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7.xml" ContentType="application/vnd.openxmlformats-officedocument.drawingml.chart+xml"/>
  <Override PartName="/ppt/drawings/drawing5.xml" ContentType="application/vnd.openxmlformats-officedocument.drawingml.chartshapes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6.xml" ContentType="application/vnd.openxmlformats-officedocument.drawingml.chartshapes+xml"/>
  <Override PartName="/ppt/charts/chart21.xml" ContentType="application/vnd.openxmlformats-officedocument.drawingml.chart+xml"/>
  <Override PartName="/ppt/drawings/drawing7.xml" ContentType="application/vnd.openxmlformats-officedocument.drawingml.chartshapes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62" r:id="rId5"/>
    <p:sldId id="263" r:id="rId6"/>
    <p:sldId id="261" r:id="rId7"/>
    <p:sldId id="266" r:id="rId8"/>
    <p:sldId id="267" r:id="rId9"/>
    <p:sldId id="269" r:id="rId10"/>
    <p:sldId id="268" r:id="rId11"/>
    <p:sldId id="264" r:id="rId12"/>
    <p:sldId id="260" r:id="rId13"/>
    <p:sldId id="265" r:id="rId14"/>
    <p:sldId id="270" r:id="rId15"/>
    <p:sldId id="259" r:id="rId16"/>
    <p:sldId id="272" r:id="rId17"/>
    <p:sldId id="274" r:id="rId18"/>
    <p:sldId id="273" r:id="rId19"/>
    <p:sldId id="275" r:id="rId20"/>
    <p:sldId id="277" r:id="rId21"/>
    <p:sldId id="279" r:id="rId22"/>
    <p:sldId id="280" r:id="rId23"/>
    <p:sldId id="281" r:id="rId24"/>
    <p:sldId id="282" r:id="rId25"/>
    <p:sldId id="284" r:id="rId26"/>
    <p:sldId id="286" r:id="rId27"/>
    <p:sldId id="288" r:id="rId28"/>
    <p:sldId id="290" r:id="rId29"/>
    <p:sldId id="291" r:id="rId30"/>
    <p:sldId id="289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A37"/>
    <a:srgbClr val="F45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ata\data\data\data\Analyze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data\Analyz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6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D:\data\Analyze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Analyze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Analyz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\data\data\data\Analyz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\data\data\data\Analyz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5465070404190135E-2"/>
          <c:y val="0.11091234606951643"/>
          <c:w val="0.76905019976344047"/>
          <c:h val="0.7757780893815882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'10-new'!$B$35:$BR$35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'10-new'!$B$37:$BR$37</c:f>
              <c:numCache>
                <c:formatCode>General</c:formatCode>
                <c:ptCount val="69"/>
                <c:pt idx="0">
                  <c:v>1791611.8</c:v>
                </c:pt>
                <c:pt idx="1">
                  <c:v>24861047.900000002</c:v>
                </c:pt>
                <c:pt idx="2">
                  <c:v>19424876.800000004</c:v>
                </c:pt>
                <c:pt idx="3">
                  <c:v>24107070.600000005</c:v>
                </c:pt>
                <c:pt idx="4">
                  <c:v>17304059.700000003</c:v>
                </c:pt>
                <c:pt idx="5">
                  <c:v>39242526.800000004</c:v>
                </c:pt>
                <c:pt idx="6">
                  <c:v>28109530.700000003</c:v>
                </c:pt>
                <c:pt idx="7">
                  <c:v>16608862.400000002</c:v>
                </c:pt>
                <c:pt idx="8">
                  <c:v>11456244.400000002</c:v>
                </c:pt>
                <c:pt idx="9">
                  <c:v>19557266.800000004</c:v>
                </c:pt>
                <c:pt idx="10">
                  <c:v>18318467.100000005</c:v>
                </c:pt>
                <c:pt idx="11">
                  <c:v>14825536.000000006</c:v>
                </c:pt>
                <c:pt idx="12">
                  <c:v>11167985.200000007</c:v>
                </c:pt>
                <c:pt idx="13">
                  <c:v>21727716.600000009</c:v>
                </c:pt>
                <c:pt idx="14">
                  <c:v>23013793.70000001</c:v>
                </c:pt>
                <c:pt idx="15">
                  <c:v>26076126.40000001</c:v>
                </c:pt>
                <c:pt idx="16">
                  <c:v>49948958.400000006</c:v>
                </c:pt>
                <c:pt idx="17">
                  <c:v>44797067.600000009</c:v>
                </c:pt>
                <c:pt idx="18">
                  <c:v>41697988.300000012</c:v>
                </c:pt>
                <c:pt idx="19">
                  <c:v>42506440.70000001</c:v>
                </c:pt>
                <c:pt idx="20">
                  <c:v>39840133.70000001</c:v>
                </c:pt>
                <c:pt idx="21">
                  <c:v>44942161.000000007</c:v>
                </c:pt>
                <c:pt idx="22">
                  <c:v>43908119.100000009</c:v>
                </c:pt>
                <c:pt idx="23">
                  <c:v>39731254.600000009</c:v>
                </c:pt>
                <c:pt idx="24">
                  <c:v>43044632.800000012</c:v>
                </c:pt>
                <c:pt idx="25">
                  <c:v>47069924.800000012</c:v>
                </c:pt>
                <c:pt idx="26">
                  <c:v>46153813.500000015</c:v>
                </c:pt>
                <c:pt idx="27">
                  <c:v>46141368.900000013</c:v>
                </c:pt>
                <c:pt idx="28">
                  <c:v>40839209.100000016</c:v>
                </c:pt>
                <c:pt idx="29">
                  <c:v>45613622.100000016</c:v>
                </c:pt>
                <c:pt idx="30">
                  <c:v>46343747.800000019</c:v>
                </c:pt>
                <c:pt idx="31">
                  <c:v>47228595.100000016</c:v>
                </c:pt>
                <c:pt idx="32">
                  <c:v>48220505.600000016</c:v>
                </c:pt>
                <c:pt idx="33">
                  <c:v>50556526.100000016</c:v>
                </c:pt>
                <c:pt idx="34">
                  <c:v>48489272.500000015</c:v>
                </c:pt>
                <c:pt idx="35">
                  <c:v>48657325.000000015</c:v>
                </c:pt>
                <c:pt idx="36">
                  <c:v>48663016.300000012</c:v>
                </c:pt>
                <c:pt idx="37">
                  <c:v>46168491.20000001</c:v>
                </c:pt>
                <c:pt idx="38">
                  <c:v>58310756.800000012</c:v>
                </c:pt>
                <c:pt idx="39">
                  <c:v>60472023.400000013</c:v>
                </c:pt>
                <c:pt idx="40">
                  <c:v>58244581.300000012</c:v>
                </c:pt>
                <c:pt idx="41">
                  <c:v>57563163.600000009</c:v>
                </c:pt>
                <c:pt idx="42">
                  <c:v>52683133.100000009</c:v>
                </c:pt>
                <c:pt idx="43">
                  <c:v>50535342.000000007</c:v>
                </c:pt>
                <c:pt idx="44">
                  <c:v>51219042.100000009</c:v>
                </c:pt>
                <c:pt idx="45">
                  <c:v>61368032.100000009</c:v>
                </c:pt>
                <c:pt idx="46">
                  <c:v>57869649.400000006</c:v>
                </c:pt>
                <c:pt idx="47">
                  <c:v>63198325.900000006</c:v>
                </c:pt>
                <c:pt idx="48">
                  <c:v>65515022.500000007</c:v>
                </c:pt>
                <c:pt idx="49">
                  <c:v>58165425.500000007</c:v>
                </c:pt>
                <c:pt idx="50">
                  <c:v>60259800.900000006</c:v>
                </c:pt>
                <c:pt idx="51">
                  <c:v>73517462.300000012</c:v>
                </c:pt>
                <c:pt idx="52">
                  <c:v>88990993.900000006</c:v>
                </c:pt>
                <c:pt idx="53">
                  <c:v>82931576.5</c:v>
                </c:pt>
                <c:pt idx="54">
                  <c:v>89396098.799999997</c:v>
                </c:pt>
                <c:pt idx="55">
                  <c:v>97825031.5</c:v>
                </c:pt>
                <c:pt idx="56">
                  <c:v>97677181.5</c:v>
                </c:pt>
                <c:pt idx="57">
                  <c:v>101452670.2</c:v>
                </c:pt>
                <c:pt idx="58">
                  <c:v>99493569.100000009</c:v>
                </c:pt>
                <c:pt idx="59">
                  <c:v>94827300.400000006</c:v>
                </c:pt>
                <c:pt idx="60">
                  <c:v>95883829.800000012</c:v>
                </c:pt>
                <c:pt idx="61">
                  <c:v>93365104.400000006</c:v>
                </c:pt>
                <c:pt idx="62">
                  <c:v>90381681.300000012</c:v>
                </c:pt>
                <c:pt idx="63">
                  <c:v>100465417.30000001</c:v>
                </c:pt>
                <c:pt idx="64">
                  <c:v>96892128.300000012</c:v>
                </c:pt>
                <c:pt idx="65">
                  <c:v>94117308.500000015</c:v>
                </c:pt>
                <c:pt idx="66">
                  <c:v>93256333.300000012</c:v>
                </c:pt>
                <c:pt idx="67">
                  <c:v>93867750.400000006</c:v>
                </c:pt>
                <c:pt idx="68">
                  <c:v>88146105.200000003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190-4378-BCB7-9480F93CA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682616"/>
        <c:axId val="428683008"/>
      </c:lineChart>
      <c:catAx>
        <c:axId val="428682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8683008"/>
        <c:crosses val="autoZero"/>
        <c:auto val="1"/>
        <c:lblAlgn val="ctr"/>
        <c:lblOffset val="100"/>
        <c:noMultiLvlLbl val="0"/>
      </c:catAx>
      <c:valAx>
        <c:axId val="428683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8682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'台指-25'!$B$34:$AU$34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'台指-25'!$B$36:$AU$36</c:f>
              <c:numCache>
                <c:formatCode>General</c:formatCode>
                <c:ptCount val="46"/>
                <c:pt idx="0">
                  <c:v>15186909.9</c:v>
                </c:pt>
                <c:pt idx="1">
                  <c:v>36848380.399999999</c:v>
                </c:pt>
                <c:pt idx="2">
                  <c:v>50254357.5</c:v>
                </c:pt>
                <c:pt idx="3">
                  <c:v>78155410.799999997</c:v>
                </c:pt>
                <c:pt idx="4">
                  <c:v>34549666.299999997</c:v>
                </c:pt>
                <c:pt idx="5">
                  <c:v>14700610.099999998</c:v>
                </c:pt>
                <c:pt idx="6">
                  <c:v>20637584.899999999</c:v>
                </c:pt>
                <c:pt idx="7">
                  <c:v>8010207.5999999978</c:v>
                </c:pt>
                <c:pt idx="8">
                  <c:v>-420140.00000000186</c:v>
                </c:pt>
                <c:pt idx="9">
                  <c:v>-2675579.5000000019</c:v>
                </c:pt>
                <c:pt idx="10">
                  <c:v>535846.29999999795</c:v>
                </c:pt>
                <c:pt idx="11">
                  <c:v>36115414.899999999</c:v>
                </c:pt>
                <c:pt idx="12">
                  <c:v>32567057.399999999</c:v>
                </c:pt>
                <c:pt idx="13">
                  <c:v>40507985.899999999</c:v>
                </c:pt>
                <c:pt idx="14">
                  <c:v>62175972.599999994</c:v>
                </c:pt>
                <c:pt idx="15">
                  <c:v>57286138.999999993</c:v>
                </c:pt>
                <c:pt idx="16">
                  <c:v>48680164.899999991</c:v>
                </c:pt>
                <c:pt idx="17">
                  <c:v>34940462.399999991</c:v>
                </c:pt>
                <c:pt idx="18">
                  <c:v>33141003.79999999</c:v>
                </c:pt>
                <c:pt idx="19">
                  <c:v>41709078.499999985</c:v>
                </c:pt>
                <c:pt idx="20">
                  <c:v>32061049.999999985</c:v>
                </c:pt>
                <c:pt idx="21">
                  <c:v>33385776.999999985</c:v>
                </c:pt>
                <c:pt idx="22">
                  <c:v>35099402.699999988</c:v>
                </c:pt>
                <c:pt idx="23">
                  <c:v>35893406.499999985</c:v>
                </c:pt>
                <c:pt idx="24">
                  <c:v>31940945.799999986</c:v>
                </c:pt>
                <c:pt idx="25">
                  <c:v>28244521.899999987</c:v>
                </c:pt>
                <c:pt idx="26">
                  <c:v>44706791.399999991</c:v>
                </c:pt>
                <c:pt idx="27">
                  <c:v>60283177.199999988</c:v>
                </c:pt>
                <c:pt idx="28">
                  <c:v>62040672.899999991</c:v>
                </c:pt>
                <c:pt idx="29">
                  <c:v>60400936.29999999</c:v>
                </c:pt>
                <c:pt idx="30">
                  <c:v>73464934.799999982</c:v>
                </c:pt>
                <c:pt idx="31">
                  <c:v>71243501.299999982</c:v>
                </c:pt>
                <c:pt idx="32">
                  <c:v>58274932.199999981</c:v>
                </c:pt>
                <c:pt idx="33">
                  <c:v>64231459.699999981</c:v>
                </c:pt>
                <c:pt idx="34">
                  <c:v>74063328.399999976</c:v>
                </c:pt>
                <c:pt idx="35">
                  <c:v>64899964.599999979</c:v>
                </c:pt>
                <c:pt idx="36">
                  <c:v>81832714.199999988</c:v>
                </c:pt>
                <c:pt idx="37">
                  <c:v>93102705.499999985</c:v>
                </c:pt>
                <c:pt idx="38">
                  <c:v>91931199.699999988</c:v>
                </c:pt>
                <c:pt idx="39">
                  <c:v>87999698.699999988</c:v>
                </c:pt>
                <c:pt idx="40">
                  <c:v>80723223.699999988</c:v>
                </c:pt>
                <c:pt idx="41">
                  <c:v>88911034.699999988</c:v>
                </c:pt>
                <c:pt idx="42">
                  <c:v>104531589.99999999</c:v>
                </c:pt>
                <c:pt idx="43">
                  <c:v>102678980.59999998</c:v>
                </c:pt>
                <c:pt idx="44">
                  <c:v>118494143.39999998</c:v>
                </c:pt>
                <c:pt idx="45">
                  <c:v>131014469.99999997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604-4CFC-979D-0FA171EF4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3576328"/>
        <c:axId val="363576720"/>
      </c:lineChart>
      <c:catAx>
        <c:axId val="363576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3576720"/>
        <c:crosses val="autoZero"/>
        <c:auto val="1"/>
        <c:lblAlgn val="ctr"/>
        <c:lblOffset val="100"/>
        <c:noMultiLvlLbl val="0"/>
      </c:catAx>
      <c:valAx>
        <c:axId val="363576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35763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'台指-25'!$FD$35:$FO$35</c:f>
              <c:numCache>
                <c:formatCode>0.00%</c:formatCode>
                <c:ptCount val="12"/>
                <c:pt idx="0">
                  <c:v>9.3521701798757753E-2</c:v>
                </c:pt>
                <c:pt idx="1">
                  <c:v>-2.1327269953015877E-2</c:v>
                </c:pt>
                <c:pt idx="2">
                  <c:v>-3.9452800075617613E-2</c:v>
                </c:pt>
                <c:pt idx="3">
                  <c:v>3.8172805130158747E-3</c:v>
                </c:pt>
                <c:pt idx="4">
                  <c:v>-6.6015126212063499E-2</c:v>
                </c:pt>
                <c:pt idx="5">
                  <c:v>-3.9955036769523819E-2</c:v>
                </c:pt>
                <c:pt idx="6">
                  <c:v>-5.9269712541614901E-2</c:v>
                </c:pt>
                <c:pt idx="7">
                  <c:v>-4.3069403860869562E-2</c:v>
                </c:pt>
                <c:pt idx="8">
                  <c:v>-1.9497899136778116E-2</c:v>
                </c:pt>
                <c:pt idx="9">
                  <c:v>3.3768912554407296E-2</c:v>
                </c:pt>
                <c:pt idx="10">
                  <c:v>4.6895563238905771E-2</c:v>
                </c:pt>
                <c:pt idx="11">
                  <c:v>4.4661190791366906E-2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24-4309-818F-A22C54F48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577504"/>
        <c:axId val="363577896"/>
      </c:barChart>
      <c:catAx>
        <c:axId val="3635775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3577896"/>
        <c:crosses val="autoZero"/>
        <c:auto val="1"/>
        <c:lblAlgn val="ctr"/>
        <c:lblOffset val="100"/>
        <c:noMultiLvlLbl val="0"/>
      </c:catAx>
      <c:valAx>
        <c:axId val="36357789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357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'台指-25'!$FQ$7:$GB$7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0.42592592592592593</c:v>
                </c:pt>
                <c:pt idx="2">
                  <c:v>0.31578947368421051</c:v>
                </c:pt>
                <c:pt idx="3">
                  <c:v>0.46666666666666667</c:v>
                </c:pt>
                <c:pt idx="4">
                  <c:v>0.28518518518518521</c:v>
                </c:pt>
                <c:pt idx="5">
                  <c:v>0.38518518518518519</c:v>
                </c:pt>
                <c:pt idx="6">
                  <c:v>0.32971014492753625</c:v>
                </c:pt>
                <c:pt idx="7">
                  <c:v>0.3188405797101449</c:v>
                </c:pt>
                <c:pt idx="8">
                  <c:v>0.41134751773049644</c:v>
                </c:pt>
                <c:pt idx="9">
                  <c:v>0.57446808510638303</c:v>
                </c:pt>
                <c:pt idx="10">
                  <c:v>0.62411347517730498</c:v>
                </c:pt>
                <c:pt idx="11">
                  <c:v>0.59352517985611508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5C-4826-A200-96E07EE8C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578680"/>
        <c:axId val="363579072"/>
      </c:barChart>
      <c:catAx>
        <c:axId val="363578680"/>
        <c:scaling>
          <c:orientation val="minMax"/>
        </c:scaling>
        <c:delete val="0"/>
        <c:axPos val="b"/>
        <c:majorTickMark val="out"/>
        <c:minorTickMark val="none"/>
        <c:tickLblPos val="nextTo"/>
        <c:crossAx val="363579072"/>
        <c:crosses val="autoZero"/>
        <c:auto val="1"/>
        <c:lblAlgn val="ctr"/>
        <c:lblOffset val="100"/>
        <c:noMultiLvlLbl val="0"/>
      </c:catAx>
      <c:valAx>
        <c:axId val="3635790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635786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'25-new'!$FG$53:$FG$56</c:f>
              <c:numCache>
                <c:formatCode>0.00%</c:formatCode>
                <c:ptCount val="4"/>
                <c:pt idx="0">
                  <c:v>0.14778874232816333</c:v>
                </c:pt>
                <c:pt idx="1">
                  <c:v>0.15960644814545452</c:v>
                </c:pt>
                <c:pt idx="2">
                  <c:v>8.6643638204081608E-2</c:v>
                </c:pt>
                <c:pt idx="3">
                  <c:v>6.474895689795919E-2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73-40BF-91FE-AC8748456E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3579856"/>
        <c:axId val="364770856"/>
      </c:barChart>
      <c:catAx>
        <c:axId val="363579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0856"/>
        <c:crosses val="autoZero"/>
        <c:auto val="1"/>
        <c:lblAlgn val="ctr"/>
        <c:lblOffset val="100"/>
        <c:noMultiLvlLbl val="0"/>
      </c:catAx>
      <c:valAx>
        <c:axId val="36477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357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'10-new'!$FG$53:$FG$56</c:f>
              <c:numCache>
                <c:formatCode>0.00%</c:formatCode>
                <c:ptCount val="4"/>
                <c:pt idx="0">
                  <c:v>0.22203154373877548</c:v>
                </c:pt>
                <c:pt idx="1">
                  <c:v>0.14760042223376621</c:v>
                </c:pt>
                <c:pt idx="2">
                  <c:v>9.4876195493877519E-2</c:v>
                </c:pt>
                <c:pt idx="3">
                  <c:v>5.4756088946938779E-2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1F-4419-A387-391B44A07A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4771640"/>
        <c:axId val="364772032"/>
      </c:barChart>
      <c:catAx>
        <c:axId val="36477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2032"/>
        <c:crosses val="autoZero"/>
        <c:auto val="1"/>
        <c:lblAlgn val="ctr"/>
        <c:lblOffset val="100"/>
        <c:noMultiLvlLbl val="0"/>
      </c:catAx>
      <c:valAx>
        <c:axId val="36477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'台指-10'!$FG$53:$FG$56</c:f>
              <c:numCache>
                <c:formatCode>0.00%</c:formatCode>
                <c:ptCount val="4"/>
                <c:pt idx="0">
                  <c:v>0.19875917216326533</c:v>
                </c:pt>
                <c:pt idx="1">
                  <c:v>0.12863399350649352</c:v>
                </c:pt>
                <c:pt idx="2">
                  <c:v>7.7648983102040825E-2</c:v>
                </c:pt>
                <c:pt idx="3">
                  <c:v>3.6062501044897964E-2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5A3-4F39-A3B7-3209F8C7245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4772816"/>
        <c:axId val="364773208"/>
      </c:barChart>
      <c:catAx>
        <c:axId val="36477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.4820245349247016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3208"/>
        <c:crosses val="autoZero"/>
        <c:auto val="1"/>
        <c:lblAlgn val="ctr"/>
        <c:lblOffset val="100"/>
        <c:noMultiLvlLbl val="0"/>
      </c:catAx>
      <c:valAx>
        <c:axId val="36477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>
                <a:latin typeface="Book Antiqua" panose="02040602050305030304" pitchFamily="18" charset="0"/>
                <a:ea typeface="標楷體" panose="03000509000000000000" pitchFamily="65" charset="-120"/>
              </a:rPr>
              <a:t>檔個股</a:t>
            </a:r>
            <a:endParaRPr lang="zh-TW">
              <a:latin typeface="Book Antiqua" panose="0204060205030503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'25-new'!$FC$53:$FC$56</c:f>
              <c:strCache>
                <c:ptCount val="4"/>
                <c:pt idx="0">
                  <c:v>3mo</c:v>
                </c:pt>
                <c:pt idx="1">
                  <c:v>6mo</c:v>
                </c:pt>
                <c:pt idx="2">
                  <c:v>9mo</c:v>
                </c:pt>
                <c:pt idx="3">
                  <c:v>12mo</c:v>
                </c:pt>
              </c:strCache>
            </c:strRef>
          </c:cat>
          <c:val>
            <c:numRef>
              <c:f>'台指-25'!$FG$53:$FG$56</c:f>
              <c:numCache>
                <c:formatCode>0.00%</c:formatCode>
                <c:ptCount val="4"/>
                <c:pt idx="0">
                  <c:v>0.12684610023183671</c:v>
                </c:pt>
                <c:pt idx="1">
                  <c:v>0.14077076280519477</c:v>
                </c:pt>
                <c:pt idx="2">
                  <c:v>6.637610141387755E-2</c:v>
                </c:pt>
                <c:pt idx="3">
                  <c:v>4.2793789087346927E-2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724-41BF-880A-72F23A4F02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4773992"/>
        <c:axId val="364774384"/>
      </c:barChart>
      <c:catAx>
        <c:axId val="364773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backtest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4384"/>
        <c:crosses val="autoZero"/>
        <c:auto val="1"/>
        <c:lblAlgn val="ctr"/>
        <c:lblOffset val="100"/>
        <c:noMultiLvlLbl val="0"/>
      </c:catAx>
      <c:valAx>
        <c:axId val="36477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773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2C2-4CB5-8FD9-ED98B62B5470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'10-new'!$EY$10:$EY$15</c:f>
              <c:numCache>
                <c:formatCode>0.00%</c:formatCode>
                <c:ptCount val="6"/>
                <c:pt idx="0">
                  <c:v>-1.5745725565217396E-2</c:v>
                </c:pt>
                <c:pt idx="1">
                  <c:v>0.15329757426086957</c:v>
                </c:pt>
                <c:pt idx="2">
                  <c:v>7.7755471999999978E-2</c:v>
                </c:pt>
                <c:pt idx="3">
                  <c:v>-6.2679291428570979E-4</c:v>
                </c:pt>
                <c:pt idx="4">
                  <c:v>8.9682620742857141E-2</c:v>
                </c:pt>
                <c:pt idx="5">
                  <c:v>7.0796120521739156E-2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2C2-4CB5-8FD9-ED98B62B54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65363528"/>
        <c:axId val="365363920"/>
      </c:barChart>
      <c:catAx>
        <c:axId val="365363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3920"/>
        <c:crosses val="autoZero"/>
        <c:auto val="1"/>
        <c:lblAlgn val="ctr"/>
        <c:lblOffset val="100"/>
        <c:noMultiLvlLbl val="0"/>
      </c:catAx>
      <c:valAx>
        <c:axId val="36536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3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7777777777777809E-3"/>
                  <c:y val="-0.118517898028703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872265966754187E-7"/>
                  <c:y val="-0.119621377115094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7777777777777809E-3"/>
                  <c:y val="-0.2063826995029877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13159658234210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98182275087954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12D-40B0-8427-3211AC67C3D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'10-new'!$EY$24:$EY$29</c:f>
              <c:numCache>
                <c:formatCode>0.00%</c:formatCode>
                <c:ptCount val="6"/>
                <c:pt idx="0">
                  <c:v>-0.10145731975939848</c:v>
                </c:pt>
                <c:pt idx="1">
                  <c:v>-2.6741449611940311E-2</c:v>
                </c:pt>
                <c:pt idx="2">
                  <c:v>-2.4245057600000005E-2</c:v>
                </c:pt>
                <c:pt idx="3">
                  <c:v>-5.2940122941176476E-2</c:v>
                </c:pt>
                <c:pt idx="4">
                  <c:v>-2.2839547911111112E-2</c:v>
                </c:pt>
                <c:pt idx="5">
                  <c:v>-4.2350200909090918E-2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12D-40B0-8427-3211AC67C3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65364704"/>
        <c:axId val="365365096"/>
      </c:barChart>
      <c:catAx>
        <c:axId val="36536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5096"/>
        <c:crosses val="autoZero"/>
        <c:auto val="1"/>
        <c:lblAlgn val="ctr"/>
        <c:lblOffset val="100"/>
        <c:noMultiLvlLbl val="0"/>
      </c:catAx>
      <c:valAx>
        <c:axId val="36536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'25-new'!$EY$10:$EY$15</c:f>
              <c:numCache>
                <c:formatCode>0.00%</c:formatCode>
                <c:ptCount val="6"/>
                <c:pt idx="0">
                  <c:v>8.127718747826064E-3</c:v>
                </c:pt>
                <c:pt idx="1">
                  <c:v>3.9819935026086981E-2</c:v>
                </c:pt>
                <c:pt idx="2">
                  <c:v>5.1428621252173921E-2</c:v>
                </c:pt>
                <c:pt idx="3">
                  <c:v>2.7114633668571426E-2</c:v>
                </c:pt>
                <c:pt idx="4">
                  <c:v>9.3490868228571448E-3</c:v>
                </c:pt>
                <c:pt idx="5">
                  <c:v>5.2226570782608686E-2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8D-4DB8-A604-CED664D690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5365880"/>
        <c:axId val="365366272"/>
      </c:barChart>
      <c:catAx>
        <c:axId val="365365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6272"/>
        <c:crosses val="autoZero"/>
        <c:auto val="1"/>
        <c:lblAlgn val="ctr"/>
        <c:lblOffset val="100"/>
        <c:noMultiLvlLbl val="0"/>
      </c:catAx>
      <c:valAx>
        <c:axId val="36536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365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'[Analyze.xlsx]10-new'!$FQ$7:$GB$7</c:f>
              <c:numCache>
                <c:formatCode>0%</c:formatCode>
                <c:ptCount val="12"/>
                <c:pt idx="0">
                  <c:v>0.71014492753623193</c:v>
                </c:pt>
                <c:pt idx="1">
                  <c:v>0.32962962962962961</c:v>
                </c:pt>
                <c:pt idx="2">
                  <c:v>0.34586466165413532</c:v>
                </c:pt>
                <c:pt idx="3">
                  <c:v>0.46296296296296297</c:v>
                </c:pt>
                <c:pt idx="4">
                  <c:v>0.34814814814814815</c:v>
                </c:pt>
                <c:pt idx="5">
                  <c:v>0.32592592592592595</c:v>
                </c:pt>
                <c:pt idx="6">
                  <c:v>0.32971014492753625</c:v>
                </c:pt>
                <c:pt idx="7">
                  <c:v>0.35869565217391303</c:v>
                </c:pt>
                <c:pt idx="8">
                  <c:v>0.52482269503546097</c:v>
                </c:pt>
                <c:pt idx="9">
                  <c:v>0.63120567375886527</c:v>
                </c:pt>
                <c:pt idx="10">
                  <c:v>0.51418439716312059</c:v>
                </c:pt>
                <c:pt idx="11">
                  <c:v>0.62230215827338131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09-4D9D-83D0-D05135073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738272"/>
        <c:axId val="363738656"/>
      </c:barChart>
      <c:catAx>
        <c:axId val="363738272"/>
        <c:scaling>
          <c:orientation val="minMax"/>
        </c:scaling>
        <c:delete val="0"/>
        <c:axPos val="b"/>
        <c:majorTickMark val="out"/>
        <c:minorTickMark val="none"/>
        <c:tickLblPos val="nextTo"/>
        <c:crossAx val="363738656"/>
        <c:crosses val="autoZero"/>
        <c:auto val="1"/>
        <c:lblAlgn val="ctr"/>
        <c:lblOffset val="100"/>
        <c:noMultiLvlLbl val="0"/>
      </c:catAx>
      <c:valAx>
        <c:axId val="36373865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63738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'25-new'!$EY$24:$EY$29</c:f>
              <c:numCache>
                <c:formatCode>0.00%</c:formatCode>
                <c:ptCount val="6"/>
                <c:pt idx="0">
                  <c:v>-4.4458390917293235E-2</c:v>
                </c:pt>
                <c:pt idx="1">
                  <c:v>-2.0740681468656718E-2</c:v>
                </c:pt>
                <c:pt idx="2">
                  <c:v>-1.3781663253333333E-2</c:v>
                </c:pt>
                <c:pt idx="3">
                  <c:v>-1.3625710658823531E-2</c:v>
                </c:pt>
                <c:pt idx="4">
                  <c:v>-2.2901004124444443E-2</c:v>
                </c:pt>
                <c:pt idx="5">
                  <c:v>-1.9635443199999995E-2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ACF-48F1-AA0C-110CBA61323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5295000"/>
        <c:axId val="365295392"/>
      </c:barChart>
      <c:catAx>
        <c:axId val="365295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5392"/>
        <c:crosses val="autoZero"/>
        <c:auto val="1"/>
        <c:lblAlgn val="ctr"/>
        <c:lblOffset val="100"/>
        <c:noMultiLvlLbl val="0"/>
      </c:catAx>
      <c:valAx>
        <c:axId val="365295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462668816040075E-17"/>
                  <c:y val="-8.148148148148143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7777777777777809E-3"/>
                  <c:y val="-0.311111111111111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1592592592592592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7777777777777835E-3"/>
                  <c:y val="-0.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185185185185185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7777777777777809E-3"/>
                  <c:y val="-0.1629626713327500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FB4-4361-9559-AFEF68B5E1F5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'台指-10'!$EY$10:$EY$15</c:f>
              <c:numCache>
                <c:formatCode>0.00%</c:formatCode>
                <c:ptCount val="6"/>
                <c:pt idx="0">
                  <c:v>-2.5902366956521636E-3</c:v>
                </c:pt>
                <c:pt idx="1">
                  <c:v>0.14935803808695652</c:v>
                </c:pt>
                <c:pt idx="2">
                  <c:v>6.5513515304347819E-2</c:v>
                </c:pt>
                <c:pt idx="3">
                  <c:v>-1.5427753885714282E-2</c:v>
                </c:pt>
                <c:pt idx="4">
                  <c:v>7.686948531428571E-2</c:v>
                </c:pt>
                <c:pt idx="5">
                  <c:v>5.27564323478261E-2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FB4-4361-9559-AFEF68B5E1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65296176"/>
        <c:axId val="365296568"/>
      </c:barChart>
      <c:catAx>
        <c:axId val="36529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6568"/>
        <c:crosses val="autoZero"/>
        <c:auto val="1"/>
        <c:lblAlgn val="ctr"/>
        <c:lblOffset val="100"/>
        <c:noMultiLvlLbl val="0"/>
      </c:catAx>
      <c:valAx>
        <c:axId val="36529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809E-3"/>
                  <c:y val="-0.3695032668788743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555555555555558E-3"/>
                  <c:y val="-0.143340313843748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872265976939224E-7"/>
                  <c:y val="-0.1834508851287205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32E-3"/>
                  <c:y val="-0.305673200424415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982657619925168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558E-3"/>
                  <c:y val="-0.2726548277210029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962-44C7-B5F5-9F434010160E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'台指-10'!$EY$24:$EY$29</c:f>
              <c:numCache>
                <c:formatCode>0.00%</c:formatCode>
                <c:ptCount val="6"/>
                <c:pt idx="0">
                  <c:v>-8.6580658285714263E-2</c:v>
                </c:pt>
                <c:pt idx="1">
                  <c:v>-2.9343958746268654E-2</c:v>
                </c:pt>
                <c:pt idx="2">
                  <c:v>-3.6382355377777779E-2</c:v>
                </c:pt>
                <c:pt idx="3">
                  <c:v>-6.8598248909090886E-2</c:v>
                </c:pt>
                <c:pt idx="4">
                  <c:v>-4.2222684266666664E-2</c:v>
                </c:pt>
                <c:pt idx="5">
                  <c:v>-5.8574630363636353E-2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E962-44C7-B5F5-9F434010160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365297352"/>
        <c:axId val="365297744"/>
      </c:barChart>
      <c:catAx>
        <c:axId val="365297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7744"/>
        <c:crosses val="autoZero"/>
        <c:auto val="1"/>
        <c:lblAlgn val="ctr"/>
        <c:lblOffset val="100"/>
        <c:noMultiLvlLbl val="0"/>
      </c:catAx>
      <c:valAx>
        <c:axId val="3652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'25-new'!$EX$10:$EX$15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'台指-25'!$EY$10:$EY$15</c:f>
              <c:numCache>
                <c:formatCode>0.00%</c:formatCode>
                <c:ptCount val="6"/>
                <c:pt idx="0">
                  <c:v>1.4638551165217398E-2</c:v>
                </c:pt>
                <c:pt idx="1">
                  <c:v>3.7758058400000016E-2</c:v>
                </c:pt>
                <c:pt idx="2">
                  <c:v>4.5570250434782605E-2</c:v>
                </c:pt>
                <c:pt idx="3">
                  <c:v>2.0018499874285719E-2</c:v>
                </c:pt>
                <c:pt idx="4">
                  <c:v>3.2383105028571404E-3</c:v>
                </c:pt>
                <c:pt idx="5">
                  <c:v>4.3235570052173912E-2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C8-4828-B8A0-27CBBA50D9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5298528"/>
        <c:axId val="365824360"/>
      </c:barChart>
      <c:catAx>
        <c:axId val="365298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hoiding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824360"/>
        <c:crosses val="autoZero"/>
        <c:auto val="1"/>
        <c:lblAlgn val="ctr"/>
        <c:lblOffset val="100"/>
        <c:noMultiLvlLbl val="0"/>
      </c:catAx>
      <c:valAx>
        <c:axId val="36582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29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12-mo high return portfolio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'25-new'!$EX$24:$EX$29</c:f>
              <c:numCache>
                <c:formatCode>#,##0_ 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'台指-25'!$EY$24:$EY$29</c:f>
              <c:numCache>
                <c:formatCode>0.00%</c:formatCode>
                <c:ptCount val="6"/>
                <c:pt idx="0">
                  <c:v>-3.7050081888721817E-2</c:v>
                </c:pt>
                <c:pt idx="1">
                  <c:v>-2.2039904059701493E-2</c:v>
                </c:pt>
                <c:pt idx="2">
                  <c:v>-1.9575933866666666E-2</c:v>
                </c:pt>
                <c:pt idx="3">
                  <c:v>-2.7658759454545455E-2</c:v>
                </c:pt>
                <c:pt idx="4">
                  <c:v>-3.2677997511111112E-2</c:v>
                </c:pt>
                <c:pt idx="5">
                  <c:v>-2.7660183927272725E-2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20F-43E2-9DB6-DBF38C12B9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5825144"/>
        <c:axId val="365825536"/>
      </c:barChart>
      <c:catAx>
        <c:axId val="365825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holding period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#,##0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825536"/>
        <c:crosses val="autoZero"/>
        <c:auto val="1"/>
        <c:lblAlgn val="ctr"/>
        <c:lblOffset val="100"/>
        <c:noMultiLvlLbl val="0"/>
      </c:catAx>
      <c:valAx>
        <c:axId val="36582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return rate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582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'[Analyze.xlsx]10-new'!$FD$35:$FO$35</c:f>
              <c:numCache>
                <c:formatCode>0.00%</c:formatCode>
                <c:ptCount val="12"/>
                <c:pt idx="0">
                  <c:v>0.12955831826086953</c:v>
                </c:pt>
                <c:pt idx="1">
                  <c:v>-3.6901198082539687E-2</c:v>
                </c:pt>
                <c:pt idx="2">
                  <c:v>4.2472281203007499E-3</c:v>
                </c:pt>
                <c:pt idx="3">
                  <c:v>1.6130871961904769E-2</c:v>
                </c:pt>
                <c:pt idx="4">
                  <c:v>-6.1358510907936502E-2</c:v>
                </c:pt>
                <c:pt idx="5">
                  <c:v>-6.097942610793651E-2</c:v>
                </c:pt>
                <c:pt idx="6">
                  <c:v>-6.1136876844720488E-2</c:v>
                </c:pt>
                <c:pt idx="7">
                  <c:v>-5.8192637813664592E-2</c:v>
                </c:pt>
                <c:pt idx="8">
                  <c:v>4.8320958030395149E-2</c:v>
                </c:pt>
                <c:pt idx="9">
                  <c:v>5.4755739635258351E-2</c:v>
                </c:pt>
                <c:pt idx="10">
                  <c:v>2.2324617957446804E-2</c:v>
                </c:pt>
                <c:pt idx="11">
                  <c:v>0.10056839092291879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A0-46DC-BD9A-A0AC7DEC9F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4080600"/>
        <c:axId val="364080984"/>
      </c:barChart>
      <c:catAx>
        <c:axId val="3640806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080984"/>
        <c:crosses val="autoZero"/>
        <c:auto val="1"/>
        <c:lblAlgn val="ctr"/>
        <c:lblOffset val="100"/>
        <c:noMultiLvlLbl val="0"/>
      </c:catAx>
      <c:valAx>
        <c:axId val="36408098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080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6-mo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3mo holding profit</c:v>
          </c:tx>
          <c:marker>
            <c:symbol val="none"/>
          </c:marker>
          <c:cat>
            <c:numRef>
              <c:f>'25-new'!$B$38:$AU$38</c:f>
              <c:numCache>
                <c:formatCode>General</c:formatCode>
                <c:ptCount val="46"/>
                <c:pt idx="0">
                  <c:v>200601</c:v>
                </c:pt>
                <c:pt idx="1">
                  <c:v>200604</c:v>
                </c:pt>
                <c:pt idx="2">
                  <c:v>200607</c:v>
                </c:pt>
                <c:pt idx="3">
                  <c:v>200610</c:v>
                </c:pt>
                <c:pt idx="4">
                  <c:v>200701</c:v>
                </c:pt>
                <c:pt idx="5">
                  <c:v>200704</c:v>
                </c:pt>
                <c:pt idx="6">
                  <c:v>200707</c:v>
                </c:pt>
                <c:pt idx="7">
                  <c:v>200710</c:v>
                </c:pt>
                <c:pt idx="8">
                  <c:v>200801</c:v>
                </c:pt>
                <c:pt idx="9">
                  <c:v>200804</c:v>
                </c:pt>
                <c:pt idx="10">
                  <c:v>200807</c:v>
                </c:pt>
                <c:pt idx="11">
                  <c:v>200810</c:v>
                </c:pt>
                <c:pt idx="12">
                  <c:v>200901</c:v>
                </c:pt>
                <c:pt idx="13">
                  <c:v>200904</c:v>
                </c:pt>
                <c:pt idx="14">
                  <c:v>200907</c:v>
                </c:pt>
                <c:pt idx="15">
                  <c:v>200910</c:v>
                </c:pt>
                <c:pt idx="16">
                  <c:v>201001</c:v>
                </c:pt>
                <c:pt idx="17">
                  <c:v>201004</c:v>
                </c:pt>
                <c:pt idx="18">
                  <c:v>201007</c:v>
                </c:pt>
                <c:pt idx="19">
                  <c:v>201010</c:v>
                </c:pt>
                <c:pt idx="20">
                  <c:v>201101</c:v>
                </c:pt>
                <c:pt idx="21">
                  <c:v>201104</c:v>
                </c:pt>
                <c:pt idx="22">
                  <c:v>201107</c:v>
                </c:pt>
                <c:pt idx="23">
                  <c:v>201110</c:v>
                </c:pt>
                <c:pt idx="24">
                  <c:v>201201</c:v>
                </c:pt>
                <c:pt idx="25">
                  <c:v>201204</c:v>
                </c:pt>
                <c:pt idx="26">
                  <c:v>201207</c:v>
                </c:pt>
                <c:pt idx="27">
                  <c:v>201210</c:v>
                </c:pt>
                <c:pt idx="28">
                  <c:v>201301</c:v>
                </c:pt>
                <c:pt idx="29">
                  <c:v>201304</c:v>
                </c:pt>
                <c:pt idx="30">
                  <c:v>201307</c:v>
                </c:pt>
                <c:pt idx="31">
                  <c:v>201310</c:v>
                </c:pt>
                <c:pt idx="32">
                  <c:v>201401</c:v>
                </c:pt>
                <c:pt idx="33">
                  <c:v>201404</c:v>
                </c:pt>
                <c:pt idx="34">
                  <c:v>201407</c:v>
                </c:pt>
                <c:pt idx="35">
                  <c:v>201410</c:v>
                </c:pt>
                <c:pt idx="36">
                  <c:v>201501</c:v>
                </c:pt>
                <c:pt idx="37">
                  <c:v>201504</c:v>
                </c:pt>
                <c:pt idx="38">
                  <c:v>201507</c:v>
                </c:pt>
                <c:pt idx="39">
                  <c:v>201510</c:v>
                </c:pt>
                <c:pt idx="40">
                  <c:v>201601</c:v>
                </c:pt>
                <c:pt idx="41">
                  <c:v>201604</c:v>
                </c:pt>
                <c:pt idx="42">
                  <c:v>201607</c:v>
                </c:pt>
                <c:pt idx="43">
                  <c:v>201610</c:v>
                </c:pt>
                <c:pt idx="44">
                  <c:v>201701</c:v>
                </c:pt>
                <c:pt idx="45">
                  <c:v>201704</c:v>
                </c:pt>
              </c:numCache>
            </c:numRef>
          </c:cat>
          <c:val>
            <c:numRef>
              <c:f>'25-new'!$B$40:$AU$40</c:f>
              <c:numCache>
                <c:formatCode>General</c:formatCode>
                <c:ptCount val="46"/>
                <c:pt idx="0">
                  <c:v>13347008.4</c:v>
                </c:pt>
                <c:pt idx="1">
                  <c:v>39618210.399999999</c:v>
                </c:pt>
                <c:pt idx="2">
                  <c:v>54765039</c:v>
                </c:pt>
                <c:pt idx="3">
                  <c:v>84943548.900000006</c:v>
                </c:pt>
                <c:pt idx="4">
                  <c:v>38516845.200000003</c:v>
                </c:pt>
                <c:pt idx="5">
                  <c:v>16508366.800000004</c:v>
                </c:pt>
                <c:pt idx="6">
                  <c:v>27325013.500000004</c:v>
                </c:pt>
                <c:pt idx="7">
                  <c:v>13385943.400000004</c:v>
                </c:pt>
                <c:pt idx="8">
                  <c:v>588323.80000000447</c:v>
                </c:pt>
                <c:pt idx="9">
                  <c:v>3950112.3000000045</c:v>
                </c:pt>
                <c:pt idx="10">
                  <c:v>16023374.300000004</c:v>
                </c:pt>
                <c:pt idx="11">
                  <c:v>57139292.300000004</c:v>
                </c:pt>
                <c:pt idx="12">
                  <c:v>50392333.600000001</c:v>
                </c:pt>
                <c:pt idx="13">
                  <c:v>62027325.799999997</c:v>
                </c:pt>
                <c:pt idx="14">
                  <c:v>88449347.5</c:v>
                </c:pt>
                <c:pt idx="15">
                  <c:v>85428459.700000003</c:v>
                </c:pt>
                <c:pt idx="16">
                  <c:v>77580508.299999997</c:v>
                </c:pt>
                <c:pt idx="17">
                  <c:v>61358880.199999996</c:v>
                </c:pt>
                <c:pt idx="18">
                  <c:v>60298127.199999996</c:v>
                </c:pt>
                <c:pt idx="19">
                  <c:v>71347855.899999991</c:v>
                </c:pt>
                <c:pt idx="20">
                  <c:v>59230331.399999991</c:v>
                </c:pt>
                <c:pt idx="21">
                  <c:v>59440020.099999994</c:v>
                </c:pt>
                <c:pt idx="22">
                  <c:v>60960953.399999991</c:v>
                </c:pt>
                <c:pt idx="23">
                  <c:v>63267500.199999988</c:v>
                </c:pt>
                <c:pt idx="24">
                  <c:v>56158771.499999985</c:v>
                </c:pt>
                <c:pt idx="25">
                  <c:v>55058020.399999984</c:v>
                </c:pt>
                <c:pt idx="26">
                  <c:v>71897869.899999976</c:v>
                </c:pt>
                <c:pt idx="27">
                  <c:v>89426104.099999979</c:v>
                </c:pt>
                <c:pt idx="28">
                  <c:v>92140543.799999982</c:v>
                </c:pt>
                <c:pt idx="29">
                  <c:v>91525791.999999985</c:v>
                </c:pt>
                <c:pt idx="30">
                  <c:v>101320955.89999999</c:v>
                </c:pt>
                <c:pt idx="31">
                  <c:v>97380211.999999985</c:v>
                </c:pt>
                <c:pt idx="32">
                  <c:v>79043472.399999976</c:v>
                </c:pt>
                <c:pt idx="33">
                  <c:v>85030107.199999973</c:v>
                </c:pt>
                <c:pt idx="34">
                  <c:v>94425824.899999976</c:v>
                </c:pt>
                <c:pt idx="35">
                  <c:v>81296167.599999979</c:v>
                </c:pt>
                <c:pt idx="36">
                  <c:v>100918079.59999998</c:v>
                </c:pt>
                <c:pt idx="37">
                  <c:v>114253058.09999998</c:v>
                </c:pt>
                <c:pt idx="38">
                  <c:v>112123729.99999999</c:v>
                </c:pt>
                <c:pt idx="39">
                  <c:v>105666508.99999999</c:v>
                </c:pt>
                <c:pt idx="40">
                  <c:v>97380955.199999988</c:v>
                </c:pt>
                <c:pt idx="41">
                  <c:v>106430138.99999999</c:v>
                </c:pt>
                <c:pt idx="42">
                  <c:v>121985018.39999999</c:v>
                </c:pt>
                <c:pt idx="43">
                  <c:v>117435878.59999999</c:v>
                </c:pt>
                <c:pt idx="44">
                  <c:v>134306659.5</c:v>
                </c:pt>
                <c:pt idx="45">
                  <c:v>147857286.09999999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07F-4B13-9C0C-DCC67BA2F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111424"/>
        <c:axId val="430918400"/>
      </c:lineChart>
      <c:catAx>
        <c:axId val="428111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0918400"/>
        <c:crosses val="autoZero"/>
        <c:auto val="1"/>
        <c:lblAlgn val="ctr"/>
        <c:lblOffset val="100"/>
        <c:noMultiLvlLbl val="0"/>
      </c:catAx>
      <c:valAx>
        <c:axId val="430918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81114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'[Analyze.xlsx]25-new'!$FQ$7:$GB$7</c:f>
              <c:numCache>
                <c:formatCode>0%</c:formatCode>
                <c:ptCount val="12"/>
                <c:pt idx="0">
                  <c:v>0.75724637681159424</c:v>
                </c:pt>
                <c:pt idx="1">
                  <c:v>0.48518518518518516</c:v>
                </c:pt>
                <c:pt idx="2">
                  <c:v>0.33082706766917291</c:v>
                </c:pt>
                <c:pt idx="3">
                  <c:v>0.44814814814814813</c:v>
                </c:pt>
                <c:pt idx="4">
                  <c:v>0.28518518518518521</c:v>
                </c:pt>
                <c:pt idx="5">
                  <c:v>0.42592592592592593</c:v>
                </c:pt>
                <c:pt idx="6">
                  <c:v>0.33333333333333331</c:v>
                </c:pt>
                <c:pt idx="7">
                  <c:v>0.34057971014492755</c:v>
                </c:pt>
                <c:pt idx="8">
                  <c:v>0.45390070921985815</c:v>
                </c:pt>
                <c:pt idx="9">
                  <c:v>0.63475177304964536</c:v>
                </c:pt>
                <c:pt idx="10">
                  <c:v>0.65602836879432624</c:v>
                </c:pt>
                <c:pt idx="11">
                  <c:v>0.64388489208633093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E1-46BB-8F15-501F87358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195680"/>
        <c:axId val="363196072"/>
      </c:barChart>
      <c:catAx>
        <c:axId val="36319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363196072"/>
        <c:crosses val="autoZero"/>
        <c:auto val="1"/>
        <c:lblAlgn val="ctr"/>
        <c:lblOffset val="100"/>
        <c:noMultiLvlLbl val="0"/>
      </c:catAx>
      <c:valAx>
        <c:axId val="3631960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63195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'[Analyze.xlsx]25-new'!$FD$35:$FO$35</c:f>
              <c:numCache>
                <c:formatCode>0.00%</c:formatCode>
                <c:ptCount val="12"/>
                <c:pt idx="0">
                  <c:v>0.11404608404968945</c:v>
                </c:pt>
                <c:pt idx="1">
                  <c:v>-1.0885943080634919E-2</c:v>
                </c:pt>
                <c:pt idx="2">
                  <c:v>-4.356767360687433E-2</c:v>
                </c:pt>
                <c:pt idx="3">
                  <c:v>9.0395399619047666E-4</c:v>
                </c:pt>
                <c:pt idx="4">
                  <c:v>-7.4492915895873021E-2</c:v>
                </c:pt>
                <c:pt idx="5">
                  <c:v>-3.7472710328888888E-2</c:v>
                </c:pt>
                <c:pt idx="6">
                  <c:v>-6.7377660745341614E-2</c:v>
                </c:pt>
                <c:pt idx="7">
                  <c:v>-3.8170303001242238E-2</c:v>
                </c:pt>
                <c:pt idx="8">
                  <c:v>-9.7315765495440704E-3</c:v>
                </c:pt>
                <c:pt idx="9">
                  <c:v>6.0489661553799388E-2</c:v>
                </c:pt>
                <c:pt idx="10">
                  <c:v>6.5020455844376907E-2</c:v>
                </c:pt>
                <c:pt idx="11">
                  <c:v>6.0996304235149006E-2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69-4273-BAC2-5935A300FB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3196856"/>
        <c:axId val="363197248"/>
      </c:barChart>
      <c:catAx>
        <c:axId val="3631968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3197248"/>
        <c:crosses val="autoZero"/>
        <c:auto val="1"/>
        <c:lblAlgn val="ctr"/>
        <c:lblOffset val="100"/>
        <c:noMultiLvlLbl val="0"/>
      </c:catAx>
      <c:valAx>
        <c:axId val="3631972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319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6</a:t>
            </a:r>
            <a:r>
              <a:rPr lang="en-US" altLang="en-US"/>
              <a:t>-mo high</a:t>
            </a:r>
            <a:r>
              <a:rPr lang="en-US" altLang="en-US" baseline="0"/>
              <a:t> return portfolio</a:t>
            </a:r>
            <a:endParaRPr lang="en-US" alt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42923357984507"/>
          <c:y val="0.13750836292522259"/>
          <c:w val="0.65502764282124315"/>
          <c:h val="0.72201121918583711"/>
        </c:manualLayout>
      </c:layout>
      <c:lineChart>
        <c:grouping val="standard"/>
        <c:varyColors val="0"/>
        <c:ser>
          <c:idx val="0"/>
          <c:order val="0"/>
          <c:tx>
            <c:v>2mo holding profit</c:v>
          </c:tx>
          <c:marker>
            <c:symbol val="none"/>
          </c:marker>
          <c:cat>
            <c:numRef>
              <c:f>'台指-10'!$B$34:$BR$34</c:f>
              <c:numCache>
                <c:formatCode>General</c:formatCode>
                <c:ptCount val="69"/>
                <c:pt idx="0">
                  <c:v>200601</c:v>
                </c:pt>
                <c:pt idx="1">
                  <c:v>200603</c:v>
                </c:pt>
                <c:pt idx="2">
                  <c:v>200605</c:v>
                </c:pt>
                <c:pt idx="3">
                  <c:v>200607</c:v>
                </c:pt>
                <c:pt idx="4">
                  <c:v>200609</c:v>
                </c:pt>
                <c:pt idx="5">
                  <c:v>200611</c:v>
                </c:pt>
                <c:pt idx="6">
                  <c:v>200701</c:v>
                </c:pt>
                <c:pt idx="7">
                  <c:v>200703</c:v>
                </c:pt>
                <c:pt idx="8">
                  <c:v>200705</c:v>
                </c:pt>
                <c:pt idx="9">
                  <c:v>200707</c:v>
                </c:pt>
                <c:pt idx="10">
                  <c:v>200709</c:v>
                </c:pt>
                <c:pt idx="11">
                  <c:v>200711</c:v>
                </c:pt>
                <c:pt idx="12">
                  <c:v>200801</c:v>
                </c:pt>
                <c:pt idx="13">
                  <c:v>200803</c:v>
                </c:pt>
                <c:pt idx="14">
                  <c:v>200805</c:v>
                </c:pt>
                <c:pt idx="15">
                  <c:v>200807</c:v>
                </c:pt>
                <c:pt idx="16">
                  <c:v>200809</c:v>
                </c:pt>
                <c:pt idx="17">
                  <c:v>200811</c:v>
                </c:pt>
                <c:pt idx="18">
                  <c:v>200901</c:v>
                </c:pt>
                <c:pt idx="19">
                  <c:v>200903</c:v>
                </c:pt>
                <c:pt idx="20">
                  <c:v>200905</c:v>
                </c:pt>
                <c:pt idx="21">
                  <c:v>200907</c:v>
                </c:pt>
                <c:pt idx="22">
                  <c:v>200909</c:v>
                </c:pt>
                <c:pt idx="23">
                  <c:v>200911</c:v>
                </c:pt>
                <c:pt idx="24">
                  <c:v>201001</c:v>
                </c:pt>
                <c:pt idx="25">
                  <c:v>201003</c:v>
                </c:pt>
                <c:pt idx="26">
                  <c:v>201005</c:v>
                </c:pt>
                <c:pt idx="27">
                  <c:v>201007</c:v>
                </c:pt>
                <c:pt idx="28">
                  <c:v>201009</c:v>
                </c:pt>
                <c:pt idx="29">
                  <c:v>201011</c:v>
                </c:pt>
                <c:pt idx="30">
                  <c:v>201101</c:v>
                </c:pt>
                <c:pt idx="31">
                  <c:v>201103</c:v>
                </c:pt>
                <c:pt idx="32">
                  <c:v>201105</c:v>
                </c:pt>
                <c:pt idx="33">
                  <c:v>201107</c:v>
                </c:pt>
                <c:pt idx="34">
                  <c:v>201109</c:v>
                </c:pt>
                <c:pt idx="35">
                  <c:v>201111</c:v>
                </c:pt>
                <c:pt idx="36">
                  <c:v>201201</c:v>
                </c:pt>
                <c:pt idx="37">
                  <c:v>201203</c:v>
                </c:pt>
                <c:pt idx="38">
                  <c:v>201205</c:v>
                </c:pt>
                <c:pt idx="39">
                  <c:v>201207</c:v>
                </c:pt>
                <c:pt idx="40">
                  <c:v>201209</c:v>
                </c:pt>
                <c:pt idx="41">
                  <c:v>201211</c:v>
                </c:pt>
                <c:pt idx="42">
                  <c:v>201301</c:v>
                </c:pt>
                <c:pt idx="43">
                  <c:v>201303</c:v>
                </c:pt>
                <c:pt idx="44">
                  <c:v>201305</c:v>
                </c:pt>
                <c:pt idx="45">
                  <c:v>201307</c:v>
                </c:pt>
                <c:pt idx="46">
                  <c:v>201309</c:v>
                </c:pt>
                <c:pt idx="47">
                  <c:v>201311</c:v>
                </c:pt>
                <c:pt idx="48">
                  <c:v>201401</c:v>
                </c:pt>
                <c:pt idx="49">
                  <c:v>201403</c:v>
                </c:pt>
                <c:pt idx="50">
                  <c:v>201405</c:v>
                </c:pt>
                <c:pt idx="51">
                  <c:v>201407</c:v>
                </c:pt>
                <c:pt idx="52">
                  <c:v>201409</c:v>
                </c:pt>
                <c:pt idx="53">
                  <c:v>201411</c:v>
                </c:pt>
                <c:pt idx="54">
                  <c:v>201501</c:v>
                </c:pt>
                <c:pt idx="55">
                  <c:v>201503</c:v>
                </c:pt>
                <c:pt idx="56">
                  <c:v>201505</c:v>
                </c:pt>
                <c:pt idx="57">
                  <c:v>201507</c:v>
                </c:pt>
                <c:pt idx="58">
                  <c:v>201509</c:v>
                </c:pt>
                <c:pt idx="59">
                  <c:v>201511</c:v>
                </c:pt>
                <c:pt idx="60">
                  <c:v>201601</c:v>
                </c:pt>
                <c:pt idx="61">
                  <c:v>201603</c:v>
                </c:pt>
                <c:pt idx="62">
                  <c:v>201605</c:v>
                </c:pt>
                <c:pt idx="63">
                  <c:v>201607</c:v>
                </c:pt>
                <c:pt idx="64">
                  <c:v>201609</c:v>
                </c:pt>
                <c:pt idx="65">
                  <c:v>201611</c:v>
                </c:pt>
                <c:pt idx="66">
                  <c:v>201701</c:v>
                </c:pt>
                <c:pt idx="67">
                  <c:v>201703</c:v>
                </c:pt>
                <c:pt idx="68">
                  <c:v>201705</c:v>
                </c:pt>
              </c:numCache>
            </c:numRef>
          </c:cat>
          <c:val>
            <c:numRef>
              <c:f>'台指-10'!$B$36:$BR$36</c:f>
              <c:numCache>
                <c:formatCode>General</c:formatCode>
                <c:ptCount val="69"/>
                <c:pt idx="0">
                  <c:v>2501085.7999999998</c:v>
                </c:pt>
                <c:pt idx="1">
                  <c:v>24435922.300000001</c:v>
                </c:pt>
                <c:pt idx="2">
                  <c:v>18301611.100000001</c:v>
                </c:pt>
                <c:pt idx="3">
                  <c:v>22043333.400000002</c:v>
                </c:pt>
                <c:pt idx="4">
                  <c:v>15824299.800000003</c:v>
                </c:pt>
                <c:pt idx="5">
                  <c:v>36934545.900000006</c:v>
                </c:pt>
                <c:pt idx="6">
                  <c:v>25787624.600000005</c:v>
                </c:pt>
                <c:pt idx="7">
                  <c:v>15182300.300000004</c:v>
                </c:pt>
                <c:pt idx="8">
                  <c:v>10740149.100000005</c:v>
                </c:pt>
                <c:pt idx="9">
                  <c:v>16828450.000000007</c:v>
                </c:pt>
                <c:pt idx="10">
                  <c:v>16168283.900000008</c:v>
                </c:pt>
                <c:pt idx="11">
                  <c:v>13016815.200000007</c:v>
                </c:pt>
                <c:pt idx="12">
                  <c:v>11922841.400000006</c:v>
                </c:pt>
                <c:pt idx="13">
                  <c:v>18882840.200000007</c:v>
                </c:pt>
                <c:pt idx="14">
                  <c:v>20284188.800000008</c:v>
                </c:pt>
                <c:pt idx="15">
                  <c:v>20556051.500000007</c:v>
                </c:pt>
                <c:pt idx="16">
                  <c:v>42559039.900000006</c:v>
                </c:pt>
                <c:pt idx="17">
                  <c:v>36957865.300000004</c:v>
                </c:pt>
                <c:pt idx="18">
                  <c:v>34527299.800000004</c:v>
                </c:pt>
                <c:pt idx="19">
                  <c:v>34821493.400000006</c:v>
                </c:pt>
                <c:pt idx="20">
                  <c:v>31993625.400000006</c:v>
                </c:pt>
                <c:pt idx="21">
                  <c:v>35417756.700000003</c:v>
                </c:pt>
                <c:pt idx="22">
                  <c:v>34097749.800000004</c:v>
                </c:pt>
                <c:pt idx="23">
                  <c:v>29524485.400000006</c:v>
                </c:pt>
                <c:pt idx="24">
                  <c:v>32779009.100000005</c:v>
                </c:pt>
                <c:pt idx="25">
                  <c:v>37051037.100000009</c:v>
                </c:pt>
                <c:pt idx="26">
                  <c:v>36948628.20000001</c:v>
                </c:pt>
                <c:pt idx="27">
                  <c:v>36929320.300000012</c:v>
                </c:pt>
                <c:pt idx="28">
                  <c:v>31318919.70000001</c:v>
                </c:pt>
                <c:pt idx="29">
                  <c:v>35311778.70000001</c:v>
                </c:pt>
                <c:pt idx="30">
                  <c:v>37239933.400000013</c:v>
                </c:pt>
                <c:pt idx="31">
                  <c:v>38265133.900000013</c:v>
                </c:pt>
                <c:pt idx="32">
                  <c:v>39675141.300000012</c:v>
                </c:pt>
                <c:pt idx="33">
                  <c:v>42173435.000000015</c:v>
                </c:pt>
                <c:pt idx="34">
                  <c:v>40009122.600000016</c:v>
                </c:pt>
                <c:pt idx="35">
                  <c:v>39987427.600000016</c:v>
                </c:pt>
                <c:pt idx="36">
                  <c:v>40155652.900000013</c:v>
                </c:pt>
                <c:pt idx="37">
                  <c:v>38555129.400000013</c:v>
                </c:pt>
                <c:pt idx="38">
                  <c:v>50037898.200000018</c:v>
                </c:pt>
                <c:pt idx="39">
                  <c:v>52152460.800000019</c:v>
                </c:pt>
                <c:pt idx="40">
                  <c:v>49718807.900000021</c:v>
                </c:pt>
                <c:pt idx="41">
                  <c:v>48241903.300000019</c:v>
                </c:pt>
                <c:pt idx="42">
                  <c:v>43085112.800000019</c:v>
                </c:pt>
                <c:pt idx="43">
                  <c:v>40887772.700000018</c:v>
                </c:pt>
                <c:pt idx="44">
                  <c:v>41440270.400000021</c:v>
                </c:pt>
                <c:pt idx="45">
                  <c:v>51999576.800000019</c:v>
                </c:pt>
                <c:pt idx="46">
                  <c:v>49090650.100000016</c:v>
                </c:pt>
                <c:pt idx="47">
                  <c:v>55507513.400000013</c:v>
                </c:pt>
                <c:pt idx="48">
                  <c:v>58743549.600000016</c:v>
                </c:pt>
                <c:pt idx="49">
                  <c:v>53389063.600000016</c:v>
                </c:pt>
                <c:pt idx="50">
                  <c:v>54947484.400000013</c:v>
                </c:pt>
                <c:pt idx="51">
                  <c:v>68153694.400000006</c:v>
                </c:pt>
                <c:pt idx="52">
                  <c:v>84740308.5</c:v>
                </c:pt>
                <c:pt idx="53">
                  <c:v>79463328.900000006</c:v>
                </c:pt>
                <c:pt idx="54">
                  <c:v>85271982.200000003</c:v>
                </c:pt>
                <c:pt idx="55">
                  <c:v>93412022.900000006</c:v>
                </c:pt>
                <c:pt idx="56">
                  <c:v>92545999.700000003</c:v>
                </c:pt>
                <c:pt idx="57">
                  <c:v>96982931.900000006</c:v>
                </c:pt>
                <c:pt idx="58">
                  <c:v>94767527.200000003</c:v>
                </c:pt>
                <c:pt idx="59">
                  <c:v>91280498.5</c:v>
                </c:pt>
                <c:pt idx="60">
                  <c:v>92503770.900000006</c:v>
                </c:pt>
                <c:pt idx="61">
                  <c:v>90207781.5</c:v>
                </c:pt>
                <c:pt idx="62">
                  <c:v>87338362.400000006</c:v>
                </c:pt>
                <c:pt idx="63">
                  <c:v>97174500.800000012</c:v>
                </c:pt>
                <c:pt idx="64">
                  <c:v>94479701.800000012</c:v>
                </c:pt>
                <c:pt idx="65">
                  <c:v>92454791.600000009</c:v>
                </c:pt>
                <c:pt idx="66">
                  <c:v>90677858.000000015</c:v>
                </c:pt>
                <c:pt idx="67">
                  <c:v>91069317.100000009</c:v>
                </c:pt>
                <c:pt idx="68">
                  <c:v>85880871.900000006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5AE-4693-86FF-A28DDF213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919576"/>
        <c:axId val="430919968"/>
      </c:lineChart>
      <c:catAx>
        <c:axId val="430919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30919968"/>
        <c:crosses val="autoZero"/>
        <c:auto val="1"/>
        <c:lblAlgn val="ctr"/>
        <c:lblOffset val="100"/>
        <c:noMultiLvlLbl val="0"/>
      </c:catAx>
      <c:valAx>
        <c:axId val="43091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0919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投資報酬率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投資報酬率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'台指-10'!$FD$35:$FO$35</c:f>
              <c:numCache>
                <c:formatCode>0.00%</c:formatCode>
                <c:ptCount val="12"/>
                <c:pt idx="0">
                  <c:v>0.11001010693167704</c:v>
                </c:pt>
                <c:pt idx="1">
                  <c:v>-4.6460597041269841E-2</c:v>
                </c:pt>
                <c:pt idx="2">
                  <c:v>9.4529846487647722E-3</c:v>
                </c:pt>
                <c:pt idx="3">
                  <c:v>1.9612307974603175E-2</c:v>
                </c:pt>
                <c:pt idx="4">
                  <c:v>-5.1498191060317458E-2</c:v>
                </c:pt>
                <c:pt idx="5">
                  <c:v>-6.2891057257142849E-2</c:v>
                </c:pt>
                <c:pt idx="6">
                  <c:v>-5.3219462782608695E-2</c:v>
                </c:pt>
                <c:pt idx="7">
                  <c:v>-6.3569165714285711E-2</c:v>
                </c:pt>
                <c:pt idx="8">
                  <c:v>3.8233797860182363E-2</c:v>
                </c:pt>
                <c:pt idx="9">
                  <c:v>2.7636156097264438E-2</c:v>
                </c:pt>
                <c:pt idx="10">
                  <c:v>4.596151501519756E-3</c:v>
                </c:pt>
                <c:pt idx="11">
                  <c:v>8.7389334117163417E-2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1A-430D-8AFE-44D786336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0920752"/>
        <c:axId val="430921144"/>
      </c:barChart>
      <c:catAx>
        <c:axId val="4309207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0921144"/>
        <c:crosses val="autoZero"/>
        <c:auto val="1"/>
        <c:lblAlgn val="ctr"/>
        <c:lblOffset val="100"/>
        <c:noMultiLvlLbl val="0"/>
      </c:catAx>
      <c:valAx>
        <c:axId val="43092114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092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endParaRPr lang="zh-TW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勝率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勝率</c:v>
          </c:tx>
          <c:invertIfNegative val="0"/>
          <c:val>
            <c:numRef>
              <c:f>'台指-10'!$FQ$7:$GB$7</c:f>
              <c:numCache>
                <c:formatCode>0%</c:formatCode>
                <c:ptCount val="12"/>
                <c:pt idx="0">
                  <c:v>0.69565217391304346</c:v>
                </c:pt>
                <c:pt idx="1">
                  <c:v>0.31851851851851853</c:v>
                </c:pt>
                <c:pt idx="2">
                  <c:v>0.34210526315789475</c:v>
                </c:pt>
                <c:pt idx="3">
                  <c:v>0.49259259259259258</c:v>
                </c:pt>
                <c:pt idx="4">
                  <c:v>0.35555555555555557</c:v>
                </c:pt>
                <c:pt idx="5">
                  <c:v>0.32222222222222224</c:v>
                </c:pt>
                <c:pt idx="6">
                  <c:v>0.37318840579710144</c:v>
                </c:pt>
                <c:pt idx="7">
                  <c:v>0.35507246376811596</c:v>
                </c:pt>
                <c:pt idx="8">
                  <c:v>0.51418439716312059</c:v>
                </c:pt>
                <c:pt idx="9">
                  <c:v>0.56382978723404253</c:v>
                </c:pt>
                <c:pt idx="10">
                  <c:v>0.49645390070921985</c:v>
                </c:pt>
                <c:pt idx="11">
                  <c:v>0.58992805755395683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DF-4CAD-9E68-2F5CABDA0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0921928"/>
        <c:axId val="432765352"/>
      </c:barChart>
      <c:catAx>
        <c:axId val="430921928"/>
        <c:scaling>
          <c:orientation val="minMax"/>
        </c:scaling>
        <c:delete val="0"/>
        <c:axPos val="b"/>
        <c:majorTickMark val="out"/>
        <c:minorTickMark val="none"/>
        <c:tickLblPos val="nextTo"/>
        <c:crossAx val="432765352"/>
        <c:crosses val="autoZero"/>
        <c:auto val="1"/>
        <c:lblAlgn val="ctr"/>
        <c:lblOffset val="100"/>
        <c:noMultiLvlLbl val="0"/>
      </c:catAx>
      <c:valAx>
        <c:axId val="4327653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4309219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4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0.28505</cdr:y>
    </cdr:from>
    <cdr:to>
      <cdr:x>0.31515</cdr:x>
      <cdr:y>0.46704</cdr:y>
    </cdr:to>
    <cdr:sp macro="" textlink="">
      <cdr:nvSpPr>
        <cdr:cNvPr id="5" name="文字方塊 4"/>
        <cdr:cNvSpPr txBox="1"/>
      </cdr:nvSpPr>
      <cdr:spPr>
        <a:xfrm xmlns:a="http://schemas.openxmlformats.org/drawingml/2006/main">
          <a:off x="1070974" y="1373415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0.12415</cdr:x>
      <cdr:y>0.42731</cdr:y>
    </cdr:from>
    <cdr:to>
      <cdr:x>0.24331</cdr:x>
      <cdr:y>0.93551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265824" y="2074883"/>
          <a:ext cx="1215024" cy="246762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0.10265</cdr:x>
      <cdr:y>0.24586</cdr:y>
    </cdr:from>
    <cdr:to>
      <cdr:x>0.31702</cdr:x>
      <cdr:y>0.42644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046618" y="1193832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0.16722</cdr:x>
      <cdr:y>0.52753</cdr:y>
    </cdr:from>
    <cdr:to>
      <cdr:x>0.28817</cdr:x>
      <cdr:y>0.94174</cdr:y>
    </cdr:to>
    <cdr:sp macro="" textlink="">
      <cdr:nvSpPr>
        <cdr:cNvPr id="2" name="橢圓 1"/>
        <cdr:cNvSpPr/>
      </cdr:nvSpPr>
      <cdr:spPr>
        <a:xfrm xmlns:a="http://schemas.openxmlformats.org/drawingml/2006/main">
          <a:off x="1679879" y="2685267"/>
          <a:ext cx="1215024" cy="2108461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  <cdr:relSizeAnchor xmlns:cdr="http://schemas.openxmlformats.org/drawingml/2006/chartDrawing">
    <cdr:from>
      <cdr:x>0.14665</cdr:x>
      <cdr:y>0.3473</cdr:y>
    </cdr:from>
    <cdr:to>
      <cdr:x>0.36423</cdr:x>
      <cdr:y>0.51955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1473199" y="1767827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0.10364</cdr:x>
      <cdr:y>0.24212</cdr:y>
    </cdr:from>
    <cdr:to>
      <cdr:x>0.32508</cdr:x>
      <cdr:y>0.41404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022959" y="1234893"/>
          <a:ext cx="2185793" cy="87683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2007</a:t>
          </a:r>
          <a:r>
            <a:rPr lang="zh-TW" altLang="en-US" sz="24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年下半年到金融海嘯前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cdr:txBody>
    </cdr:sp>
  </cdr:relSizeAnchor>
  <cdr:relSizeAnchor xmlns:cdr="http://schemas.openxmlformats.org/drawingml/2006/chartDrawing">
    <cdr:from>
      <cdr:x>0.12331</cdr:x>
      <cdr:y>0.43822</cdr:y>
    </cdr:from>
    <cdr:to>
      <cdr:x>0.25635</cdr:x>
      <cdr:y>0.92141</cdr:y>
    </cdr:to>
    <cdr:sp macro="" textlink="">
      <cdr:nvSpPr>
        <cdr:cNvPr id="3" name="橢圓 2"/>
        <cdr:cNvSpPr/>
      </cdr:nvSpPr>
      <cdr:spPr>
        <a:xfrm xmlns:a="http://schemas.openxmlformats.org/drawingml/2006/main">
          <a:off x="1217112" y="2235026"/>
          <a:ext cx="1313146" cy="246443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0.85401</cdr:x>
      <cdr:y>0</cdr:y>
    </cdr:from>
    <cdr:to>
      <cdr:x>1</cdr:x>
      <cdr:y>0.24519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613311" y="-1347141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0.84436</cdr:x>
      <cdr:y>0</cdr:y>
    </cdr:from>
    <cdr:to>
      <cdr:x>1</cdr:x>
      <cdr:y>0.26094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4278330" y="-4362680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0.83012</cdr:x>
      <cdr:y>0</cdr:y>
    </cdr:from>
    <cdr:to>
      <cdr:x>0.9987</cdr:x>
      <cdr:y>0.25398</cdr:y>
    </cdr:to>
    <cdr:sp macro="" textlink="">
      <cdr:nvSpPr>
        <cdr:cNvPr id="2" name="笑臉 1"/>
        <cdr:cNvSpPr/>
      </cdr:nvSpPr>
      <cdr:spPr>
        <a:xfrm xmlns:a="http://schemas.openxmlformats.org/drawingml/2006/main">
          <a:off x="3883402" y="-1176442"/>
          <a:ext cx="788625" cy="624878"/>
        </a:xfrm>
        <a:prstGeom xmlns:a="http://schemas.openxmlformats.org/drawingml/2006/main" prst="smileyFace">
          <a:avLst/>
        </a:prstGeom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TW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3AB4B-C002-4A57-A121-23696A289C89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D3B34-CB14-4D7B-A8C6-7E1367EB5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08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4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9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9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5CD7-4FAB-4D77-944A-0FC8E0CEA242}" type="datetimeFigureOut">
              <a:rPr lang="zh-TW" altLang="en-US" smtClean="0"/>
              <a:t>2018/7/9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361-3E5F-482C-BC36-430ECC711F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34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3066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vs.0050</a:t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vs.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0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07676"/>
              </p:ext>
            </p:extLst>
          </p:nvPr>
        </p:nvGraphicFramePr>
        <p:xfrm>
          <a:off x="218364" y="859806"/>
          <a:ext cx="5609231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6161">
                  <a:extLst>
                    <a:ext uri="{9D8B030D-6E8A-4147-A177-3AD203B41FA5}">
                      <a16:colId xmlns:a16="http://schemas.microsoft.com/office/drawing/2014/main" xmlns="" val="3908055891"/>
                    </a:ext>
                  </a:extLst>
                </a:gridCol>
                <a:gridCol w="1867982">
                  <a:extLst>
                    <a:ext uri="{9D8B030D-6E8A-4147-A177-3AD203B41FA5}">
                      <a16:colId xmlns:a16="http://schemas.microsoft.com/office/drawing/2014/main" xmlns="" val="206535301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xmlns="" val="3145146282"/>
                    </a:ext>
                  </a:extLst>
                </a:gridCol>
                <a:gridCol w="1447544">
                  <a:extLst>
                    <a:ext uri="{9D8B030D-6E8A-4147-A177-3AD203B41FA5}">
                      <a16:colId xmlns:a16="http://schemas.microsoft.com/office/drawing/2014/main" xmlns="" val="3111837773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&lt;0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25729227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3104607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2429802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850409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86652510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89800555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709856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4514"/>
              </p:ext>
            </p:extLst>
          </p:nvPr>
        </p:nvGraphicFramePr>
        <p:xfrm>
          <a:off x="218365" y="3985003"/>
          <a:ext cx="5609230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9808">
                  <a:extLst>
                    <a:ext uri="{9D8B030D-6E8A-4147-A177-3AD203B41FA5}">
                      <a16:colId xmlns:a16="http://schemas.microsoft.com/office/drawing/2014/main" xmlns="" val="1888037183"/>
                    </a:ext>
                  </a:extLst>
                </a:gridCol>
                <a:gridCol w="1854336">
                  <a:extLst>
                    <a:ext uri="{9D8B030D-6E8A-4147-A177-3AD203B41FA5}">
                      <a16:colId xmlns:a16="http://schemas.microsoft.com/office/drawing/2014/main" xmlns="" val="2394711862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xmlns="" val="2184169689"/>
                    </a:ext>
                  </a:extLst>
                </a:gridCol>
                <a:gridCol w="1447543">
                  <a:extLst>
                    <a:ext uri="{9D8B030D-6E8A-4147-A177-3AD203B41FA5}">
                      <a16:colId xmlns:a16="http://schemas.microsoft.com/office/drawing/2014/main" xmlns="" val="1835597278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749432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8013904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85210616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5348984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05185472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073396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9962639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18264"/>
              </p:ext>
            </p:extLst>
          </p:nvPr>
        </p:nvGraphicFramePr>
        <p:xfrm>
          <a:off x="6216649" y="859807"/>
          <a:ext cx="5711493" cy="28387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xmlns="" val="2415816988"/>
                    </a:ext>
                  </a:extLst>
                </a:gridCol>
                <a:gridCol w="1910734">
                  <a:extLst>
                    <a:ext uri="{9D8B030D-6E8A-4147-A177-3AD203B41FA5}">
                      <a16:colId xmlns:a16="http://schemas.microsoft.com/office/drawing/2014/main" xmlns="" val="1951874993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xmlns="" val="723790218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xmlns="" val="776132826"/>
                    </a:ext>
                  </a:extLst>
                </a:gridCol>
              </a:tblGrid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9629817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365762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26186151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2573146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23147282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631755839"/>
                  </a:ext>
                </a:extLst>
              </a:tr>
              <a:tr h="40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1844729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27523"/>
              </p:ext>
            </p:extLst>
          </p:nvPr>
        </p:nvGraphicFramePr>
        <p:xfrm>
          <a:off x="6216649" y="3985002"/>
          <a:ext cx="5711494" cy="26614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891">
                  <a:extLst>
                    <a:ext uri="{9D8B030D-6E8A-4147-A177-3AD203B41FA5}">
                      <a16:colId xmlns:a16="http://schemas.microsoft.com/office/drawing/2014/main" xmlns="" val="3086676789"/>
                    </a:ext>
                  </a:extLst>
                </a:gridCol>
                <a:gridCol w="1910735">
                  <a:extLst>
                    <a:ext uri="{9D8B030D-6E8A-4147-A177-3AD203B41FA5}">
                      <a16:colId xmlns:a16="http://schemas.microsoft.com/office/drawing/2014/main" xmlns="" val="328649649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xmlns="" val="2328386466"/>
                    </a:ext>
                  </a:extLst>
                </a:gridCol>
                <a:gridCol w="1473934">
                  <a:extLst>
                    <a:ext uri="{9D8B030D-6E8A-4147-A177-3AD203B41FA5}">
                      <a16:colId xmlns:a16="http://schemas.microsoft.com/office/drawing/2014/main" xmlns="" val="3560455161"/>
                    </a:ext>
                  </a:extLst>
                </a:gridCol>
              </a:tblGrid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0968560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52812577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0366018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97584255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3005937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19916940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9754496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733903" y="4407243"/>
            <a:ext cx="881448" cy="2239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1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3" y="953406"/>
            <a:ext cx="5329917" cy="293914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1" y="953406"/>
            <a:ext cx="5664769" cy="293914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24" y="3892550"/>
            <a:ext cx="5329916" cy="296545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091" y="3892550"/>
            <a:ext cx="5664769" cy="2965450"/>
          </a:xfrm>
          <a:prstGeom prst="rect">
            <a:avLst/>
          </a:prstGeom>
        </p:spPr>
      </p:pic>
      <p:sp>
        <p:nvSpPr>
          <p:cNvPr id="25" name="橢圓 24"/>
          <p:cNvSpPr/>
          <p:nvPr/>
        </p:nvSpPr>
        <p:spPr>
          <a:xfrm>
            <a:off x="2845836" y="1250302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46901" y="4234623"/>
            <a:ext cx="597159" cy="22035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768081" y="4287417"/>
            <a:ext cx="597159" cy="2234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774895" y="1340806"/>
            <a:ext cx="597159" cy="187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483567" y="2118049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337932" y="4779800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128588" y="4234623"/>
            <a:ext cx="682687" cy="25130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316753" y="2034073"/>
            <a:ext cx="494523" cy="17745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爆炸 2 33"/>
          <p:cNvSpPr/>
          <p:nvPr/>
        </p:nvSpPr>
        <p:spPr>
          <a:xfrm>
            <a:off x="1107504" y="1371600"/>
            <a:ext cx="1741171" cy="821094"/>
          </a:xfrm>
          <a:prstGeom prst="irregularSeal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worst</a:t>
            </a:r>
            <a:endParaRPr lang="zh-TW" altLang="en-US" dirty="0"/>
          </a:p>
        </p:txBody>
      </p:sp>
      <p:sp>
        <p:nvSpPr>
          <p:cNvPr id="35" name="爆炸 2 34"/>
          <p:cNvSpPr/>
          <p:nvPr/>
        </p:nvSpPr>
        <p:spPr>
          <a:xfrm>
            <a:off x="3288959" y="2828859"/>
            <a:ext cx="1492899" cy="68029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719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725" y="532391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945511"/>
              </p:ext>
            </p:extLst>
          </p:nvPr>
        </p:nvGraphicFramePr>
        <p:xfrm>
          <a:off x="325677" y="1695450"/>
          <a:ext cx="10196186" cy="485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794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771" y="-1539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868273586"/>
              </p:ext>
            </p:extLst>
          </p:nvPr>
        </p:nvGraphicFramePr>
        <p:xfrm>
          <a:off x="6161370" y="2224563"/>
          <a:ext cx="5571825" cy="4397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/>
          <p:cNvGraphicFramePr/>
          <p:nvPr>
            <p:extLst>
              <p:ext uri="{D42A27DB-BD31-4B8C-83A1-F6EECF244321}">
                <p14:modId xmlns:p14="http://schemas.microsoft.com/office/powerpoint/2010/main" val="3203287903"/>
              </p:ext>
            </p:extLst>
          </p:nvPr>
        </p:nvGraphicFramePr>
        <p:xfrm>
          <a:off x="606392" y="2224563"/>
          <a:ext cx="5370895" cy="4320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燕尾形向右箭號 10"/>
          <p:cNvSpPr/>
          <p:nvPr/>
        </p:nvSpPr>
        <p:spPr>
          <a:xfrm>
            <a:off x="3676850" y="904774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</p:spTree>
    <p:extLst>
      <p:ext uri="{BB962C8B-B14F-4D97-AF65-F5344CB8AC3E}">
        <p14:creationId xmlns:p14="http://schemas.microsoft.com/office/powerpoint/2010/main" val="34346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個月，持有期間一個月的平均表現是最差的，持有期間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空台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指</a:t>
            </a:r>
            <a:endParaRPr lang="en-US" altLang="zh-TW" sz="6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76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7389"/>
              </p:ext>
            </p:extLst>
          </p:nvPr>
        </p:nvGraphicFramePr>
        <p:xfrm>
          <a:off x="227556" y="771182"/>
          <a:ext cx="5428988" cy="293652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:a16="http://schemas.microsoft.com/office/drawing/2014/main" xmlns="" val="1566779113"/>
                    </a:ext>
                  </a:extLst>
                </a:gridCol>
                <a:gridCol w="1361034">
                  <a:extLst>
                    <a:ext uri="{9D8B030D-6E8A-4147-A177-3AD203B41FA5}">
                      <a16:colId xmlns:a16="http://schemas.microsoft.com/office/drawing/2014/main" xmlns="" val="1361483255"/>
                    </a:ext>
                  </a:extLst>
                </a:gridCol>
                <a:gridCol w="1665503">
                  <a:extLst>
                    <a:ext uri="{9D8B030D-6E8A-4147-A177-3AD203B41FA5}">
                      <a16:colId xmlns:a16="http://schemas.microsoft.com/office/drawing/2014/main" xmlns="" val="2331088464"/>
                    </a:ext>
                  </a:extLst>
                </a:gridCol>
                <a:gridCol w="1665503">
                  <a:extLst>
                    <a:ext uri="{9D8B030D-6E8A-4147-A177-3AD203B41FA5}">
                      <a16:colId xmlns:a16="http://schemas.microsoft.com/office/drawing/2014/main" xmlns="" val="400509397"/>
                    </a:ext>
                  </a:extLst>
                </a:gridCol>
              </a:tblGrid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8364206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3758283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83898570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47906298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41924754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70552492"/>
                  </a:ext>
                </a:extLst>
              </a:tr>
              <a:tr h="4195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9143287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72911"/>
              </p:ext>
            </p:extLst>
          </p:nvPr>
        </p:nvGraphicFramePr>
        <p:xfrm>
          <a:off x="227556" y="3832967"/>
          <a:ext cx="5428988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48">
                  <a:extLst>
                    <a:ext uri="{9D8B030D-6E8A-4147-A177-3AD203B41FA5}">
                      <a16:colId xmlns:a16="http://schemas.microsoft.com/office/drawing/2014/main" xmlns="" val="4264518737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xmlns="" val="417320934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xmlns="" val="21198834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xmlns="" val="3553808772"/>
                    </a:ext>
                  </a:extLst>
                </a:gridCol>
              </a:tblGrid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95233619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3569931"/>
                  </a:ext>
                </a:extLst>
              </a:tr>
              <a:tr h="45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19745106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50835728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57938797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21629860"/>
                  </a:ext>
                </a:extLst>
              </a:tr>
              <a:tr h="4100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056953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905648"/>
              </p:ext>
            </p:extLst>
          </p:nvPr>
        </p:nvGraphicFramePr>
        <p:xfrm>
          <a:off x="6290152" y="764092"/>
          <a:ext cx="5697255" cy="289350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xmlns="" val="1689517758"/>
                    </a:ext>
                  </a:extLst>
                </a:gridCol>
                <a:gridCol w="2086626">
                  <a:extLst>
                    <a:ext uri="{9D8B030D-6E8A-4147-A177-3AD203B41FA5}">
                      <a16:colId xmlns:a16="http://schemas.microsoft.com/office/drawing/2014/main" xmlns="" val="3817093601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xmlns="" val="598238925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xmlns="" val="3557936418"/>
                    </a:ext>
                  </a:extLst>
                </a:gridCol>
              </a:tblGrid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424280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1928431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232317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26380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73125816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21264198"/>
                  </a:ext>
                </a:extLst>
              </a:tr>
              <a:tr h="413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0487718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7749"/>
              </p:ext>
            </p:extLst>
          </p:nvPr>
        </p:nvGraphicFramePr>
        <p:xfrm>
          <a:off x="6290150" y="3832970"/>
          <a:ext cx="5697256" cy="29185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9582">
                  <a:extLst>
                    <a:ext uri="{9D8B030D-6E8A-4147-A177-3AD203B41FA5}">
                      <a16:colId xmlns:a16="http://schemas.microsoft.com/office/drawing/2014/main" xmlns="" val="3228640564"/>
                    </a:ext>
                  </a:extLst>
                </a:gridCol>
                <a:gridCol w="2049046">
                  <a:extLst>
                    <a:ext uri="{9D8B030D-6E8A-4147-A177-3AD203B41FA5}">
                      <a16:colId xmlns:a16="http://schemas.microsoft.com/office/drawing/2014/main" xmlns="" val="2937437018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xmlns="" val="2366682717"/>
                    </a:ext>
                  </a:extLst>
                </a:gridCol>
                <a:gridCol w="1424314">
                  <a:extLst>
                    <a:ext uri="{9D8B030D-6E8A-4147-A177-3AD203B41FA5}">
                      <a16:colId xmlns:a16="http://schemas.microsoft.com/office/drawing/2014/main" xmlns="" val="729240223"/>
                    </a:ext>
                  </a:extLst>
                </a:gridCol>
              </a:tblGrid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46809453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867306570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88028145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8489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7940758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26190536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503796845"/>
                  </a:ext>
                </a:extLst>
              </a:tr>
            </a:tbl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5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9" y="917591"/>
            <a:ext cx="5152405" cy="28151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40" y="3920647"/>
            <a:ext cx="5152404" cy="27181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170" y="837767"/>
            <a:ext cx="5081424" cy="281516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70" y="3820437"/>
            <a:ext cx="5081424" cy="281835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0800" y="3820437"/>
            <a:ext cx="4868482" cy="28183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338170" y="3742532"/>
            <a:ext cx="5081424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1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936221"/>
              </p:ext>
            </p:extLst>
          </p:nvPr>
        </p:nvGraphicFramePr>
        <p:xfrm>
          <a:off x="501041" y="1485900"/>
          <a:ext cx="10045874" cy="509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股票，以同一筆資金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46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latin typeface="Book Antiqua" panose="02040602050305030304" pitchFamily="18" charset="0"/>
              </a:rPr>
              <a:t>Momentum investment strategy</a:t>
            </a:r>
          </a:p>
          <a:p>
            <a:r>
              <a:rPr lang="en-US" altLang="zh-TW" sz="4400" dirty="0" smtClean="0">
                <a:latin typeface="Book Antiqua" panose="02040602050305030304" pitchFamily="18" charset="0"/>
              </a:rPr>
              <a:t>Returns to buying winners and selling losers</a:t>
            </a:r>
            <a:endParaRPr lang="zh-TW" altLang="en-US" sz="4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6636"/>
              </p:ext>
            </p:extLst>
          </p:nvPr>
        </p:nvGraphicFramePr>
        <p:xfrm>
          <a:off x="537535" y="2303959"/>
          <a:ext cx="5362224" cy="4246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916180"/>
              </p:ext>
            </p:extLst>
          </p:nvPr>
        </p:nvGraphicFramePr>
        <p:xfrm>
          <a:off x="6237961" y="2303959"/>
          <a:ext cx="5398717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53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小結三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36842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dirty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8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9278"/>
              </p:ext>
            </p:extLst>
          </p:nvPr>
        </p:nvGraphicFramePr>
        <p:xfrm>
          <a:off x="327764" y="1042137"/>
          <a:ext cx="570978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11896">
                  <a:extLst>
                    <a:ext uri="{9D8B030D-6E8A-4147-A177-3AD203B41FA5}">
                      <a16:colId xmlns:a16="http://schemas.microsoft.com/office/drawing/2014/main" xmlns="" val="3560839808"/>
                    </a:ext>
                  </a:extLst>
                </a:gridCol>
                <a:gridCol w="1493260">
                  <a:extLst>
                    <a:ext uri="{9D8B030D-6E8A-4147-A177-3AD203B41FA5}">
                      <a16:colId xmlns:a16="http://schemas.microsoft.com/office/drawing/2014/main" xmlns="" val="1110065860"/>
                    </a:ext>
                  </a:extLst>
                </a:gridCol>
                <a:gridCol w="1752313">
                  <a:extLst>
                    <a:ext uri="{9D8B030D-6E8A-4147-A177-3AD203B41FA5}">
                      <a16:colId xmlns:a16="http://schemas.microsoft.com/office/drawing/2014/main" xmlns="" val="2427110588"/>
                    </a:ext>
                  </a:extLst>
                </a:gridCol>
                <a:gridCol w="1752313">
                  <a:extLst>
                    <a:ext uri="{9D8B030D-6E8A-4147-A177-3AD203B41FA5}">
                      <a16:colId xmlns:a16="http://schemas.microsoft.com/office/drawing/2014/main" xmlns="" val="540293764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9134389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971323667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216101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89009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544661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3816875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057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602"/>
              </p:ext>
            </p:extLst>
          </p:nvPr>
        </p:nvGraphicFramePr>
        <p:xfrm>
          <a:off x="327761" y="3795389"/>
          <a:ext cx="5709784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6951">
                  <a:extLst>
                    <a:ext uri="{9D8B030D-6E8A-4147-A177-3AD203B41FA5}">
                      <a16:colId xmlns:a16="http://schemas.microsoft.com/office/drawing/2014/main" xmlns="" val="2865436962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xmlns="" val="2624557930"/>
                    </a:ext>
                  </a:extLst>
                </a:gridCol>
                <a:gridCol w="1741117">
                  <a:extLst>
                    <a:ext uri="{9D8B030D-6E8A-4147-A177-3AD203B41FA5}">
                      <a16:colId xmlns:a16="http://schemas.microsoft.com/office/drawing/2014/main" xmlns="" val="2031663030"/>
                    </a:ext>
                  </a:extLst>
                </a:gridCol>
                <a:gridCol w="1716066">
                  <a:extLst>
                    <a:ext uri="{9D8B030D-6E8A-4147-A177-3AD203B41FA5}">
                      <a16:colId xmlns:a16="http://schemas.microsoft.com/office/drawing/2014/main" xmlns="" val="319623733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93530458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614904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798529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5687976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882800095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618416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4807120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19504"/>
              </p:ext>
            </p:extLst>
          </p:nvPr>
        </p:nvGraphicFramePr>
        <p:xfrm>
          <a:off x="6651321" y="1042139"/>
          <a:ext cx="5223352" cy="26029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1978">
                  <a:extLst>
                    <a:ext uri="{9D8B030D-6E8A-4147-A177-3AD203B41FA5}">
                      <a16:colId xmlns:a16="http://schemas.microsoft.com/office/drawing/2014/main" xmlns="" val="3192777014"/>
                    </a:ext>
                  </a:extLst>
                </a:gridCol>
                <a:gridCol w="1659698">
                  <a:extLst>
                    <a:ext uri="{9D8B030D-6E8A-4147-A177-3AD203B41FA5}">
                      <a16:colId xmlns:a16="http://schemas.microsoft.com/office/drawing/2014/main" xmlns="" val="3117957848"/>
                    </a:ext>
                  </a:extLst>
                </a:gridCol>
                <a:gridCol w="1305838">
                  <a:extLst>
                    <a:ext uri="{9D8B030D-6E8A-4147-A177-3AD203B41FA5}">
                      <a16:colId xmlns:a16="http://schemas.microsoft.com/office/drawing/2014/main" xmlns="" val="2149430274"/>
                    </a:ext>
                  </a:extLst>
                </a:gridCol>
                <a:gridCol w="1305838">
                  <a:extLst>
                    <a:ext uri="{9D8B030D-6E8A-4147-A177-3AD203B41FA5}">
                      <a16:colId xmlns:a16="http://schemas.microsoft.com/office/drawing/2014/main" xmlns="" val="28558359"/>
                    </a:ext>
                  </a:extLst>
                </a:gridCol>
              </a:tblGrid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686343781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9610062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415310624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29113680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18112253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7161208"/>
                  </a:ext>
                </a:extLst>
              </a:tr>
              <a:tr h="371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4369992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16971"/>
              </p:ext>
            </p:extLst>
          </p:nvPr>
        </p:nvGraphicFramePr>
        <p:xfrm>
          <a:off x="6651319" y="3795388"/>
          <a:ext cx="5223356" cy="29060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2084">
                  <a:extLst>
                    <a:ext uri="{9D8B030D-6E8A-4147-A177-3AD203B41FA5}">
                      <a16:colId xmlns:a16="http://schemas.microsoft.com/office/drawing/2014/main" xmlns="" val="3636479516"/>
                    </a:ext>
                  </a:extLst>
                </a:gridCol>
                <a:gridCol w="1609594">
                  <a:extLst>
                    <a:ext uri="{9D8B030D-6E8A-4147-A177-3AD203B41FA5}">
                      <a16:colId xmlns:a16="http://schemas.microsoft.com/office/drawing/2014/main" xmlns="" val="3930696928"/>
                    </a:ext>
                  </a:extLst>
                </a:gridCol>
                <a:gridCol w="1305839">
                  <a:extLst>
                    <a:ext uri="{9D8B030D-6E8A-4147-A177-3AD203B41FA5}">
                      <a16:colId xmlns:a16="http://schemas.microsoft.com/office/drawing/2014/main" xmlns="" val="2526604358"/>
                    </a:ext>
                  </a:extLst>
                </a:gridCol>
                <a:gridCol w="1305839">
                  <a:extLst>
                    <a:ext uri="{9D8B030D-6E8A-4147-A177-3AD203B41FA5}">
                      <a16:colId xmlns:a16="http://schemas.microsoft.com/office/drawing/2014/main" xmlns="" val="1594522424"/>
                    </a:ext>
                  </a:extLst>
                </a:gridCol>
              </a:tblGrid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12mo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04543187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965076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743429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12960520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02486224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50193819"/>
                  </a:ext>
                </a:extLst>
              </a:tr>
              <a:tr h="415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3045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4" y="998997"/>
            <a:ext cx="5141820" cy="25583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4" y="3754628"/>
            <a:ext cx="5141820" cy="294679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956" y="998997"/>
            <a:ext cx="5233823" cy="25583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956" y="3754627"/>
            <a:ext cx="5233823" cy="2946799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755726" y="130270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829820" y="1141957"/>
            <a:ext cx="526093" cy="1853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631524" y="4012504"/>
            <a:ext cx="650295" cy="2450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754664" y="4102275"/>
            <a:ext cx="627331" cy="22233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爆炸 2 17"/>
          <p:cNvSpPr/>
          <p:nvPr/>
        </p:nvSpPr>
        <p:spPr>
          <a:xfrm>
            <a:off x="3278717" y="2542783"/>
            <a:ext cx="1492899" cy="61377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74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75725" y="0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檔股票，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億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013825"/>
              </p:ext>
            </p:extLst>
          </p:nvPr>
        </p:nvGraphicFramePr>
        <p:xfrm>
          <a:off x="663879" y="1325563"/>
          <a:ext cx="9870510" cy="5100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05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月表現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695214"/>
              </p:ext>
            </p:extLst>
          </p:nvPr>
        </p:nvGraphicFramePr>
        <p:xfrm>
          <a:off x="540707" y="2185734"/>
          <a:ext cx="5434208" cy="426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076918"/>
              </p:ext>
            </p:extLst>
          </p:nvPr>
        </p:nvGraphicFramePr>
        <p:xfrm>
          <a:off x="6179418" y="2077530"/>
          <a:ext cx="5782938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12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小結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個月所選出的投資組合平均表現最佳，持有期間不論長短皆為正報酬。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月所選出的投資組合表現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最差，持有期間不論長短皆為負報酬，。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回測期間不論是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個月的表現是最好的。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月的表現較佳，無論是投資勝率或是報酬率。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107" y="92859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—1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728728"/>
              </p:ext>
            </p:extLst>
          </p:nvPr>
        </p:nvGraphicFramePr>
        <p:xfrm>
          <a:off x="303107" y="4238740"/>
          <a:ext cx="52493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659368"/>
              </p:ext>
            </p:extLst>
          </p:nvPr>
        </p:nvGraphicFramePr>
        <p:xfrm>
          <a:off x="303107" y="1418422"/>
          <a:ext cx="5249394" cy="291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59274"/>
              </p:ext>
            </p:extLst>
          </p:nvPr>
        </p:nvGraphicFramePr>
        <p:xfrm>
          <a:off x="6208148" y="1418422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9334"/>
              </p:ext>
            </p:extLst>
          </p:nvPr>
        </p:nvGraphicFramePr>
        <p:xfrm>
          <a:off x="6208147" y="4114800"/>
          <a:ext cx="4843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橢圓 12"/>
          <p:cNvSpPr/>
          <p:nvPr/>
        </p:nvSpPr>
        <p:spPr>
          <a:xfrm>
            <a:off x="1233889" y="1626165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059976" y="1626164"/>
            <a:ext cx="815248" cy="2710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269475" y="4583017"/>
            <a:ext cx="914400" cy="217032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985394" y="4450815"/>
            <a:ext cx="914400" cy="210422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7746" y="-161382"/>
            <a:ext cx="10515600" cy="1115191"/>
          </a:xfrm>
        </p:spPr>
        <p:txBody>
          <a:bodyPr/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53415"/>
              </p:ext>
            </p:extLst>
          </p:nvPr>
        </p:nvGraphicFramePr>
        <p:xfrm>
          <a:off x="602255" y="1347141"/>
          <a:ext cx="5401936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2618975"/>
              </p:ext>
            </p:extLst>
          </p:nvPr>
        </p:nvGraphicFramePr>
        <p:xfrm>
          <a:off x="6610925" y="1383993"/>
          <a:ext cx="5066954" cy="254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959533"/>
              </p:ext>
            </p:extLst>
          </p:nvPr>
        </p:nvGraphicFramePr>
        <p:xfrm>
          <a:off x="602255" y="4312382"/>
          <a:ext cx="5401937" cy="24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49803"/>
              </p:ext>
            </p:extLst>
          </p:nvPr>
        </p:nvGraphicFramePr>
        <p:xfrm>
          <a:off x="6610924" y="4362680"/>
          <a:ext cx="5066955" cy="239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14121" y="992753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610925" y="101466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2255" y="395202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10925" y="4019116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-7746" y="35545"/>
            <a:ext cx="10515600" cy="956231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</a:t>
            </a: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8392"/>
              </p:ext>
            </p:extLst>
          </p:nvPr>
        </p:nvGraphicFramePr>
        <p:xfrm>
          <a:off x="791980" y="1176442"/>
          <a:ext cx="4678095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847482"/>
              </p:ext>
            </p:extLst>
          </p:nvPr>
        </p:nvGraphicFramePr>
        <p:xfrm>
          <a:off x="6246564" y="1164181"/>
          <a:ext cx="5210978" cy="24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476092"/>
              </p:ext>
            </p:extLst>
          </p:nvPr>
        </p:nvGraphicFramePr>
        <p:xfrm>
          <a:off x="791980" y="4052831"/>
          <a:ext cx="4678094" cy="2674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782997"/>
              </p:ext>
            </p:extLst>
          </p:nvPr>
        </p:nvGraphicFramePr>
        <p:xfrm>
          <a:off x="6246564" y="4018403"/>
          <a:ext cx="52109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791980" y="84917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46564" y="819371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91980" y="3694515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246564" y="3636810"/>
            <a:ext cx="114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25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18" name="笑臉 17"/>
          <p:cNvSpPr/>
          <p:nvPr/>
        </p:nvSpPr>
        <p:spPr>
          <a:xfrm>
            <a:off x="10890631" y="4052831"/>
            <a:ext cx="788625" cy="624878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強勢股篩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回測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 2006/1~2018/5</a:t>
            </a: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對象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所有上市櫃個股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篩選方法為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層濾網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過去一段期間表現最佳的前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檔個股。分別為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個月、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第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層 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這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50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檔個股在接下來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個月表現最佳的前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檔個股、前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</a:p>
          <a:p>
            <a:pPr marL="0" indent="0">
              <a:buNone/>
            </a:pPr>
            <a:r>
              <a:rPr lang="zh-TW" altLang="en-US" dirty="0">
                <a:latin typeface="Book Antiqua" panose="0204060205030503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                 檔個股，日均量大於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張</a:t>
            </a:r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444" y="-9044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vs.0050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0" y="1802369"/>
            <a:ext cx="5152404" cy="23919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783021"/>
            <a:ext cx="5475383" cy="24113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40" y="4583016"/>
            <a:ext cx="5152404" cy="22749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583016"/>
            <a:ext cx="5475383" cy="227498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212934" y="41943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400799" y="143303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58840" y="1413689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0050-10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00799" y="4213684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台指</a:t>
            </a:r>
            <a:r>
              <a:rPr lang="en-US" altLang="zh-TW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-25</a:t>
            </a:r>
            <a:r>
              <a:rPr lang="zh-TW" altLang="en-US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書卷 (水平) 15"/>
          <p:cNvSpPr/>
          <p:nvPr/>
        </p:nvSpPr>
        <p:spPr>
          <a:xfrm>
            <a:off x="4208443" y="484742"/>
            <a:ext cx="3525398" cy="831777"/>
          </a:xfrm>
          <a:prstGeom prst="horizontalScroll">
            <a:avLst/>
          </a:prstGeom>
          <a:solidFill>
            <a:srgbClr val="FF0000">
              <a:alpha val="7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Book Antiqua" panose="02040602050305030304" pitchFamily="18" charset="0"/>
              </a:rPr>
              <a:t>0050 better</a:t>
            </a:r>
            <a:endParaRPr lang="zh-TW" altLang="en-US" sz="3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6010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559" y="1065462"/>
            <a:ext cx="11412558" cy="4351338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回測期間愈長如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個月，所篩出的強勢股與指數配對表現愈差，推測是強勢股持續強勢期約一年，所以若回測期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個月，容易在持有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期間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反轉向下，導致投資組合績效不佳，回測過去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個月所篩出的強勢股在接下來的表現較佳。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第二層篩選月份落在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月與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月的投資組合表現較佳，推測因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月份與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月份小型股會較活躍，而被篩選出的個股有可能就是新的一年將表現較佳的個股。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第二層濾網落在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月份，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以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回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測期間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個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月的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檔投資組合表現較佳，回測期間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個月的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檔個股組合表現較佳，推測愈強勢個股表現反轉愈早，所以回</a:t>
            </a:r>
            <a:r>
              <a:rPr lang="zh-TW" altLang="en-US" sz="2200" smtClean="0">
                <a:latin typeface="Book Antiqua" panose="02040602050305030304" pitchFamily="18" charset="0"/>
                <a:ea typeface="標楷體" panose="03000509000000000000" pitchFamily="65" charset="-120"/>
              </a:rPr>
              <a:t>測</a:t>
            </a:r>
            <a:r>
              <a:rPr lang="zh-TW" altLang="en-US" sz="2200" smtClean="0">
                <a:latin typeface="Book Antiqua" panose="02040602050305030304" pitchFamily="18" charset="0"/>
                <a:ea typeface="標楷體" panose="03000509000000000000" pitchFamily="65" charset="-120"/>
              </a:rPr>
              <a:t>期間不能太長。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此策略在金融海嘯前約一年表現較差，推測與股市崩盤前資金會先撤出中小型強勢股，而權值股相對較慢撤出有關，所以買強勢股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空台指</a:t>
            </a:r>
            <a:r>
              <a:rPr lang="en-US" altLang="zh-TW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/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出現負報酬。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可以當作股市崩盤預測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?)</a:t>
            </a:r>
            <a:endParaRPr lang="en-US" altLang="zh-TW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無論是對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或是台指，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檔投資組合的報酬波動都比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25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檔投資組合來的大，在表現最佳的回測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個月期間賺得比較多，在表現最差的回測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個月期間也賠得比較多。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>
                <a:latin typeface="Book Antiqua" panose="02040602050305030304" pitchFamily="18" charset="0"/>
                <a:ea typeface="標楷體" panose="03000509000000000000" pitchFamily="65" charset="-120"/>
              </a:rPr>
              <a:t>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的投資組合表現普遍較空台指來的好，推測台指裡有包含很多中小型股，可能有些中小型股在我們持有的期間表現變亮眼，強化台指表現，所以空台指的績效比空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的績效差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。</a:t>
            </a:r>
            <a:endParaRPr lang="en-US" altLang="zh-TW" sz="2200" dirty="0" smtClean="0">
              <a:latin typeface="Book Antiqua" panose="02040602050305030304" pitchFamily="18" charset="0"/>
              <a:ea typeface="標楷體" panose="03000509000000000000" pitchFamily="65" charset="-12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買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檔強勢股空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0050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，回測期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6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個月，持有期間</a:t>
            </a:r>
            <a:r>
              <a:rPr lang="en-US" altLang="zh-TW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22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個月表現最好</a:t>
            </a:r>
            <a:endParaRPr lang="zh-TW" altLang="en-US" sz="22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8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交易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二、買進選出的前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個股，賣出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四、買進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選出的前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檔個股，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賣出台指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，持有期間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~6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費用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包含買賣股票的交易稅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0.3%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。不包含資金成本、借券成本、轉倉成本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648159" y="2312021"/>
            <a:ext cx="9543841" cy="3123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買強勢股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空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0050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endParaRPr lang="en-US" altLang="zh-TW" dirty="0" smtClean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檔個股</a:t>
            </a:r>
            <a: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8364" y="209320"/>
            <a:ext cx="11135436" cy="561862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檔股票，回測期間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2006/1~2018/5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，共約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130~144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個樣本</a:t>
            </a:r>
            <a:endParaRPr lang="zh-TW" altLang="en-US" sz="20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50079"/>
              </p:ext>
            </p:extLst>
          </p:nvPr>
        </p:nvGraphicFramePr>
        <p:xfrm>
          <a:off x="218363" y="771182"/>
          <a:ext cx="5413003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52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63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1128"/>
              </p:ext>
            </p:extLst>
          </p:nvPr>
        </p:nvGraphicFramePr>
        <p:xfrm>
          <a:off x="218364" y="3858322"/>
          <a:ext cx="5413001" cy="27654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3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55640"/>
              </p:ext>
            </p:extLst>
          </p:nvPr>
        </p:nvGraphicFramePr>
        <p:xfrm>
          <a:off x="5988205" y="793483"/>
          <a:ext cx="5910145" cy="268569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25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91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0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3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9mo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&gt;0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勝率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6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1236"/>
              </p:ext>
            </p:extLst>
          </p:nvPr>
        </p:nvGraphicFramePr>
        <p:xfrm>
          <a:off x="5988202" y="3858322"/>
          <a:ext cx="6010509" cy="2707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36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1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5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9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12mo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&gt;0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&lt;0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勝率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Book Antiqua" panose="0204060205030503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79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39%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42%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6 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82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0682868" y="4202264"/>
            <a:ext cx="1260088" cy="2542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682868" y="1150324"/>
            <a:ext cx="1215482" cy="2462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73724" y="264405"/>
            <a:ext cx="1123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檔股票，以同一筆資金</a:t>
            </a:r>
            <a:r>
              <a:rPr lang="en-US" altLang="zh-TW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0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，在持有期間到期後再繼續投資，並計算每次投資平均報酬</a:t>
            </a:r>
            <a:r>
              <a:rPr lang="zh-TW" altLang="en-US" sz="2000" dirty="0">
                <a:latin typeface="Book Antiqua" panose="02040602050305030304" pitchFamily="18" charset="0"/>
                <a:ea typeface="標楷體" panose="03000509000000000000" pitchFamily="65" charset="-120"/>
              </a:rPr>
              <a:t>率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2" y="745333"/>
            <a:ext cx="5698273" cy="29345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3679902"/>
            <a:ext cx="5698273" cy="310003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73" y="745333"/>
            <a:ext cx="5952275" cy="29345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474" y="3679901"/>
            <a:ext cx="5952274" cy="3100039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211871" y="3741743"/>
            <a:ext cx="5698273" cy="2947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6155472" y="3742532"/>
            <a:ext cx="5856988" cy="294636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75725" y="359395"/>
            <a:ext cx="12016275" cy="1325563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－</a:t>
            </a:r>
            <a:r>
              <a:rPr lang="en-US" altLang="zh-TW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檔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股票，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以一億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資金</a:t>
            </a:r>
            <a:r>
              <a:rPr lang="en-US" altLang="zh-TW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rolling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，在持有期間到期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後，再</a:t>
            </a:r>
            <a:r>
              <a:rPr lang="zh-TW" altLang="en-US" sz="2400" dirty="0">
                <a:latin typeface="Book Antiqua" panose="02040602050305030304" pitchFamily="18" charset="0"/>
                <a:ea typeface="標楷體" panose="03000509000000000000" pitchFamily="65" charset="-120"/>
              </a:rPr>
              <a:t>繼續</a:t>
            </a:r>
            <a:r>
              <a:rPr lang="zh-TW" altLang="en-US" sz="2400" dirty="0" smtClean="0">
                <a:latin typeface="Book Antiqua" panose="02040602050305030304" pitchFamily="18" charset="0"/>
                <a:ea typeface="標楷體" panose="03000509000000000000" pitchFamily="65" charset="-120"/>
              </a:rPr>
              <a:t>投資的總損益</a:t>
            </a:r>
            <a:endParaRPr lang="zh-TW" altLang="en-US" sz="2400" dirty="0">
              <a:latin typeface="Book Antiqua" panose="0204060205030503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676159"/>
              </p:ext>
            </p:extLst>
          </p:nvPr>
        </p:nvGraphicFramePr>
        <p:xfrm>
          <a:off x="413359" y="1695450"/>
          <a:ext cx="10333973" cy="4818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橢圓 1"/>
          <p:cNvSpPr/>
          <p:nvPr/>
        </p:nvSpPr>
        <p:spPr>
          <a:xfrm>
            <a:off x="1816274" y="4104492"/>
            <a:ext cx="1215024" cy="2004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65" y="7519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第二層濾網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各月份勝率與投資報酬率</a:t>
            </a:r>
            <a:endParaRPr lang="zh-TW" altLang="en-US" sz="3600" dirty="0"/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1600999773"/>
              </p:ext>
            </p:extLst>
          </p:nvPr>
        </p:nvGraphicFramePr>
        <p:xfrm>
          <a:off x="6382139" y="2043403"/>
          <a:ext cx="5439163" cy="4506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1669689458"/>
              </p:ext>
            </p:extLst>
          </p:nvPr>
        </p:nvGraphicFramePr>
        <p:xfrm>
          <a:off x="569167" y="2043402"/>
          <a:ext cx="5704115" cy="458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燕尾形向右箭號 5"/>
          <p:cNvSpPr/>
          <p:nvPr/>
        </p:nvSpPr>
        <p:spPr>
          <a:xfrm>
            <a:off x="3676850" y="860170"/>
            <a:ext cx="5005137" cy="1443789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月與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月表現較佳</a:t>
            </a:r>
          </a:p>
        </p:txBody>
      </p:sp>
    </p:spTree>
    <p:extLst>
      <p:ext uri="{BB962C8B-B14F-4D97-AF65-F5344CB8AC3E}">
        <p14:creationId xmlns:p14="http://schemas.microsoft.com/office/powerpoint/2010/main" val="35506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2110</Words>
  <Application>Microsoft Office PowerPoint</Application>
  <PresentationFormat>寬螢幕</PresentationFormat>
  <Paragraphs>627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標楷體</vt:lpstr>
      <vt:lpstr>Arial</vt:lpstr>
      <vt:lpstr>Book Antiqua</vt:lpstr>
      <vt:lpstr>Calibri</vt:lpstr>
      <vt:lpstr>Calibri Light</vt:lpstr>
      <vt:lpstr>Office 佈景主題</vt:lpstr>
      <vt:lpstr> 強勢股 vs.0050 強勢股 vs.台指</vt:lpstr>
      <vt:lpstr>研究動機</vt:lpstr>
      <vt:lpstr>強勢股篩選方法</vt:lpstr>
      <vt:lpstr>交易策略</vt:lpstr>
      <vt:lpstr>PowerPoint 簡報</vt:lpstr>
      <vt:lpstr>－10檔股票，回測期間2006/1~2018/5，共約130~144個樣本</vt:lpstr>
      <vt:lpstr>PowerPoint 簡報</vt:lpstr>
      <vt:lpstr>－10檔股票，以一億的資金rolling，在持有期間到期後，再繼續投資的總損益</vt:lpstr>
      <vt:lpstr>第二層濾網-各月份勝率與投資報酬率</vt:lpstr>
      <vt:lpstr> 小結一</vt:lpstr>
      <vt:lpstr>－25檔股票，回測期間2006/1~2018/5，共約130~144個樣本</vt:lpstr>
      <vt:lpstr>PowerPoint 簡報</vt:lpstr>
      <vt:lpstr>－25檔股票，以2億5的資金rolling，在持有期間到期後，再繼續投資的總損益</vt:lpstr>
      <vt:lpstr>第二層濾網-各月份勝率與投資報酬率</vt:lpstr>
      <vt:lpstr> 小結二</vt:lpstr>
      <vt:lpstr>PowerPoint 簡報</vt:lpstr>
      <vt:lpstr>－10檔股票，回測期間2006/1~2018/5，共約130~144個樣本</vt:lpstr>
      <vt:lpstr>PowerPoint 簡報</vt:lpstr>
      <vt:lpstr>－10檔股票，以同一筆資金rolling，在持有期間到期後，再繼續投資的總損益</vt:lpstr>
      <vt:lpstr>第二層濾網-各月份勝率與投資報酬率</vt:lpstr>
      <vt:lpstr> 小結三</vt:lpstr>
      <vt:lpstr>－25檔股票，回測期間2006/1~2018/5，共約130~144個樣本</vt:lpstr>
      <vt:lpstr>PowerPoint 簡報</vt:lpstr>
      <vt:lpstr>－25檔股票，以2億5的資金rolling，在持有期間到期後，再繼續投資的總損益</vt:lpstr>
      <vt:lpstr>第二層濾網-各月份勝率與投資報酬率</vt:lpstr>
      <vt:lpstr> 小結四</vt:lpstr>
      <vt:lpstr>第二層濾網—1月</vt:lpstr>
      <vt:lpstr>0050-10檔 vs.25檔</vt:lpstr>
      <vt:lpstr>台指-10檔 vs.25檔</vt:lpstr>
      <vt:lpstr>台指vs.0050</vt:lpstr>
      <vt:lpstr>總結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強勢股vs.0050</dc:title>
  <dc:creator>Windows 使用者</dc:creator>
  <cp:lastModifiedBy>林佳莉</cp:lastModifiedBy>
  <cp:revision>94</cp:revision>
  <dcterms:created xsi:type="dcterms:W3CDTF">2018-06-30T08:33:37Z</dcterms:created>
  <dcterms:modified xsi:type="dcterms:W3CDTF">2018-07-09T08:39:30Z</dcterms:modified>
</cp:coreProperties>
</file>