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F18C"/>
    <a:srgbClr val="E0FF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17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FEB1425-294F-4C0D-94EF-4690A0AF5206}"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3C7C2-E0FA-4F23-8377-C23F87EDCC9D}" type="slidenum">
              <a:rPr lang="en-US" smtClean="0"/>
              <a:t>‹#›</a:t>
            </a:fld>
            <a:endParaRPr lang="en-US"/>
          </a:p>
        </p:txBody>
      </p:sp>
    </p:spTree>
    <p:extLst>
      <p:ext uri="{BB962C8B-B14F-4D97-AF65-F5344CB8AC3E}">
        <p14:creationId xmlns:p14="http://schemas.microsoft.com/office/powerpoint/2010/main" val="3110577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EB1425-294F-4C0D-94EF-4690A0AF5206}"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3C7C2-E0FA-4F23-8377-C23F87EDCC9D}" type="slidenum">
              <a:rPr lang="en-US" smtClean="0"/>
              <a:t>‹#›</a:t>
            </a:fld>
            <a:endParaRPr lang="en-US"/>
          </a:p>
        </p:txBody>
      </p:sp>
    </p:spTree>
    <p:extLst>
      <p:ext uri="{BB962C8B-B14F-4D97-AF65-F5344CB8AC3E}">
        <p14:creationId xmlns:p14="http://schemas.microsoft.com/office/powerpoint/2010/main" val="492845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EB1425-294F-4C0D-94EF-4690A0AF5206}"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3C7C2-E0FA-4F23-8377-C23F87EDCC9D}" type="slidenum">
              <a:rPr lang="en-US" smtClean="0"/>
              <a:t>‹#›</a:t>
            </a:fld>
            <a:endParaRPr lang="en-US"/>
          </a:p>
        </p:txBody>
      </p:sp>
    </p:spTree>
    <p:extLst>
      <p:ext uri="{BB962C8B-B14F-4D97-AF65-F5344CB8AC3E}">
        <p14:creationId xmlns:p14="http://schemas.microsoft.com/office/powerpoint/2010/main" val="3172875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EB1425-294F-4C0D-94EF-4690A0AF5206}"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3C7C2-E0FA-4F23-8377-C23F87EDCC9D}" type="slidenum">
              <a:rPr lang="en-US" smtClean="0"/>
              <a:t>‹#›</a:t>
            </a:fld>
            <a:endParaRPr lang="en-US"/>
          </a:p>
        </p:txBody>
      </p:sp>
    </p:spTree>
    <p:extLst>
      <p:ext uri="{BB962C8B-B14F-4D97-AF65-F5344CB8AC3E}">
        <p14:creationId xmlns:p14="http://schemas.microsoft.com/office/powerpoint/2010/main" val="198574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EB1425-294F-4C0D-94EF-4690A0AF5206}"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3C7C2-E0FA-4F23-8377-C23F87EDCC9D}" type="slidenum">
              <a:rPr lang="en-US" smtClean="0"/>
              <a:t>‹#›</a:t>
            </a:fld>
            <a:endParaRPr lang="en-US"/>
          </a:p>
        </p:txBody>
      </p:sp>
    </p:spTree>
    <p:extLst>
      <p:ext uri="{BB962C8B-B14F-4D97-AF65-F5344CB8AC3E}">
        <p14:creationId xmlns:p14="http://schemas.microsoft.com/office/powerpoint/2010/main" val="2644586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FEB1425-294F-4C0D-94EF-4690A0AF5206}"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E3C7C2-E0FA-4F23-8377-C23F87EDCC9D}" type="slidenum">
              <a:rPr lang="en-US" smtClean="0"/>
              <a:t>‹#›</a:t>
            </a:fld>
            <a:endParaRPr lang="en-US"/>
          </a:p>
        </p:txBody>
      </p:sp>
    </p:spTree>
    <p:extLst>
      <p:ext uri="{BB962C8B-B14F-4D97-AF65-F5344CB8AC3E}">
        <p14:creationId xmlns:p14="http://schemas.microsoft.com/office/powerpoint/2010/main" val="3023834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FEB1425-294F-4C0D-94EF-4690A0AF5206}" type="datetimeFigureOut">
              <a:rPr lang="en-US" smtClean="0"/>
              <a:t>11/9/2015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E3C7C2-E0FA-4F23-8377-C23F87EDCC9D}" type="slidenum">
              <a:rPr lang="en-US" smtClean="0"/>
              <a:t>‹#›</a:t>
            </a:fld>
            <a:endParaRPr lang="en-US"/>
          </a:p>
        </p:txBody>
      </p:sp>
    </p:spTree>
    <p:extLst>
      <p:ext uri="{BB962C8B-B14F-4D97-AF65-F5344CB8AC3E}">
        <p14:creationId xmlns:p14="http://schemas.microsoft.com/office/powerpoint/2010/main" val="1652202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FEB1425-294F-4C0D-94EF-4690A0AF5206}" type="datetimeFigureOut">
              <a:rPr lang="en-US" smtClean="0"/>
              <a:t>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E3C7C2-E0FA-4F23-8377-C23F87EDCC9D}" type="slidenum">
              <a:rPr lang="en-US" smtClean="0"/>
              <a:t>‹#›</a:t>
            </a:fld>
            <a:endParaRPr lang="en-US"/>
          </a:p>
        </p:txBody>
      </p:sp>
    </p:spTree>
    <p:extLst>
      <p:ext uri="{BB962C8B-B14F-4D97-AF65-F5344CB8AC3E}">
        <p14:creationId xmlns:p14="http://schemas.microsoft.com/office/powerpoint/2010/main" val="2546230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EB1425-294F-4C0D-94EF-4690A0AF5206}" type="datetimeFigureOut">
              <a:rPr lang="en-US" smtClean="0"/>
              <a:t>11/9/2015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E3C7C2-E0FA-4F23-8377-C23F87EDCC9D}" type="slidenum">
              <a:rPr lang="en-US" smtClean="0"/>
              <a:t>‹#›</a:t>
            </a:fld>
            <a:endParaRPr lang="en-US"/>
          </a:p>
        </p:txBody>
      </p:sp>
    </p:spTree>
    <p:extLst>
      <p:ext uri="{BB962C8B-B14F-4D97-AF65-F5344CB8AC3E}">
        <p14:creationId xmlns:p14="http://schemas.microsoft.com/office/powerpoint/2010/main" val="4173853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EB1425-294F-4C0D-94EF-4690A0AF5206}"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E3C7C2-E0FA-4F23-8377-C23F87EDCC9D}" type="slidenum">
              <a:rPr lang="en-US" smtClean="0"/>
              <a:t>‹#›</a:t>
            </a:fld>
            <a:endParaRPr lang="en-US"/>
          </a:p>
        </p:txBody>
      </p:sp>
    </p:spTree>
    <p:extLst>
      <p:ext uri="{BB962C8B-B14F-4D97-AF65-F5344CB8AC3E}">
        <p14:creationId xmlns:p14="http://schemas.microsoft.com/office/powerpoint/2010/main" val="3322136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EB1425-294F-4C0D-94EF-4690A0AF5206}"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E3C7C2-E0FA-4F23-8377-C23F87EDCC9D}" type="slidenum">
              <a:rPr lang="en-US" smtClean="0"/>
              <a:t>‹#›</a:t>
            </a:fld>
            <a:endParaRPr lang="en-US"/>
          </a:p>
        </p:txBody>
      </p:sp>
    </p:spTree>
    <p:extLst>
      <p:ext uri="{BB962C8B-B14F-4D97-AF65-F5344CB8AC3E}">
        <p14:creationId xmlns:p14="http://schemas.microsoft.com/office/powerpoint/2010/main" val="1459710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EB1425-294F-4C0D-94EF-4690A0AF5206}" type="datetimeFigureOut">
              <a:rPr lang="en-US" smtClean="0"/>
              <a:t>11/9/2015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3C7C2-E0FA-4F23-8377-C23F87EDCC9D}" type="slidenum">
              <a:rPr lang="en-US" smtClean="0"/>
              <a:t>‹#›</a:t>
            </a:fld>
            <a:endParaRPr lang="en-US"/>
          </a:p>
        </p:txBody>
      </p:sp>
    </p:spTree>
    <p:extLst>
      <p:ext uri="{BB962C8B-B14F-4D97-AF65-F5344CB8AC3E}">
        <p14:creationId xmlns:p14="http://schemas.microsoft.com/office/powerpoint/2010/main" val="5748047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gif"/><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gif"/><Relationship Id="rId5" Type="http://schemas.openxmlformats.org/officeDocument/2006/relationships/image" Target="../media/image4.jpeg"/><Relationship Id="rId4" Type="http://schemas.openxmlformats.org/officeDocument/2006/relationships/image" Target="../media/image3.gif"/></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ode.google.com/p/labview-quaternion-ahrs/" TargetMode="External"/><Relationship Id="rId2" Type="http://schemas.openxmlformats.org/officeDocument/2006/relationships/hyperlink" Target="http://www.x-io.co.uk/open-source-imu-and-ahrs-algorithms/" TargetMode="External"/><Relationship Id="rId1" Type="http://schemas.openxmlformats.org/officeDocument/2006/relationships/slideLayout" Target="../slideLayouts/slideLayout2.xml"/><Relationship Id="rId5" Type="http://schemas.openxmlformats.org/officeDocument/2006/relationships/hyperlink" Target="https://www.youtube.com/watch?v=-uKoqIaFCpU" TargetMode="External"/><Relationship Id="rId4" Type="http://schemas.openxmlformats.org/officeDocument/2006/relationships/hyperlink" Target="https://www.sparkfun.com/search/results?term=9+degrees+of+freed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Sensor Training</a:t>
            </a:r>
            <a:endParaRPr lang="en-US" dirty="0"/>
          </a:p>
        </p:txBody>
      </p:sp>
      <p:sp>
        <p:nvSpPr>
          <p:cNvPr id="3" name="Subtitle 2"/>
          <p:cNvSpPr>
            <a:spLocks noGrp="1"/>
          </p:cNvSpPr>
          <p:nvPr>
            <p:ph type="subTitle" idx="1"/>
          </p:nvPr>
        </p:nvSpPr>
        <p:spPr/>
        <p:txBody>
          <a:bodyPr/>
          <a:lstStyle/>
          <a:p>
            <a:r>
              <a:rPr lang="en-US" dirty="0" smtClean="0"/>
              <a:t>Garnet Squadron 4901</a:t>
            </a:r>
          </a:p>
          <a:p>
            <a:r>
              <a:rPr lang="en-US" dirty="0" smtClean="0"/>
              <a:t>Presented by: Ryan Nazaretian</a:t>
            </a:r>
            <a:endParaRPr lang="en-US" dirty="0"/>
          </a:p>
        </p:txBody>
      </p:sp>
    </p:spTree>
    <p:extLst>
      <p:ext uri="{BB962C8B-B14F-4D97-AF65-F5344CB8AC3E}">
        <p14:creationId xmlns:p14="http://schemas.microsoft.com/office/powerpoint/2010/main" val="1926744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 – Contd.</a:t>
            </a:r>
            <a:endParaRPr lang="en-US" dirty="0"/>
          </a:p>
        </p:txBody>
      </p:sp>
      <p:sp>
        <p:nvSpPr>
          <p:cNvPr id="3" name="Content Placeholder 2"/>
          <p:cNvSpPr>
            <a:spLocks noGrp="1"/>
          </p:cNvSpPr>
          <p:nvPr>
            <p:ph idx="1"/>
          </p:nvPr>
        </p:nvSpPr>
        <p:spPr/>
        <p:txBody>
          <a:bodyPr/>
          <a:lstStyle/>
          <a:p>
            <a:r>
              <a:rPr lang="en-US" dirty="0" smtClean="0"/>
              <a:t>What camera should we get?</a:t>
            </a:r>
          </a:p>
          <a:p>
            <a:pPr lvl="1"/>
            <a:r>
              <a:rPr lang="en-US" dirty="0" smtClean="0"/>
              <a:t>I can’t say what we should get, but here are a few things to look out for:</a:t>
            </a:r>
          </a:p>
          <a:p>
            <a:pPr lvl="2"/>
            <a:r>
              <a:rPr lang="en-US" dirty="0" smtClean="0"/>
              <a:t>No auto-focus - It’s like auto-correct. It’s nice when it works, but how often does it do what you want it to do?</a:t>
            </a:r>
          </a:p>
          <a:p>
            <a:pPr lvl="2"/>
            <a:r>
              <a:rPr lang="en-US" dirty="0" smtClean="0"/>
              <a:t>Solid mounting – The robot and camera are calibrated together assuming the robot is part of the robot. If it’s zip tied or taped on, it’s likely that it will move. Soon your perfect basketball shooting robot will look like one of us engineers trying to shoot some hoops. </a:t>
            </a:r>
            <a:endParaRPr lang="en-US" dirty="0"/>
          </a:p>
        </p:txBody>
      </p:sp>
    </p:spTree>
    <p:extLst>
      <p:ext uri="{BB962C8B-B14F-4D97-AF65-F5344CB8AC3E}">
        <p14:creationId xmlns:p14="http://schemas.microsoft.com/office/powerpoint/2010/main" val="3933333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 – Contd.</a:t>
            </a:r>
            <a:endParaRPr lang="en-US" dirty="0"/>
          </a:p>
        </p:txBody>
      </p:sp>
      <p:sp>
        <p:nvSpPr>
          <p:cNvPr id="3" name="Content Placeholder 2"/>
          <p:cNvSpPr>
            <a:spLocks noGrp="1"/>
          </p:cNvSpPr>
          <p:nvPr>
            <p:ph idx="1"/>
          </p:nvPr>
        </p:nvSpPr>
        <p:spPr/>
        <p:txBody>
          <a:bodyPr/>
          <a:lstStyle/>
          <a:p>
            <a:r>
              <a:rPr lang="en-US" dirty="0" smtClean="0"/>
              <a:t>I keep hearing about this retroreflective stuff, but it doesn’t look like it’s from the ’70s. What’s so retro about it?</a:t>
            </a:r>
          </a:p>
          <a:p>
            <a:r>
              <a:rPr lang="en-US" dirty="0" smtClean="0"/>
              <a:t>Retroreflective talks about the material’s ability to reflect back in the same direction</a:t>
            </a:r>
          </a:p>
          <a:p>
            <a:pPr lvl="1"/>
            <a:endParaRPr lang="en-US" dirty="0"/>
          </a:p>
        </p:txBody>
      </p:sp>
      <p:sp>
        <p:nvSpPr>
          <p:cNvPr id="5" name="Flowchart: Data 4"/>
          <p:cNvSpPr/>
          <p:nvPr/>
        </p:nvSpPr>
        <p:spPr>
          <a:xfrm>
            <a:off x="881447" y="5669346"/>
            <a:ext cx="3385751" cy="642553"/>
          </a:xfrm>
          <a:prstGeom prst="flowChartInputOutpu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Data 5"/>
          <p:cNvSpPr/>
          <p:nvPr/>
        </p:nvSpPr>
        <p:spPr>
          <a:xfrm>
            <a:off x="5016842" y="5669346"/>
            <a:ext cx="3385751" cy="642553"/>
          </a:xfrm>
          <a:prstGeom prst="flowChartInputOutpu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22853" y="6311899"/>
            <a:ext cx="1102866" cy="369332"/>
          </a:xfrm>
          <a:prstGeom prst="rect">
            <a:avLst/>
          </a:prstGeom>
          <a:noFill/>
        </p:spPr>
        <p:txBody>
          <a:bodyPr wrap="none" rtlCol="0">
            <a:spAutoFit/>
          </a:bodyPr>
          <a:lstStyle/>
          <a:p>
            <a:r>
              <a:rPr lang="en-US" dirty="0" smtClean="0"/>
              <a:t>Reflective</a:t>
            </a:r>
            <a:endParaRPr lang="en-US" dirty="0"/>
          </a:p>
        </p:txBody>
      </p:sp>
      <p:sp>
        <p:nvSpPr>
          <p:cNvPr id="8" name="TextBox 7"/>
          <p:cNvSpPr txBox="1"/>
          <p:nvPr/>
        </p:nvSpPr>
        <p:spPr>
          <a:xfrm>
            <a:off x="5552302" y="6311899"/>
            <a:ext cx="1569404" cy="369332"/>
          </a:xfrm>
          <a:prstGeom prst="rect">
            <a:avLst/>
          </a:prstGeom>
          <a:noFill/>
        </p:spPr>
        <p:txBody>
          <a:bodyPr wrap="none" rtlCol="0">
            <a:spAutoFit/>
          </a:bodyPr>
          <a:lstStyle/>
          <a:p>
            <a:r>
              <a:rPr lang="en-US" dirty="0" smtClean="0"/>
              <a:t>Retroreflective</a:t>
            </a:r>
            <a:endParaRPr lang="en-US" dirty="0"/>
          </a:p>
        </p:txBody>
      </p:sp>
      <p:cxnSp>
        <p:nvCxnSpPr>
          <p:cNvPr id="10" name="Straight Arrow Connector 9"/>
          <p:cNvCxnSpPr/>
          <p:nvPr/>
        </p:nvCxnSpPr>
        <p:spPr>
          <a:xfrm>
            <a:off x="1622853" y="4950941"/>
            <a:ext cx="828736" cy="1039681"/>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cxnSp>
        <p:nvCxnSpPr>
          <p:cNvPr id="11" name="Straight Arrow Connector 10"/>
          <p:cNvCxnSpPr/>
          <p:nvPr/>
        </p:nvCxnSpPr>
        <p:spPr>
          <a:xfrm flipV="1">
            <a:off x="2451589" y="5026183"/>
            <a:ext cx="1346886" cy="964439"/>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cxnSp>
        <p:nvCxnSpPr>
          <p:cNvPr id="15" name="Straight Arrow Connector 14"/>
          <p:cNvCxnSpPr/>
          <p:nvPr/>
        </p:nvCxnSpPr>
        <p:spPr>
          <a:xfrm>
            <a:off x="5971406" y="4950941"/>
            <a:ext cx="828736" cy="1039681"/>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cxnSp>
        <p:nvCxnSpPr>
          <p:cNvPr id="16" name="Straight Arrow Connector 15"/>
          <p:cNvCxnSpPr/>
          <p:nvPr/>
        </p:nvCxnSpPr>
        <p:spPr>
          <a:xfrm flipH="1" flipV="1">
            <a:off x="6171929" y="4950941"/>
            <a:ext cx="766968" cy="962191"/>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33961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right)">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Vision – Contd.</a:t>
            </a:r>
            <a:endParaRPr lang="en-US" dirty="0">
              <a:solidFill>
                <a:schemeClr val="bg1"/>
              </a:solidFill>
            </a:endParaRPr>
          </a:p>
        </p:txBody>
      </p:sp>
      <p:pic>
        <p:nvPicPr>
          <p:cNvPr id="4098" name="Picture 2" descr="https://encrypted-tbn1.gstatic.com/images?q=tbn:ANd9GcTOU6lTVs4uHi0GYBflSpoDNZe0PeNXaQ7q1rphAYuRYhOvWXX66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218" y="2408967"/>
            <a:ext cx="1781175" cy="219075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3" name="Flowchart: Data 12"/>
          <p:cNvSpPr/>
          <p:nvPr/>
        </p:nvSpPr>
        <p:spPr>
          <a:xfrm rot="5400000" flipV="1">
            <a:off x="4296033" y="3686089"/>
            <a:ext cx="3385751" cy="1561074"/>
          </a:xfrm>
          <a:prstGeom prst="flowChartInputOutpu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9" name="Straight Arrow Connector 8"/>
          <p:cNvCxnSpPr/>
          <p:nvPr/>
        </p:nvCxnSpPr>
        <p:spPr>
          <a:xfrm>
            <a:off x="2273643" y="2833816"/>
            <a:ext cx="3855308" cy="1540476"/>
          </a:xfrm>
          <a:prstGeom prst="straightConnector1">
            <a:avLst/>
          </a:prstGeom>
          <a:ln w="57150">
            <a:solidFill>
              <a:srgbClr val="03F18C"/>
            </a:solidFill>
            <a:tailEnd type="triangle"/>
          </a:ln>
        </p:spPr>
        <p:style>
          <a:lnRef idx="3">
            <a:schemeClr val="accent6"/>
          </a:lnRef>
          <a:fillRef idx="0">
            <a:schemeClr val="accent6"/>
          </a:fillRef>
          <a:effectRef idx="2">
            <a:schemeClr val="accent6"/>
          </a:effectRef>
          <a:fontRef idx="minor">
            <a:schemeClr val="tx1"/>
          </a:fontRef>
        </p:style>
      </p:cxnSp>
      <p:cxnSp>
        <p:nvCxnSpPr>
          <p:cNvPr id="17" name="Straight Arrow Connector 16"/>
          <p:cNvCxnSpPr/>
          <p:nvPr/>
        </p:nvCxnSpPr>
        <p:spPr>
          <a:xfrm flipH="1" flipV="1">
            <a:off x="2686393" y="3364041"/>
            <a:ext cx="3442558" cy="1010251"/>
          </a:xfrm>
          <a:prstGeom prst="straightConnector1">
            <a:avLst/>
          </a:prstGeom>
          <a:ln w="57150">
            <a:solidFill>
              <a:srgbClr val="03F18C"/>
            </a:solidFill>
            <a:tailEnd type="triangle"/>
          </a:ln>
        </p:spPr>
        <p:style>
          <a:lnRef idx="3">
            <a:schemeClr val="accent6"/>
          </a:lnRef>
          <a:fillRef idx="0">
            <a:schemeClr val="accent6"/>
          </a:fillRef>
          <a:effectRef idx="2">
            <a:schemeClr val="accent6"/>
          </a:effectRef>
          <a:fontRef idx="minor">
            <a:schemeClr val="tx1"/>
          </a:fontRef>
        </p:style>
      </p:cxnSp>
      <p:cxnSp>
        <p:nvCxnSpPr>
          <p:cNvPr id="21" name="Straight Arrow Connector 20"/>
          <p:cNvCxnSpPr/>
          <p:nvPr/>
        </p:nvCxnSpPr>
        <p:spPr>
          <a:xfrm>
            <a:off x="1644992" y="3364041"/>
            <a:ext cx="4343916" cy="1254061"/>
          </a:xfrm>
          <a:prstGeom prst="straightConnector1">
            <a:avLst/>
          </a:prstGeom>
          <a:ln w="57150">
            <a:solidFill>
              <a:srgbClr val="03F18C"/>
            </a:solidFill>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p:cNvCxnSpPr/>
          <p:nvPr/>
        </p:nvCxnSpPr>
        <p:spPr>
          <a:xfrm flipH="1" flipV="1">
            <a:off x="2686393" y="3364041"/>
            <a:ext cx="3302516" cy="1235677"/>
          </a:xfrm>
          <a:prstGeom prst="straightConnector1">
            <a:avLst/>
          </a:prstGeom>
          <a:ln w="57150">
            <a:solidFill>
              <a:srgbClr val="03F18C"/>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18343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wipe(right)">
                                      <p:cBhvr>
                                        <p:cTn id="14" dur="500"/>
                                        <p:tgtEl>
                                          <p:spTgt spid="23"/>
                                        </p:tgtEl>
                                      </p:cBhvr>
                                    </p:animEffect>
                                  </p:childTnLst>
                                </p:cTn>
                              </p:par>
                              <p:par>
                                <p:cTn id="15" presetID="22" presetClass="entr" presetSubtype="2"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right)">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 – Contd.</a:t>
            </a:r>
            <a:endParaRPr lang="en-US" dirty="0"/>
          </a:p>
        </p:txBody>
      </p:sp>
      <p:sp>
        <p:nvSpPr>
          <p:cNvPr id="3" name="Content Placeholder 2"/>
          <p:cNvSpPr>
            <a:spLocks noGrp="1"/>
          </p:cNvSpPr>
          <p:nvPr>
            <p:ph idx="1"/>
          </p:nvPr>
        </p:nvSpPr>
        <p:spPr/>
        <p:txBody>
          <a:bodyPr/>
          <a:lstStyle/>
          <a:p>
            <a:endParaRPr lang="en-US"/>
          </a:p>
        </p:txBody>
      </p:sp>
      <p:pic>
        <p:nvPicPr>
          <p:cNvPr id="5122" name="Picture 2" descr="http://www.roborealm.com/FRC2013/Vision_Target_Template_Prin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057" y="1690689"/>
            <a:ext cx="8286750" cy="40767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305057" y="1700860"/>
            <a:ext cx="8286750" cy="4076700"/>
          </a:xfrm>
          <a:prstGeom prst="rect">
            <a:avLst/>
          </a:prstGeom>
        </p:spPr>
      </p:pic>
      <p:pic>
        <p:nvPicPr>
          <p:cNvPr id="5" name="Picture 4"/>
          <p:cNvPicPr>
            <a:picLocks noChangeAspect="1"/>
          </p:cNvPicPr>
          <p:nvPr/>
        </p:nvPicPr>
        <p:blipFill>
          <a:blip r:embed="rId4"/>
          <a:stretch>
            <a:fillRect/>
          </a:stretch>
        </p:blipFill>
        <p:spPr>
          <a:xfrm>
            <a:off x="305057" y="1680519"/>
            <a:ext cx="8286750" cy="4076700"/>
          </a:xfrm>
          <a:prstGeom prst="rect">
            <a:avLst/>
          </a:prstGeom>
        </p:spPr>
      </p:pic>
      <p:pic>
        <p:nvPicPr>
          <p:cNvPr id="6" name="Picture 5"/>
          <p:cNvPicPr>
            <a:picLocks noChangeAspect="1"/>
          </p:cNvPicPr>
          <p:nvPr/>
        </p:nvPicPr>
        <p:blipFill>
          <a:blip r:embed="rId5"/>
          <a:stretch>
            <a:fillRect/>
          </a:stretch>
        </p:blipFill>
        <p:spPr>
          <a:xfrm>
            <a:off x="305057" y="1670348"/>
            <a:ext cx="8286750" cy="4076700"/>
          </a:xfrm>
          <a:prstGeom prst="rect">
            <a:avLst/>
          </a:prstGeom>
        </p:spPr>
      </p:pic>
    </p:spTree>
    <p:extLst>
      <p:ext uri="{BB962C8B-B14F-4D97-AF65-F5344CB8AC3E}">
        <p14:creationId xmlns:p14="http://schemas.microsoft.com/office/powerpoint/2010/main" val="267515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Shaft Encoders – Two Types</a:t>
            </a:r>
            <a:endParaRPr lang="en-US" dirty="0"/>
          </a:p>
        </p:txBody>
      </p:sp>
      <p:sp>
        <p:nvSpPr>
          <p:cNvPr id="5" name="Text Placeholder 4"/>
          <p:cNvSpPr>
            <a:spLocks noGrp="1"/>
          </p:cNvSpPr>
          <p:nvPr>
            <p:ph type="body" idx="1"/>
          </p:nvPr>
        </p:nvSpPr>
        <p:spPr/>
        <p:txBody>
          <a:bodyPr/>
          <a:lstStyle/>
          <a:p>
            <a:r>
              <a:rPr lang="en-US" dirty="0" smtClean="0"/>
              <a:t>Incremental</a:t>
            </a:r>
            <a:endParaRPr lang="en-US" dirty="0"/>
          </a:p>
        </p:txBody>
      </p:sp>
      <p:sp>
        <p:nvSpPr>
          <p:cNvPr id="6" name="Content Placeholder 5"/>
          <p:cNvSpPr>
            <a:spLocks noGrp="1"/>
          </p:cNvSpPr>
          <p:nvPr>
            <p:ph sz="half" idx="2"/>
          </p:nvPr>
        </p:nvSpPr>
        <p:spPr/>
        <p:txBody>
          <a:bodyPr/>
          <a:lstStyle/>
          <a:p>
            <a:r>
              <a:rPr lang="en-US" dirty="0" smtClean="0"/>
              <a:t>Counts how many ticks from starting point</a:t>
            </a:r>
          </a:p>
          <a:p>
            <a:r>
              <a:rPr lang="en-US" dirty="0" smtClean="0"/>
              <a:t>Can be directional</a:t>
            </a:r>
          </a:p>
          <a:p>
            <a:r>
              <a:rPr lang="en-US" dirty="0" smtClean="0"/>
              <a:t>Need to have point of reference</a:t>
            </a:r>
          </a:p>
          <a:p>
            <a:r>
              <a:rPr lang="en-US" dirty="0" smtClean="0"/>
              <a:t>Simple electrical interface (2 digital inputs)</a:t>
            </a:r>
            <a:endParaRPr lang="en-US" dirty="0"/>
          </a:p>
        </p:txBody>
      </p:sp>
      <p:sp>
        <p:nvSpPr>
          <p:cNvPr id="7" name="Text Placeholder 6"/>
          <p:cNvSpPr>
            <a:spLocks noGrp="1"/>
          </p:cNvSpPr>
          <p:nvPr>
            <p:ph type="body" sz="quarter" idx="3"/>
          </p:nvPr>
        </p:nvSpPr>
        <p:spPr/>
        <p:txBody>
          <a:bodyPr/>
          <a:lstStyle/>
          <a:p>
            <a:r>
              <a:rPr lang="en-US" dirty="0" smtClean="0"/>
              <a:t>Absolute</a:t>
            </a:r>
            <a:endParaRPr lang="en-US" dirty="0"/>
          </a:p>
        </p:txBody>
      </p:sp>
      <p:sp>
        <p:nvSpPr>
          <p:cNvPr id="8" name="Content Placeholder 7"/>
          <p:cNvSpPr>
            <a:spLocks noGrp="1"/>
          </p:cNvSpPr>
          <p:nvPr>
            <p:ph sz="quarter" idx="4"/>
          </p:nvPr>
        </p:nvSpPr>
        <p:spPr/>
        <p:txBody>
          <a:bodyPr>
            <a:normAutofit lnSpcReduction="10000"/>
          </a:bodyPr>
          <a:lstStyle/>
          <a:p>
            <a:r>
              <a:rPr lang="en-US" dirty="0" smtClean="0"/>
              <a:t>Keeps track of the angle of the shaft at all times</a:t>
            </a:r>
          </a:p>
          <a:p>
            <a:r>
              <a:rPr lang="en-US" dirty="0" smtClean="0"/>
              <a:t>More complicated electrical interface</a:t>
            </a:r>
          </a:p>
          <a:p>
            <a:pPr lvl="1"/>
            <a:r>
              <a:rPr lang="en-US" dirty="0" smtClean="0"/>
              <a:t>Analog – Cannot rotate fast, 1 analog input</a:t>
            </a:r>
          </a:p>
          <a:p>
            <a:pPr lvl="1"/>
            <a:r>
              <a:rPr lang="en-US" dirty="0" smtClean="0"/>
              <a:t>Digital – log</a:t>
            </a:r>
            <a:r>
              <a:rPr lang="en-US" baseline="-25000" dirty="0" smtClean="0"/>
              <a:t>2</a:t>
            </a:r>
            <a:r>
              <a:rPr lang="en-US" dirty="0" smtClean="0"/>
              <a:t>(ticks) inputs needed (360 would require </a:t>
            </a:r>
            <a:r>
              <a:rPr lang="en-US" strike="sngStrike" dirty="0" smtClean="0"/>
              <a:t>8.49)</a:t>
            </a:r>
            <a:r>
              <a:rPr lang="en-US" dirty="0" smtClean="0"/>
              <a:t> </a:t>
            </a:r>
            <a:r>
              <a:rPr lang="en-US" dirty="0" smtClean="0"/>
              <a:t>9 inputs)</a:t>
            </a:r>
            <a:endParaRPr lang="en-US" baseline="30000" dirty="0" smtClean="0"/>
          </a:p>
          <a:p>
            <a:endParaRPr lang="en-US" dirty="0"/>
          </a:p>
        </p:txBody>
      </p:sp>
    </p:spTree>
    <p:extLst>
      <p:ext uri="{BB962C8B-B14F-4D97-AF65-F5344CB8AC3E}">
        <p14:creationId xmlns:p14="http://schemas.microsoft.com/office/powerpoint/2010/main" val="35141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Shaft Encoder – How they work</a:t>
            </a:r>
            <a:endParaRPr lang="en-US" dirty="0"/>
          </a:p>
        </p:txBody>
      </p:sp>
      <p:sp>
        <p:nvSpPr>
          <p:cNvPr id="3" name="Text Placeholder 2"/>
          <p:cNvSpPr>
            <a:spLocks noGrp="1"/>
          </p:cNvSpPr>
          <p:nvPr>
            <p:ph type="body" idx="1"/>
          </p:nvPr>
        </p:nvSpPr>
        <p:spPr/>
        <p:txBody>
          <a:bodyPr/>
          <a:lstStyle/>
          <a:p>
            <a:r>
              <a:rPr lang="en-US" dirty="0" smtClean="0"/>
              <a:t>Incremental</a:t>
            </a:r>
            <a:endParaRPr lang="en-US" dirty="0"/>
          </a:p>
        </p:txBody>
      </p:sp>
      <p:sp>
        <p:nvSpPr>
          <p:cNvPr id="4" name="Content Placeholder 3"/>
          <p:cNvSpPr>
            <a:spLocks noGrp="1"/>
          </p:cNvSpPr>
          <p:nvPr>
            <p:ph sz="half" idx="2"/>
          </p:nvPr>
        </p:nvSpPr>
        <p:spPr/>
        <p:txBody>
          <a:bodyPr/>
          <a:lstStyle/>
          <a:p>
            <a:r>
              <a:rPr lang="en-US" sz="2400" dirty="0" smtClean="0"/>
              <a:t>Quadrature - Two digital outputs, A &amp; B</a:t>
            </a:r>
          </a:p>
          <a:p>
            <a:endParaRPr lang="en-US" dirty="0"/>
          </a:p>
        </p:txBody>
      </p:sp>
      <p:sp>
        <p:nvSpPr>
          <p:cNvPr id="5" name="Text Placeholder 4"/>
          <p:cNvSpPr>
            <a:spLocks noGrp="1"/>
          </p:cNvSpPr>
          <p:nvPr>
            <p:ph type="body" sz="quarter" idx="3"/>
          </p:nvPr>
        </p:nvSpPr>
        <p:spPr/>
        <p:txBody>
          <a:bodyPr/>
          <a:lstStyle/>
          <a:p>
            <a:r>
              <a:rPr lang="en-US" dirty="0" smtClean="0"/>
              <a:t>Absolute</a:t>
            </a:r>
            <a:endParaRPr lang="en-US" dirty="0"/>
          </a:p>
        </p:txBody>
      </p:sp>
      <p:sp>
        <p:nvSpPr>
          <p:cNvPr id="6" name="Content Placeholder 5"/>
          <p:cNvSpPr>
            <a:spLocks noGrp="1"/>
          </p:cNvSpPr>
          <p:nvPr>
            <p:ph sz="quarter" idx="4"/>
          </p:nvPr>
        </p:nvSpPr>
        <p:spPr/>
        <p:txBody>
          <a:bodyPr/>
          <a:lstStyle/>
          <a:p>
            <a:r>
              <a:rPr lang="en-US" sz="2400" dirty="0" smtClean="0"/>
              <a:t>Digital</a:t>
            </a:r>
          </a:p>
          <a:p>
            <a:endParaRPr lang="en-US" sz="2400" dirty="0"/>
          </a:p>
          <a:p>
            <a:endParaRPr lang="en-US" sz="2400" dirty="0" smtClean="0"/>
          </a:p>
          <a:p>
            <a:endParaRPr lang="en-US" sz="2400" dirty="0"/>
          </a:p>
          <a:p>
            <a:endParaRPr lang="en-US" sz="2400" dirty="0" smtClean="0"/>
          </a:p>
          <a:p>
            <a:endParaRPr lang="en-US" sz="2400" dirty="0"/>
          </a:p>
          <a:p>
            <a:r>
              <a:rPr lang="en-US" sz="2400" dirty="0" smtClean="0"/>
              <a:t>Analog</a:t>
            </a:r>
          </a:p>
          <a:p>
            <a:endParaRPr lang="en-US" dirty="0"/>
          </a:p>
        </p:txBody>
      </p:sp>
      <p:pic>
        <p:nvPicPr>
          <p:cNvPr id="8" name="Picture 7"/>
          <p:cNvPicPr>
            <a:picLocks noChangeAspect="1"/>
          </p:cNvPicPr>
          <p:nvPr/>
        </p:nvPicPr>
        <p:blipFill>
          <a:blip r:embed="rId2">
            <a:clrChange>
              <a:clrFrom>
                <a:srgbClr val="FFFFFF"/>
              </a:clrFrom>
              <a:clrTo>
                <a:srgbClr val="FFFFFF">
                  <a:alpha val="0"/>
                </a:srgbClr>
              </a:clrTo>
            </a:clrChange>
          </a:blip>
          <a:stretch>
            <a:fillRect/>
          </a:stretch>
        </p:blipFill>
        <p:spPr>
          <a:xfrm>
            <a:off x="5513245" y="2585533"/>
            <a:ext cx="2119198" cy="2132239"/>
          </a:xfrm>
          <a:prstGeom prst="rect">
            <a:avLst/>
          </a:prstGeom>
        </p:spPr>
      </p:pic>
      <p:sp>
        <p:nvSpPr>
          <p:cNvPr id="10" name="TextBox 9"/>
          <p:cNvSpPr txBox="1"/>
          <p:nvPr/>
        </p:nvSpPr>
        <p:spPr>
          <a:xfrm>
            <a:off x="5654932" y="4625828"/>
            <a:ext cx="1835823" cy="584775"/>
          </a:xfrm>
          <a:prstGeom prst="rect">
            <a:avLst/>
          </a:prstGeom>
          <a:noFill/>
        </p:spPr>
        <p:txBody>
          <a:bodyPr wrap="none" rtlCol="0">
            <a:spAutoFit/>
          </a:bodyPr>
          <a:lstStyle/>
          <a:p>
            <a:pPr algn="ctr"/>
            <a:r>
              <a:rPr lang="en-US" dirty="0" smtClean="0"/>
              <a:t>Gray Encoding</a:t>
            </a:r>
          </a:p>
          <a:p>
            <a:pPr algn="ctr"/>
            <a:r>
              <a:rPr lang="en-US" sz="1400" dirty="0" smtClean="0"/>
              <a:t>1 bit changes at a time</a:t>
            </a:r>
            <a:endParaRPr lang="en-US" sz="1400"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884" y="4912293"/>
            <a:ext cx="3358346" cy="1887743"/>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894" y="3228892"/>
            <a:ext cx="2796326" cy="1510017"/>
          </a:xfrm>
          <a:prstGeom prst="rect">
            <a:avLst/>
          </a:prstGeom>
        </p:spPr>
      </p:pic>
      <p:pic>
        <p:nvPicPr>
          <p:cNvPr id="1028" name="Picture 4" descr="https://encrypted-tbn2.gstatic.com/images?q=tbn:ANd9GcRnHsvrcuDZZDNzBupyVYGErmtdg8ov44WFG0tYoa9b5KIV_QMa6A"/>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95588" y="5205454"/>
            <a:ext cx="1338459" cy="15526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fddrsn.net/pcomp/images/potentiometer1.gif"/>
          <p:cNvPicPr>
            <a:picLocks noChangeAspect="1" noChangeArrowheads="1"/>
          </p:cNvPicPr>
          <p:nvPr/>
        </p:nvPicPr>
        <p:blipFill rotWithShape="1">
          <a:blip r:embed="rId6">
            <a:extLst>
              <a:ext uri="{28A0092B-C50C-407E-A947-70E740481C1C}">
                <a14:useLocalDpi xmlns:a14="http://schemas.microsoft.com/office/drawing/2010/main" val="0"/>
              </a:ext>
            </a:extLst>
          </a:blip>
          <a:srcRect l="2071" t="4542" r="2128" b="1688"/>
          <a:stretch/>
        </p:blipFill>
        <p:spPr bwMode="auto">
          <a:xfrm>
            <a:off x="6756400" y="5123545"/>
            <a:ext cx="2307771" cy="154577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6629882" y="6484650"/>
            <a:ext cx="936171" cy="369332"/>
          </a:xfrm>
          <a:prstGeom prst="rect">
            <a:avLst/>
          </a:prstGeom>
          <a:noFill/>
        </p:spPr>
        <p:txBody>
          <a:bodyPr wrap="square" rtlCol="0">
            <a:spAutoFit/>
          </a:bodyPr>
          <a:lstStyle/>
          <a:p>
            <a:r>
              <a:rPr lang="en-US" dirty="0" smtClean="0"/>
              <a:t>Ground</a:t>
            </a:r>
            <a:endParaRPr lang="en-US" dirty="0"/>
          </a:p>
        </p:txBody>
      </p:sp>
      <p:sp>
        <p:nvSpPr>
          <p:cNvPr id="17" name="TextBox 16"/>
          <p:cNvSpPr txBox="1"/>
          <p:nvPr/>
        </p:nvSpPr>
        <p:spPr>
          <a:xfrm>
            <a:off x="8256324" y="6484650"/>
            <a:ext cx="688045" cy="369332"/>
          </a:xfrm>
          <a:prstGeom prst="rect">
            <a:avLst/>
          </a:prstGeom>
          <a:noFill/>
        </p:spPr>
        <p:txBody>
          <a:bodyPr wrap="square" rtlCol="0">
            <a:spAutoFit/>
          </a:bodyPr>
          <a:lstStyle/>
          <a:p>
            <a:r>
              <a:rPr lang="en-US" dirty="0" smtClean="0"/>
              <a:t>+5V</a:t>
            </a:r>
            <a:endParaRPr lang="en-US" dirty="0"/>
          </a:p>
        </p:txBody>
      </p:sp>
      <p:sp>
        <p:nvSpPr>
          <p:cNvPr id="20" name="TextBox 19"/>
          <p:cNvSpPr txBox="1"/>
          <p:nvPr/>
        </p:nvSpPr>
        <p:spPr>
          <a:xfrm>
            <a:off x="7556462" y="6556276"/>
            <a:ext cx="688045" cy="369332"/>
          </a:xfrm>
          <a:prstGeom prst="rect">
            <a:avLst/>
          </a:prstGeom>
          <a:noFill/>
        </p:spPr>
        <p:txBody>
          <a:bodyPr wrap="square" rtlCol="0">
            <a:spAutoFit/>
          </a:bodyPr>
          <a:lstStyle/>
          <a:p>
            <a:r>
              <a:rPr lang="en-US" dirty="0" smtClean="0"/>
              <a:t>Out</a:t>
            </a:r>
            <a:endParaRPr lang="en-US" dirty="0"/>
          </a:p>
        </p:txBody>
      </p:sp>
    </p:spTree>
    <p:extLst>
      <p:ext uri="{BB962C8B-B14F-4D97-AF65-F5344CB8AC3E}">
        <p14:creationId xmlns:p14="http://schemas.microsoft.com/office/powerpoint/2010/main" val="123864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500"/>
                                        <p:tgtEl>
                                          <p:spTgt spid="5">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fade">
                                      <p:cBhvr>
                                        <p:cTn id="30" dur="500"/>
                                        <p:tgtEl>
                                          <p:spTgt spid="6">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animEffect transition="in" filter="fade">
                                      <p:cBhvr>
                                        <p:cTn id="35" dur="500"/>
                                        <p:tgtEl>
                                          <p:spTgt spid="6">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028"/>
                                        </p:tgtEl>
                                        <p:attrNameLst>
                                          <p:attrName>style.visibility</p:attrName>
                                        </p:attrNameLst>
                                      </p:cBhvr>
                                      <p:to>
                                        <p:strVal val="visible"/>
                                      </p:to>
                                    </p:set>
                                    <p:animEffect transition="in" filter="fade">
                                      <p:cBhvr>
                                        <p:cTn id="38" dur="500"/>
                                        <p:tgtEl>
                                          <p:spTgt spid="1028"/>
                                        </p:tgtEl>
                                      </p:cBhvr>
                                    </p:animEffect>
                                  </p:childTnLst>
                                </p:cTn>
                              </p:par>
                              <p:par>
                                <p:cTn id="39" presetID="10" presetClass="entr" presetSubtype="0" fill="hold" nodeType="withEffect">
                                  <p:stCondLst>
                                    <p:cond delay="0"/>
                                  </p:stCondLst>
                                  <p:childTnLst>
                                    <p:set>
                                      <p:cBhvr>
                                        <p:cTn id="40" dur="1" fill="hold">
                                          <p:stCondLst>
                                            <p:cond delay="0"/>
                                          </p:stCondLst>
                                        </p:cTn>
                                        <p:tgtEl>
                                          <p:spTgt spid="1030"/>
                                        </p:tgtEl>
                                        <p:attrNameLst>
                                          <p:attrName>style.visibility</p:attrName>
                                        </p:attrNameLst>
                                      </p:cBhvr>
                                      <p:to>
                                        <p:strVal val="visible"/>
                                      </p:to>
                                    </p:set>
                                    <p:animEffect transition="in" filter="fade">
                                      <p:cBhvr>
                                        <p:cTn id="41" dur="500"/>
                                        <p:tgtEl>
                                          <p:spTgt spid="103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uiExpand="1" build="p"/>
      <p:bldP spid="10" grpId="0"/>
      <p:bldP spid="16" grpId="0"/>
      <p:bldP spid="17"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Inertial &amp; Free-space Sensors</a:t>
            </a:r>
            <a:endParaRPr lang="en-US" dirty="0"/>
          </a:p>
        </p:txBody>
      </p:sp>
      <p:sp>
        <p:nvSpPr>
          <p:cNvPr id="7" name="Content Placeholder 6"/>
          <p:cNvSpPr>
            <a:spLocks noGrp="1"/>
          </p:cNvSpPr>
          <p:nvPr>
            <p:ph idx="1"/>
          </p:nvPr>
        </p:nvSpPr>
        <p:spPr/>
        <p:txBody>
          <a:bodyPr>
            <a:normAutofit fontScale="47500" lnSpcReduction="20000"/>
          </a:bodyPr>
          <a:lstStyle/>
          <a:p>
            <a:r>
              <a:rPr lang="en-US" dirty="0" smtClean="0"/>
              <a:t>Accelerometer</a:t>
            </a:r>
          </a:p>
          <a:p>
            <a:pPr lvl="1"/>
            <a:r>
              <a:rPr lang="en-US" dirty="0" smtClean="0"/>
              <a:t>Measures linear acceleration (m/s</a:t>
            </a:r>
            <a:r>
              <a:rPr lang="en-US" baseline="30000" dirty="0" smtClean="0"/>
              <a:t>2</a:t>
            </a:r>
            <a:r>
              <a:rPr lang="en-US" dirty="0" smtClean="0"/>
              <a:t>) in 3 axes:</a:t>
            </a:r>
          </a:p>
          <a:p>
            <a:pPr lvl="2"/>
            <a:r>
              <a:rPr lang="en-US" dirty="0" smtClean="0"/>
              <a:t>Z – Up and Down (usually outputs 1g due to gravity)</a:t>
            </a:r>
          </a:p>
          <a:p>
            <a:pPr lvl="2"/>
            <a:r>
              <a:rPr lang="en-US" dirty="0" smtClean="0"/>
              <a:t>X – Think left and right acceleration</a:t>
            </a:r>
          </a:p>
          <a:p>
            <a:pPr lvl="2"/>
            <a:r>
              <a:rPr lang="en-US" dirty="0" smtClean="0"/>
              <a:t>Y – Thinking forward and reverse acceleration</a:t>
            </a:r>
          </a:p>
          <a:p>
            <a:pPr lvl="1"/>
            <a:r>
              <a:rPr lang="en-US" dirty="0" smtClean="0"/>
              <a:t>Uses?</a:t>
            </a:r>
          </a:p>
          <a:p>
            <a:pPr lvl="2"/>
            <a:r>
              <a:rPr lang="en-US" dirty="0" smtClean="0"/>
              <a:t>Sensor fusion… more on that </a:t>
            </a:r>
            <a:r>
              <a:rPr lang="en-US" dirty="0" smtClean="0"/>
              <a:t>later</a:t>
            </a:r>
          </a:p>
          <a:p>
            <a:pPr lvl="1"/>
            <a:r>
              <a:rPr lang="en-US" dirty="0" smtClean="0"/>
              <a:t>Problems?</a:t>
            </a:r>
          </a:p>
          <a:p>
            <a:pPr lvl="2"/>
            <a:r>
              <a:rPr lang="en-US" dirty="0" smtClean="0"/>
              <a:t>Not very useful on its own</a:t>
            </a:r>
          </a:p>
          <a:p>
            <a:pPr lvl="2"/>
            <a:r>
              <a:rPr lang="en-US" dirty="0" smtClean="0"/>
              <a:t>Not good at figuring out velocity or position using integration</a:t>
            </a:r>
            <a:endParaRPr lang="en-US" dirty="0" smtClean="0"/>
          </a:p>
          <a:p>
            <a:r>
              <a:rPr lang="en-US" dirty="0" smtClean="0"/>
              <a:t>Gyro</a:t>
            </a:r>
          </a:p>
          <a:p>
            <a:pPr lvl="1"/>
            <a:r>
              <a:rPr lang="en-US" dirty="0" smtClean="0"/>
              <a:t>Measures angular velocity (rad/s)</a:t>
            </a:r>
          </a:p>
          <a:p>
            <a:pPr lvl="2"/>
            <a:r>
              <a:rPr lang="en-US" dirty="0" smtClean="0"/>
              <a:t>Yaw – rotation about Z</a:t>
            </a:r>
          </a:p>
          <a:p>
            <a:pPr lvl="2"/>
            <a:r>
              <a:rPr lang="en-US" dirty="0" smtClean="0"/>
              <a:t>Pitch – rotation about X</a:t>
            </a:r>
          </a:p>
          <a:p>
            <a:pPr lvl="2"/>
            <a:r>
              <a:rPr lang="en-US" dirty="0" smtClean="0"/>
              <a:t>Roll – rotation about Y</a:t>
            </a:r>
          </a:p>
          <a:p>
            <a:pPr lvl="1"/>
            <a:r>
              <a:rPr lang="en-US" dirty="0" smtClean="0"/>
              <a:t>But it’s acceleration, not position!</a:t>
            </a:r>
          </a:p>
          <a:p>
            <a:pPr lvl="2"/>
            <a:r>
              <a:rPr lang="en-US" dirty="0" smtClean="0"/>
              <a:t>Right… integrate velocity and you get?</a:t>
            </a:r>
          </a:p>
          <a:p>
            <a:pPr lvl="3"/>
            <a:r>
              <a:rPr lang="en-US" dirty="0" smtClean="0"/>
              <a:t>Position!</a:t>
            </a:r>
          </a:p>
          <a:p>
            <a:pPr lvl="1"/>
            <a:r>
              <a:rPr lang="en-US" dirty="0" smtClean="0"/>
              <a:t>Uses?</a:t>
            </a:r>
          </a:p>
          <a:p>
            <a:pPr lvl="2"/>
            <a:r>
              <a:rPr lang="en-US" dirty="0" smtClean="0"/>
              <a:t>Robot </a:t>
            </a:r>
            <a:r>
              <a:rPr lang="en-US" dirty="0" smtClean="0"/>
              <a:t>orientation</a:t>
            </a:r>
          </a:p>
          <a:p>
            <a:pPr lvl="1"/>
            <a:r>
              <a:rPr lang="en-US" dirty="0" smtClean="0"/>
              <a:t>Problems?</a:t>
            </a:r>
          </a:p>
          <a:p>
            <a:pPr lvl="2"/>
            <a:r>
              <a:rPr lang="en-US" dirty="0" smtClean="0"/>
              <a:t>It drifts continuously. Needs to be fused to another sensor.</a:t>
            </a:r>
          </a:p>
          <a:p>
            <a:pPr lvl="3"/>
            <a:r>
              <a:rPr lang="en-US" dirty="0" smtClean="0"/>
              <a:t>More on that later.</a:t>
            </a:r>
            <a:endParaRPr lang="en-US" dirty="0" smtClean="0"/>
          </a:p>
        </p:txBody>
      </p:sp>
      <p:pic>
        <p:nvPicPr>
          <p:cNvPr id="8" name="Picture 7"/>
          <p:cNvPicPr>
            <a:picLocks noChangeAspect="1"/>
          </p:cNvPicPr>
          <p:nvPr/>
        </p:nvPicPr>
        <p:blipFill>
          <a:blip r:embed="rId2"/>
          <a:stretch>
            <a:fillRect/>
          </a:stretch>
        </p:blipFill>
        <p:spPr>
          <a:xfrm>
            <a:off x="5652426" y="3846284"/>
            <a:ext cx="3004437" cy="2782887"/>
          </a:xfrm>
          <a:prstGeom prst="rect">
            <a:avLst/>
          </a:prstGeom>
        </p:spPr>
      </p:pic>
    </p:spTree>
    <p:extLst>
      <p:ext uri="{BB962C8B-B14F-4D97-AF65-F5344CB8AC3E}">
        <p14:creationId xmlns:p14="http://schemas.microsoft.com/office/powerpoint/2010/main" val="8652842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Inertial &amp; Free-space </a:t>
            </a:r>
            <a:r>
              <a:rPr lang="en-US" dirty="0" smtClean="0"/>
              <a:t>Sensors -  Contd.</a:t>
            </a:r>
            <a:endParaRPr lang="en-US" dirty="0"/>
          </a:p>
        </p:txBody>
      </p:sp>
      <p:sp>
        <p:nvSpPr>
          <p:cNvPr id="7" name="Content Placeholder 6"/>
          <p:cNvSpPr>
            <a:spLocks noGrp="1"/>
          </p:cNvSpPr>
          <p:nvPr>
            <p:ph idx="1"/>
          </p:nvPr>
        </p:nvSpPr>
        <p:spPr/>
        <p:txBody>
          <a:bodyPr>
            <a:normAutofit fontScale="62500" lnSpcReduction="20000"/>
          </a:bodyPr>
          <a:lstStyle/>
          <a:p>
            <a:r>
              <a:rPr lang="en-US" dirty="0" smtClean="0"/>
              <a:t>Magnetometer</a:t>
            </a:r>
            <a:endParaRPr lang="en-US" dirty="0" smtClean="0"/>
          </a:p>
          <a:p>
            <a:pPr lvl="1"/>
            <a:r>
              <a:rPr lang="en-US" dirty="0" smtClean="0"/>
              <a:t>Measures magnetic flux</a:t>
            </a:r>
          </a:p>
          <a:p>
            <a:pPr lvl="1"/>
            <a:r>
              <a:rPr lang="en-US" dirty="0" smtClean="0"/>
              <a:t>Essentially an electronic compass</a:t>
            </a:r>
          </a:p>
          <a:p>
            <a:pPr lvl="1"/>
            <a:r>
              <a:rPr lang="en-US" dirty="0" smtClean="0"/>
              <a:t>Uses:</a:t>
            </a:r>
          </a:p>
          <a:p>
            <a:pPr lvl="2"/>
            <a:r>
              <a:rPr lang="en-US" dirty="0" smtClean="0"/>
              <a:t>Robot orientation</a:t>
            </a:r>
          </a:p>
          <a:p>
            <a:pPr lvl="1"/>
            <a:r>
              <a:rPr lang="en-US" dirty="0" smtClean="0"/>
              <a:t>Problems?</a:t>
            </a:r>
          </a:p>
          <a:p>
            <a:pPr lvl="2"/>
            <a:r>
              <a:rPr lang="en-US" dirty="0" smtClean="0"/>
              <a:t>Not very accurate.</a:t>
            </a:r>
          </a:p>
          <a:p>
            <a:pPr lvl="2"/>
            <a:r>
              <a:rPr lang="en-US" dirty="0" smtClean="0"/>
              <a:t>Electric motors and high electrical current can mess up the readings</a:t>
            </a:r>
          </a:p>
          <a:p>
            <a:pPr lvl="3"/>
            <a:r>
              <a:rPr lang="en-US" dirty="0" smtClean="0"/>
              <a:t>&lt;s&gt;Good thing we don’t have any of that on a robot!&lt;/s&gt;</a:t>
            </a:r>
          </a:p>
          <a:p>
            <a:r>
              <a:rPr lang="en-US" dirty="0" smtClean="0"/>
              <a:t>Sensor Fusion</a:t>
            </a:r>
          </a:p>
          <a:p>
            <a:pPr lvl="1"/>
            <a:r>
              <a:rPr lang="en-US" dirty="0" smtClean="0"/>
              <a:t>A complicated algorithm to ‘fuse’ together multiple sensors such as the accelerometer, gyroscope, and magnetometer, all of which make up an Inertial Measurement Unit, or IMU. </a:t>
            </a:r>
          </a:p>
          <a:p>
            <a:pPr lvl="1"/>
            <a:r>
              <a:rPr lang="en-US" dirty="0" smtClean="0"/>
              <a:t>By ‘fusing’ together all three sensors, high orientation accuracy can be achieved.</a:t>
            </a:r>
          </a:p>
          <a:p>
            <a:pPr lvl="1"/>
            <a:r>
              <a:rPr lang="en-US" dirty="0" smtClean="0"/>
              <a:t>One good algorithm I’ve used: </a:t>
            </a:r>
            <a:r>
              <a:rPr lang="en-US" dirty="0" smtClean="0">
                <a:hlinkClick r:id="rId2"/>
              </a:rPr>
              <a:t>Sebastian </a:t>
            </a:r>
            <a:r>
              <a:rPr lang="en-US" dirty="0" err="1" smtClean="0">
                <a:hlinkClick r:id="rId2"/>
              </a:rPr>
              <a:t>Madgwick</a:t>
            </a:r>
            <a:r>
              <a:rPr lang="en-US" dirty="0" smtClean="0"/>
              <a:t>, C and C# code available</a:t>
            </a:r>
          </a:p>
          <a:p>
            <a:pPr lvl="2"/>
            <a:r>
              <a:rPr lang="en-US" dirty="0" smtClean="0"/>
              <a:t>Someone was nice to post </a:t>
            </a:r>
            <a:r>
              <a:rPr lang="en-US" dirty="0" smtClean="0">
                <a:hlinkClick r:id="rId3"/>
              </a:rPr>
              <a:t>LabVIEW source code </a:t>
            </a:r>
            <a:r>
              <a:rPr lang="en-US" dirty="0" smtClean="0"/>
              <a:t>too!</a:t>
            </a:r>
          </a:p>
          <a:p>
            <a:pPr lvl="1"/>
            <a:r>
              <a:rPr lang="en-US" dirty="0" smtClean="0">
                <a:hlinkClick r:id="rId4"/>
              </a:rPr>
              <a:t>Search </a:t>
            </a:r>
            <a:r>
              <a:rPr lang="en-US" dirty="0" err="1" smtClean="0">
                <a:hlinkClick r:id="rId4"/>
              </a:rPr>
              <a:t>Sparkfun</a:t>
            </a:r>
            <a:r>
              <a:rPr lang="en-US" dirty="0" smtClean="0">
                <a:hlinkClick r:id="rId4"/>
              </a:rPr>
              <a:t> for 9 Degrees of Freedom </a:t>
            </a:r>
            <a:r>
              <a:rPr lang="en-US" dirty="0" smtClean="0"/>
              <a:t>(3x Accelerometer, 3x Gyro, 3x </a:t>
            </a:r>
            <a:r>
              <a:rPr lang="en-US" dirty="0" err="1" smtClean="0"/>
              <a:t>Mangetometer</a:t>
            </a:r>
            <a:r>
              <a:rPr lang="en-US" dirty="0" smtClean="0"/>
              <a:t>)</a:t>
            </a:r>
          </a:p>
          <a:p>
            <a:pPr lvl="1"/>
            <a:r>
              <a:rPr lang="en-US" dirty="0" smtClean="0">
                <a:hlinkClick r:id="rId5"/>
              </a:rPr>
              <a:t>Anyone want to see a video</a:t>
            </a:r>
            <a:r>
              <a:rPr lang="en-US" dirty="0" smtClean="0"/>
              <a:t>?</a:t>
            </a:r>
            <a:endParaRPr lang="en-US" dirty="0"/>
          </a:p>
          <a:p>
            <a:pPr lvl="1"/>
            <a:endParaRPr lang="en-US" dirty="0" smtClean="0"/>
          </a:p>
        </p:txBody>
      </p:sp>
    </p:spTree>
    <p:extLst>
      <p:ext uri="{BB962C8B-B14F-4D97-AF65-F5344CB8AC3E}">
        <p14:creationId xmlns:p14="http://schemas.microsoft.com/office/powerpoint/2010/main" val="4178054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Limits and Process Control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What if we need our robot to stop at a single position or to do something when something is triggered?</a:t>
            </a:r>
          </a:p>
          <a:p>
            <a:r>
              <a:rPr lang="en-US" dirty="0" smtClean="0"/>
              <a:t>Limit Switch</a:t>
            </a:r>
          </a:p>
          <a:p>
            <a:pPr lvl="1"/>
            <a:r>
              <a:rPr lang="en-US" dirty="0" smtClean="0"/>
              <a:t>Simplest device to use</a:t>
            </a:r>
          </a:p>
          <a:p>
            <a:pPr lvl="1"/>
            <a:r>
              <a:rPr lang="en-US" dirty="0" smtClean="0"/>
              <a:t>Usually 3 pins:</a:t>
            </a:r>
          </a:p>
          <a:p>
            <a:pPr lvl="2"/>
            <a:r>
              <a:rPr lang="en-US" dirty="0" smtClean="0"/>
              <a:t>C – Common pin – connect to ground</a:t>
            </a:r>
          </a:p>
          <a:p>
            <a:pPr lvl="2"/>
            <a:r>
              <a:rPr lang="en-US" dirty="0" smtClean="0"/>
              <a:t>NC – Normally Closed – When released, it’s pulled to ground; connects to DIO on controller</a:t>
            </a:r>
          </a:p>
          <a:p>
            <a:pPr lvl="2"/>
            <a:r>
              <a:rPr lang="en-US" dirty="0" smtClean="0"/>
              <a:t>NO – Normally Open – When pressed, it’s pulled to ground</a:t>
            </a:r>
            <a:r>
              <a:rPr lang="en-US" dirty="0"/>
              <a:t>;</a:t>
            </a:r>
            <a:r>
              <a:rPr lang="en-US" dirty="0" smtClean="0"/>
              <a:t> connects to DIO on controller</a:t>
            </a:r>
          </a:p>
          <a:p>
            <a:pPr lvl="1"/>
            <a:r>
              <a:rPr lang="en-US" dirty="0" smtClean="0"/>
              <a:t>You don’t need to connect both NC and NO to the controller.</a:t>
            </a:r>
          </a:p>
          <a:p>
            <a:pPr lvl="1"/>
            <a:r>
              <a:rPr lang="en-US" dirty="0" smtClean="0"/>
              <a:t>Example:</a:t>
            </a:r>
          </a:p>
          <a:p>
            <a:pPr lvl="2"/>
            <a:r>
              <a:rPr lang="en-US" dirty="0" smtClean="0"/>
              <a:t>If switch disables motion, use NC for safety (if wire is disconnected, motor will not move, preventing damage)</a:t>
            </a:r>
          </a:p>
          <a:p>
            <a:pPr lvl="2"/>
            <a:r>
              <a:rPr lang="en-US" dirty="0" smtClean="0"/>
              <a:t>If switch disables motion, use NO for reliability (if wire is disconnected, motor can still move, but driver must be responsible for his/her actions)</a:t>
            </a:r>
          </a:p>
          <a:p>
            <a:pPr lvl="1"/>
            <a:endParaRPr lang="en-US" dirty="0" smtClean="0"/>
          </a:p>
          <a:p>
            <a:endParaRPr lang="en-US" dirty="0"/>
          </a:p>
          <a:p>
            <a:endParaRPr lang="en-US" dirty="0" smtClean="0"/>
          </a:p>
          <a:p>
            <a:endParaRPr lang="en-US" dirty="0"/>
          </a:p>
          <a:p>
            <a:endParaRPr lang="en-US" dirty="0"/>
          </a:p>
        </p:txBody>
      </p:sp>
      <p:pic>
        <p:nvPicPr>
          <p:cNvPr id="1026" name="Picture 2" descr="http://www.blogcdn.com/www.engadget.com/media/2006/07/limit-switch-cnc-howto.jpg"/>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0244" t="20110" r="10817" b="3219"/>
          <a:stretch/>
        </p:blipFill>
        <p:spPr bwMode="auto">
          <a:xfrm>
            <a:off x="4221389" y="2373085"/>
            <a:ext cx="1938181" cy="12375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vexrobotics.com/wiki/images/6/64/Limit_Switch_Figure_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4079" y="2143466"/>
            <a:ext cx="2001271" cy="1414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7667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Limits and Process Control – Contd.	</a:t>
            </a:r>
            <a:endParaRPr lang="en-US" dirty="0"/>
          </a:p>
        </p:txBody>
      </p:sp>
      <p:sp>
        <p:nvSpPr>
          <p:cNvPr id="3" name="Content Placeholder 2"/>
          <p:cNvSpPr>
            <a:spLocks noGrp="1"/>
          </p:cNvSpPr>
          <p:nvPr>
            <p:ph idx="1"/>
          </p:nvPr>
        </p:nvSpPr>
        <p:spPr/>
        <p:txBody>
          <a:bodyPr>
            <a:normAutofit/>
          </a:bodyPr>
          <a:lstStyle/>
          <a:p>
            <a:r>
              <a:rPr lang="en-US" dirty="0" smtClean="0"/>
              <a:t>Retroreflective Sensor</a:t>
            </a:r>
          </a:p>
          <a:p>
            <a:pPr lvl="1"/>
            <a:r>
              <a:rPr lang="en-US" dirty="0" smtClean="0"/>
              <a:t>Think of the garage door </a:t>
            </a:r>
          </a:p>
          <a:p>
            <a:pPr lvl="1"/>
            <a:r>
              <a:rPr lang="en-US" dirty="0" smtClean="0"/>
              <a:t>Great for process control</a:t>
            </a:r>
          </a:p>
          <a:p>
            <a:pPr lvl="2"/>
            <a:r>
              <a:rPr lang="en-US" dirty="0" smtClean="0"/>
              <a:t>Is there a ball in the hopper?</a:t>
            </a:r>
          </a:p>
          <a:p>
            <a:pPr lvl="2"/>
            <a:r>
              <a:rPr lang="en-US" dirty="0" smtClean="0"/>
              <a:t>Do we have a Frisbee?</a:t>
            </a:r>
          </a:p>
          <a:p>
            <a:r>
              <a:rPr lang="en-US" dirty="0" smtClean="0"/>
              <a:t>Proximity / Distance</a:t>
            </a:r>
          </a:p>
          <a:p>
            <a:pPr lvl="1"/>
            <a:r>
              <a:rPr lang="en-US" dirty="0" smtClean="0"/>
              <a:t>Used to detect objects or walls</a:t>
            </a:r>
          </a:p>
          <a:p>
            <a:pPr lvl="1"/>
            <a:r>
              <a:rPr lang="en-US" dirty="0" smtClean="0"/>
              <a:t>Ultrasonic such as </a:t>
            </a:r>
            <a:r>
              <a:rPr lang="en-US" dirty="0" err="1" smtClean="0"/>
              <a:t>Maxbotix</a:t>
            </a:r>
            <a:r>
              <a:rPr lang="en-US" dirty="0" smtClean="0"/>
              <a:t>, or Sharp IR sensors</a:t>
            </a:r>
          </a:p>
          <a:p>
            <a:pPr marL="914400" lvl="2" indent="0">
              <a:buNone/>
            </a:pPr>
            <a:r>
              <a:rPr lang="en-US" dirty="0" smtClean="0"/>
              <a:t>How far away are we from the wall?</a:t>
            </a:r>
          </a:p>
          <a:p>
            <a:pPr marL="914400" lvl="2" indent="0">
              <a:buNone/>
            </a:pPr>
            <a:r>
              <a:rPr lang="en-US" dirty="0" smtClean="0"/>
              <a:t>How high off the floor is the lift?</a:t>
            </a:r>
          </a:p>
          <a:p>
            <a:pPr marL="914400" lvl="2" indent="0">
              <a:buNone/>
            </a:pPr>
            <a:r>
              <a:rPr lang="en-US" dirty="0" smtClean="0"/>
              <a:t>How many balls are on the hopper?</a:t>
            </a:r>
          </a:p>
          <a:p>
            <a:pPr lvl="1"/>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269820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a:t>
            </a:r>
            <a:endParaRPr lang="en-US" dirty="0"/>
          </a:p>
        </p:txBody>
      </p:sp>
      <p:sp>
        <p:nvSpPr>
          <p:cNvPr id="3" name="Content Placeholder 2"/>
          <p:cNvSpPr>
            <a:spLocks noGrp="1"/>
          </p:cNvSpPr>
          <p:nvPr>
            <p:ph idx="1"/>
          </p:nvPr>
        </p:nvSpPr>
        <p:spPr/>
        <p:txBody>
          <a:bodyPr>
            <a:normAutofit/>
          </a:bodyPr>
          <a:lstStyle/>
          <a:p>
            <a:r>
              <a:rPr lang="en-US" dirty="0" smtClean="0"/>
              <a:t>Vision has been used within FRC since 2005. Imagine doing vision processing on a 40 MHz processor with only a few kilobytes of RAM.</a:t>
            </a:r>
          </a:p>
          <a:p>
            <a:r>
              <a:rPr lang="en-US" dirty="0" smtClean="0"/>
              <a:t>Vision doesn’t require high power computing</a:t>
            </a:r>
          </a:p>
          <a:p>
            <a:r>
              <a:rPr lang="en-US" dirty="0" smtClean="0"/>
              <a:t>The trick is to do have a high rate of return with the least amount of work. That’s engineering!</a:t>
            </a:r>
          </a:p>
          <a:p>
            <a:pPr lvl="1"/>
            <a:r>
              <a:rPr lang="en-US" dirty="0" smtClean="0"/>
              <a:t>Instead of processing a 1920x1080 resolution, what if we can get by with processing a 320x240?</a:t>
            </a:r>
          </a:p>
          <a:p>
            <a:pPr lvl="1"/>
            <a:r>
              <a:rPr lang="en-US" dirty="0" smtClean="0"/>
              <a:t>The camera captures images at 30 FPS, what if we can get by with only processing 5 FPS?</a:t>
            </a:r>
          </a:p>
        </p:txBody>
      </p:sp>
      <p:pic>
        <p:nvPicPr>
          <p:cNvPr id="2050" name="Picture 2" descr="http://ecx.images-amazon.com/images/I/41vGRDyVq6L._SX425_.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06433" y="135603"/>
            <a:ext cx="2237567" cy="1690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97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 – Contd.</a:t>
            </a:r>
            <a:endParaRPr lang="en-US" dirty="0"/>
          </a:p>
        </p:txBody>
      </p:sp>
      <p:sp>
        <p:nvSpPr>
          <p:cNvPr id="3" name="Content Placeholder 2"/>
          <p:cNvSpPr>
            <a:spLocks noGrp="1"/>
          </p:cNvSpPr>
          <p:nvPr>
            <p:ph idx="1"/>
          </p:nvPr>
        </p:nvSpPr>
        <p:spPr/>
        <p:txBody>
          <a:bodyPr>
            <a:normAutofit fontScale="92500"/>
          </a:bodyPr>
          <a:lstStyle/>
          <a:p>
            <a:r>
              <a:rPr lang="en-US" dirty="0" smtClean="0"/>
              <a:t>But I want/need to process more often because I want to track a target while moving at 15 feet/s.</a:t>
            </a:r>
          </a:p>
          <a:p>
            <a:pPr lvl="1"/>
            <a:r>
              <a:rPr lang="en-US" dirty="0" smtClean="0"/>
              <a:t>Okay… how about we process images off-board.</a:t>
            </a:r>
          </a:p>
          <a:p>
            <a:pPr lvl="2"/>
            <a:r>
              <a:rPr lang="en-US" dirty="0" smtClean="0"/>
              <a:t>What about the driver station? It’s pretty powerful.</a:t>
            </a:r>
          </a:p>
          <a:p>
            <a:pPr lvl="3"/>
            <a:r>
              <a:rPr lang="en-US" dirty="0" smtClean="0"/>
              <a:t>Right, but it’s on wireless with 5 other robots and hundreds of spectators that are crowding the wireless environment. You’ll have to deal with latency and dropped packets. Probably not a good idea.</a:t>
            </a:r>
          </a:p>
          <a:p>
            <a:pPr lvl="2"/>
            <a:r>
              <a:rPr lang="en-US" dirty="0" smtClean="0"/>
              <a:t>How about we strap on a powerful laptop? </a:t>
            </a:r>
          </a:p>
          <a:p>
            <a:pPr lvl="3"/>
            <a:r>
              <a:rPr lang="en-US" dirty="0" smtClean="0"/>
              <a:t>Is that powerful laptop under $400 per 2015 rule R10? Probably not. </a:t>
            </a:r>
          </a:p>
          <a:p>
            <a:pPr lvl="2"/>
            <a:r>
              <a:rPr lang="en-US" dirty="0" smtClean="0"/>
              <a:t>So what do we do?</a:t>
            </a:r>
          </a:p>
          <a:p>
            <a:pPr lvl="3"/>
            <a:r>
              <a:rPr lang="en-US" dirty="0" smtClean="0"/>
              <a:t>We can get away with a low powered computer such as a Raspberry Pi or </a:t>
            </a:r>
            <a:r>
              <a:rPr lang="en-US" dirty="0" err="1" smtClean="0"/>
              <a:t>BeagleBone</a:t>
            </a:r>
            <a:r>
              <a:rPr lang="en-US" dirty="0" smtClean="0"/>
              <a:t> running Linux and </a:t>
            </a:r>
            <a:r>
              <a:rPr lang="en-US" dirty="0" err="1" smtClean="0"/>
              <a:t>OpenCV</a:t>
            </a:r>
            <a:r>
              <a:rPr lang="en-US" dirty="0" smtClean="0"/>
              <a:t>. </a:t>
            </a:r>
          </a:p>
          <a:p>
            <a:pPr lvl="3"/>
            <a:r>
              <a:rPr lang="en-US" dirty="0" smtClean="0"/>
              <a:t>The </a:t>
            </a:r>
            <a:r>
              <a:rPr lang="en-US" dirty="0" err="1" smtClean="0"/>
              <a:t>RoboRIO</a:t>
            </a:r>
            <a:r>
              <a:rPr lang="en-US" dirty="0" smtClean="0"/>
              <a:t> is also pretty powerful. We can probably use a lower resolution while processing at a high frame rate. </a:t>
            </a:r>
          </a:p>
          <a:p>
            <a:pPr lvl="3"/>
            <a:endParaRPr lang="en-US" dirty="0"/>
          </a:p>
        </p:txBody>
      </p:sp>
    </p:spTree>
    <p:extLst>
      <p:ext uri="{BB962C8B-B14F-4D97-AF65-F5344CB8AC3E}">
        <p14:creationId xmlns:p14="http://schemas.microsoft.com/office/powerpoint/2010/main" val="8468965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239</TotalTime>
  <Words>1019</Words>
  <Application>Microsoft Office PowerPoint</Application>
  <PresentationFormat>On-screen Show (4:3)</PresentationFormat>
  <Paragraphs>129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Sensor Training</vt:lpstr>
      <vt:lpstr>Shaft Encoders – Two Types</vt:lpstr>
      <vt:lpstr>Shaft Encoder – How they work</vt:lpstr>
      <vt:lpstr>Inertial &amp; Free-space Sensors</vt:lpstr>
      <vt:lpstr>Inertial &amp; Free-space Sensors -  Contd.</vt:lpstr>
      <vt:lpstr>Limits and Process Control </vt:lpstr>
      <vt:lpstr>Limits and Process Control – Contd. </vt:lpstr>
      <vt:lpstr>Vision</vt:lpstr>
      <vt:lpstr>Vision – Contd.</vt:lpstr>
      <vt:lpstr>Vision – Contd.</vt:lpstr>
      <vt:lpstr>Vision – Contd.</vt:lpstr>
      <vt:lpstr>Vision – Contd.</vt:lpstr>
      <vt:lpstr>Vision – Contd.</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Sensor Training</dc:title>
  <dc:creator>Nazaretian, Ryan N</dc:creator>
  <cp:lastModifiedBy>Nazaretian, Ryan N</cp:lastModifiedBy>
  <cp:revision>35</cp:revision>
  <dcterms:created xsi:type="dcterms:W3CDTF">2015-11-09T17:35:53Z</dcterms:created>
  <dcterms:modified xsi:type="dcterms:W3CDTF">2015-11-09T23:55:22Z</dcterms:modified>
</cp:coreProperties>
</file>