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69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76B93-B1AD-476B-8144-ADAFDAC4BCE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071D7-E9FE-4A2E-A3B0-2D7625D47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39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71D7-E9FE-4A2E-A3B0-2D7625D474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9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71D7-E9FE-4A2E-A3B0-2D7625D474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34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71D7-E9FE-4A2E-A3B0-2D7625D474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18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71D7-E9FE-4A2E-A3B0-2D7625D474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33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71D7-E9FE-4A2E-A3B0-2D7625D474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7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71D7-E9FE-4A2E-A3B0-2D7625D474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57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71D7-E9FE-4A2E-A3B0-2D7625D474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5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33E-E70E-422D-B9AD-2F30A6ED7E7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4D98-1FCA-47C4-9478-17FAF472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33E-E70E-422D-B9AD-2F30A6ED7E7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4D98-1FCA-47C4-9478-17FAF472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5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33E-E70E-422D-B9AD-2F30A6ED7E7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4D98-1FCA-47C4-9478-17FAF472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1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33E-E70E-422D-B9AD-2F30A6ED7E7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4D98-1FCA-47C4-9478-17FAF472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6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33E-E70E-422D-B9AD-2F30A6ED7E7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4D98-1FCA-47C4-9478-17FAF472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8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33E-E70E-422D-B9AD-2F30A6ED7E7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4D98-1FCA-47C4-9478-17FAF472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1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33E-E70E-422D-B9AD-2F30A6ED7E7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4D98-1FCA-47C4-9478-17FAF472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3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33E-E70E-422D-B9AD-2F30A6ED7E7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4D98-1FCA-47C4-9478-17FAF472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7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33E-E70E-422D-B9AD-2F30A6ED7E7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4D98-1FCA-47C4-9478-17FAF472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3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33E-E70E-422D-B9AD-2F30A6ED7E7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4D98-1FCA-47C4-9478-17FAF472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1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33E-E70E-422D-B9AD-2F30A6ED7E7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4D98-1FCA-47C4-9478-17FAF472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1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A333E-E70E-422D-B9AD-2F30A6ED7E7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04D98-1FCA-47C4-9478-17FAF472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7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Garnet Squadron Autonomous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Where does the robot start?</a:t>
            </a:r>
          </a:p>
          <a:p>
            <a:r>
              <a:rPr lang="en-US" dirty="0" smtClean="0"/>
              <a:t>2) What defense do I have to cross?</a:t>
            </a:r>
          </a:p>
          <a:p>
            <a:r>
              <a:rPr lang="en-US" dirty="0" smtClean="0"/>
              <a:t>3) Which goal do I aim for?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2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8574"/>
            <a:ext cx="12192000" cy="56394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934" y="32097"/>
            <a:ext cx="107591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How do they work?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We have a 5 selector switch</a:t>
            </a:r>
          </a:p>
          <a:p>
            <a:pPr marL="800100" lvl="1" indent="-342900">
              <a:buAutoNum type="arabicParenR"/>
            </a:pPr>
            <a:r>
              <a:rPr lang="en-US" sz="1400" dirty="0" smtClean="0"/>
              <a:t>Off</a:t>
            </a:r>
          </a:p>
          <a:p>
            <a:pPr marL="800100" lvl="1" indent="-342900">
              <a:buAutoNum type="arabicParenR"/>
            </a:pPr>
            <a:r>
              <a:rPr lang="en-US" sz="1400" b="1" dirty="0" smtClean="0"/>
              <a:t>Just cross (don’t shoot)</a:t>
            </a:r>
          </a:p>
          <a:p>
            <a:pPr marL="800100" lvl="1" indent="-342900">
              <a:buAutoNum type="arabicParenR"/>
            </a:pPr>
            <a:r>
              <a:rPr lang="en-US" sz="1400" dirty="0" smtClean="0"/>
              <a:t>Shoot after crossing defense 1 or 2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Shoot after crossing defense 3 </a:t>
            </a:r>
            <a:r>
              <a:rPr lang="en-US" sz="1400" dirty="0" smtClean="0"/>
              <a:t>or</a:t>
            </a:r>
            <a:r>
              <a:rPr lang="en-US" sz="1400" dirty="0" smtClean="0"/>
              <a:t> 4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Shoot after crossing defense </a:t>
            </a:r>
            <a:r>
              <a:rPr lang="en-US" sz="1400" dirty="0" smtClean="0"/>
              <a:t>5</a:t>
            </a:r>
            <a:endParaRPr lang="en-US" sz="1400" dirty="0" smtClean="0"/>
          </a:p>
        </p:txBody>
      </p:sp>
      <p:grpSp>
        <p:nvGrpSpPr>
          <p:cNvPr id="4" name="Group 3"/>
          <p:cNvGrpSpPr/>
          <p:nvPr/>
        </p:nvGrpSpPr>
        <p:grpSpPr>
          <a:xfrm rot="16200000">
            <a:off x="5475799" y="2604060"/>
            <a:ext cx="354227" cy="619897"/>
            <a:chOff x="4950941" y="24714"/>
            <a:chExt cx="790832" cy="1383956"/>
          </a:xfrm>
        </p:grpSpPr>
        <p:sp>
          <p:nvSpPr>
            <p:cNvPr id="6" name="Octagon 5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Moon 6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342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11111E-6 L 4.58333E-6 -1.11111E-6 C -0.01172 0.00231 -0.00157 0.00116 -0.0155 -1.11111E-6 C -0.02383 -0.00069 -0.03216 -0.00069 -0.0405 -0.00139 C -0.04987 -0.00208 -0.05912 -0.00301 -0.06849 -0.00394 C -0.06875 -0.00532 -0.06901 -0.00648 -0.06914 -0.00787 C -0.06953 -0.00995 -0.06901 -0.01273 -0.06992 -0.01435 C -0.07045 -0.01528 -0.07045 -0.01181 -0.07071 -0.01042 C -0.07253 0.00069 -0.07084 -0.0037 -0.07435 0.00255 C -0.07487 0.00139 -0.07552 -1.11111E-6 -0.07578 -0.00139 C -0.07644 -0.00394 -0.07735 -0.00926 -0.07735 -0.00926 C -0.078 -0.00833 -0.07891 -0.00787 -0.07956 -0.00648 C -0.08229 -0.00023 -0.07761 -0.00417 -0.08242 -0.00139 C -0.08295 -0.00255 -0.08347 -0.00394 -0.08386 -0.00532 C -0.08425 -0.00648 -0.08425 -0.0081 -0.08464 -0.00926 C -0.08503 -0.01019 -0.08568 -0.01088 -0.08607 -0.01181 C -0.08972 -0.00556 -0.08529 -0.01343 -0.08907 -0.00532 C -0.08946 -0.0044 -0.09011 -0.00347 -0.0905 -0.00255 C -0.09245 -0.00486 -0.09323 -0.00509 -0.09427 -0.00926 C -0.09597 -0.0162 -0.09336 -0.01343 -0.09714 -0.01574 C -0.10078 -0.00926 -0.09909 -0.0088 -0.10235 -0.01435 C -0.10417 -0.02454 -0.10144 -0.01227 -0.10456 -0.01042 L -0.10677 -0.00926 C -0.10821 -0.00972 -0.1099 -0.01181 -0.11107 -0.01042 C -0.11133 -0.01019 -0.10977 -0.00208 -0.10964 -0.00139 C -0.11524 0.00185 -0.1086 -0.00278 -0.11328 0.00393 C -0.11394 0.00486 -0.11485 0.00486 -0.1155 0.00532 C -0.11576 0.00509 -0.12019 0.00324 -0.12071 0.00255 C -0.12136 0.00162 -0.12136 -0.00093 -0.12214 -0.00139 C -0.12604 -0.00278 -0.12995 -0.00232 -0.13399 -0.00255 C -0.1763 -0.00116 -0.15742 -0.00139 -0.1905 -0.00139 " pathEditMode="relative" ptsTypes="AAAAAAA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8574"/>
            <a:ext cx="12192000" cy="56394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934" y="32097"/>
            <a:ext cx="107591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How do they work?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We have a 5 selector switch</a:t>
            </a:r>
          </a:p>
          <a:p>
            <a:pPr marL="800100" lvl="1" indent="-342900">
              <a:buAutoNum type="arabicParenR"/>
            </a:pPr>
            <a:r>
              <a:rPr lang="en-US" sz="1400" dirty="0" smtClean="0"/>
              <a:t>Off</a:t>
            </a:r>
          </a:p>
          <a:p>
            <a:pPr marL="800100" lvl="1" indent="-342900">
              <a:buAutoNum type="arabicParenR"/>
            </a:pPr>
            <a:r>
              <a:rPr lang="en-US" sz="1400" dirty="0" smtClean="0"/>
              <a:t>Just cross (don’t shoot)</a:t>
            </a:r>
          </a:p>
          <a:p>
            <a:pPr marL="800100" lvl="1" indent="-342900">
              <a:buAutoNum type="arabicParenR"/>
            </a:pPr>
            <a:r>
              <a:rPr lang="en-US" sz="1400" b="1" dirty="0" smtClean="0"/>
              <a:t>Shoot after crossing defense 1 or 2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Shoot after crossing defense 3 </a:t>
            </a:r>
            <a:r>
              <a:rPr lang="en-US" sz="1400" dirty="0" smtClean="0"/>
              <a:t>or</a:t>
            </a:r>
            <a:r>
              <a:rPr lang="en-US" sz="1400" dirty="0" smtClean="0"/>
              <a:t> 4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Shoot after crossing defense </a:t>
            </a:r>
            <a:r>
              <a:rPr lang="en-US" sz="1400" dirty="0" smtClean="0"/>
              <a:t>5</a:t>
            </a:r>
            <a:endParaRPr lang="en-US" sz="14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667435" y="5038165"/>
            <a:ext cx="10662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95098" y="5038165"/>
            <a:ext cx="106953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86050" y="3478213"/>
            <a:ext cx="1708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to pre-determined distance from wall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80547" y="4941375"/>
            <a:ext cx="834770" cy="354227"/>
            <a:chOff x="4875747" y="4931850"/>
            <a:chExt cx="834770" cy="354227"/>
          </a:xfrm>
        </p:grpSpPr>
        <p:grpSp>
          <p:nvGrpSpPr>
            <p:cNvPr id="8" name="Group 7"/>
            <p:cNvGrpSpPr/>
            <p:nvPr/>
          </p:nvGrpSpPr>
          <p:grpSpPr>
            <a:xfrm rot="16200000">
              <a:off x="5223455" y="4799015"/>
              <a:ext cx="354227" cy="619897"/>
              <a:chOff x="4950941" y="24714"/>
              <a:chExt cx="790832" cy="1383956"/>
            </a:xfrm>
          </p:grpSpPr>
          <p:sp>
            <p:nvSpPr>
              <p:cNvPr id="9" name="Octagon 8"/>
              <p:cNvSpPr/>
              <p:nvPr/>
            </p:nvSpPr>
            <p:spPr>
              <a:xfrm>
                <a:off x="4950941" y="395416"/>
                <a:ext cx="790832" cy="1013254"/>
              </a:xfrm>
              <a:prstGeom prst="oc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Moon 9"/>
              <p:cNvSpPr/>
              <p:nvPr/>
            </p:nvSpPr>
            <p:spPr>
              <a:xfrm rot="16200000">
                <a:off x="5161006" y="-160637"/>
                <a:ext cx="370702" cy="741404"/>
              </a:xfrm>
              <a:prstGeom prst="mo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4875747" y="4965037"/>
              <a:ext cx="287851" cy="28785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733675" y="3571875"/>
            <a:ext cx="145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Turn right 45 degrees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 rot="2685725">
            <a:off x="2393779" y="4861051"/>
            <a:ext cx="834770" cy="354227"/>
            <a:chOff x="4875747" y="4931850"/>
            <a:chExt cx="834770" cy="354227"/>
          </a:xfrm>
        </p:grpSpPr>
        <p:grpSp>
          <p:nvGrpSpPr>
            <p:cNvPr id="26" name="Group 25"/>
            <p:cNvGrpSpPr/>
            <p:nvPr/>
          </p:nvGrpSpPr>
          <p:grpSpPr>
            <a:xfrm rot="16200000">
              <a:off x="5223455" y="4799015"/>
              <a:ext cx="354227" cy="619897"/>
              <a:chOff x="4950941" y="24714"/>
              <a:chExt cx="790832" cy="1383956"/>
            </a:xfrm>
          </p:grpSpPr>
          <p:sp>
            <p:nvSpPr>
              <p:cNvPr id="28" name="Octagon 27"/>
              <p:cNvSpPr/>
              <p:nvPr/>
            </p:nvSpPr>
            <p:spPr>
              <a:xfrm>
                <a:off x="4950941" y="395416"/>
                <a:ext cx="790832" cy="1013254"/>
              </a:xfrm>
              <a:prstGeom prst="oc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Moon 28"/>
              <p:cNvSpPr/>
              <p:nvPr/>
            </p:nvSpPr>
            <p:spPr>
              <a:xfrm rot="16200000">
                <a:off x="5161006" y="-160637"/>
                <a:ext cx="370702" cy="741404"/>
              </a:xfrm>
              <a:prstGeom prst="mo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Oval 26"/>
            <p:cNvSpPr/>
            <p:nvPr/>
          </p:nvSpPr>
          <p:spPr>
            <a:xfrm>
              <a:off x="4875747" y="4965037"/>
              <a:ext cx="287851" cy="28785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886075" y="3724275"/>
            <a:ext cx="145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Aim and shoot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7.40741E-7 L 2.29167E-6 7.40741E-7 C -0.00299 -0.00371 -0.01041 -0.01389 -0.01432 -0.01713 C -0.01666 -0.01899 -0.02148 -0.0213 -0.02148 -0.0213 C -0.03594 -0.00255 -0.02929 -0.00672 -0.03932 -0.00232 C -0.04049 -0.0044 -0.04179 -0.00625 -0.04297 -0.00857 C -0.04388 -0.01065 -0.04401 -0.01412 -0.04531 -0.01505 C -0.04648 -0.01598 -0.04765 -0.01366 -0.04883 -0.01297 C -0.05039 -0.01088 -0.05195 -0.00834 -0.05364 -0.00649 C -0.05469 -0.00533 -0.05599 -0.0044 -0.05716 -0.0044 C -0.06627 -0.0044 -0.07539 -0.00556 -0.0845 -0.00649 C -0.09049 -0.00718 -0.09648 -0.00787 -0.10247 -0.00857 C -0.10794 -0.00787 -0.11354 -0.00741 -0.11914 -0.00649 C -0.12148 -0.00602 -0.12383 -0.0051 -0.12617 -0.0044 C -0.12903 -0.00371 -0.13177 -0.00301 -0.1345 -0.00232 C -0.14492 -0.00301 -0.15521 -0.00301 -0.16549 -0.0044 C -0.16679 -0.00463 -0.16784 -0.00625 -0.16901 -0.00649 C -0.17422 -0.00764 -0.17942 -0.00787 -0.1845 -0.00857 C -0.20742 -0.01875 -0.18763 -0.01065 -0.24518 -0.01065 " pathEditMode="relative" ptsTypes="AAAAAAAAAAAAAAA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7" grpId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574"/>
            <a:ext cx="12192000" cy="563942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 rot="16200000">
            <a:off x="5247462" y="476139"/>
            <a:ext cx="354227" cy="619897"/>
            <a:chOff x="4950941" y="24714"/>
            <a:chExt cx="790832" cy="1383956"/>
          </a:xfrm>
        </p:grpSpPr>
        <p:sp>
          <p:nvSpPr>
            <p:cNvPr id="7" name="Octagon 6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Moon 7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974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574"/>
            <a:ext cx="12192000" cy="56394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542" y="127489"/>
            <a:ext cx="10759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Where do we start?</a:t>
            </a:r>
            <a:endParaRPr lang="en-US" dirty="0"/>
          </a:p>
          <a:p>
            <a:r>
              <a:rPr lang="en-US" dirty="0" smtClean="0"/>
              <a:t>Better question, what can we </a:t>
            </a:r>
            <a:r>
              <a:rPr lang="en-US" dirty="0" smtClean="0"/>
              <a:t>cross?</a:t>
            </a:r>
            <a:endParaRPr lang="en-US" dirty="0" smtClean="0"/>
          </a:p>
          <a:p>
            <a:r>
              <a:rPr lang="en-US" dirty="0" smtClean="0"/>
              <a:t>Low bar, moat, rough terrain, ramparts</a:t>
            </a:r>
            <a:r>
              <a:rPr lang="en-US" dirty="0" smtClean="0"/>
              <a:t>, </a:t>
            </a:r>
            <a:r>
              <a:rPr lang="en-US" dirty="0" err="1" smtClean="0"/>
              <a:t>rockwall</a:t>
            </a:r>
            <a:r>
              <a:rPr lang="en-US" dirty="0" smtClean="0"/>
              <a:t> .</a:t>
            </a:r>
            <a:endParaRPr lang="en-US" dirty="0" smtClean="0"/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 rot="16200000">
            <a:off x="5608938" y="2593697"/>
            <a:ext cx="354227" cy="619897"/>
            <a:chOff x="4950941" y="24714"/>
            <a:chExt cx="790832" cy="1383956"/>
          </a:xfrm>
        </p:grpSpPr>
        <p:sp>
          <p:nvSpPr>
            <p:cNvPr id="6" name="Octagon 5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Moon 6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16200000">
            <a:off x="5608938" y="3365914"/>
            <a:ext cx="354227" cy="619897"/>
            <a:chOff x="4950941" y="24714"/>
            <a:chExt cx="790832" cy="1383956"/>
          </a:xfrm>
        </p:grpSpPr>
        <p:sp>
          <p:nvSpPr>
            <p:cNvPr id="9" name="Octagon 8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oon 9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 rot="16200000">
            <a:off x="5591033" y="4039009"/>
            <a:ext cx="354227" cy="619897"/>
            <a:chOff x="4950941" y="24714"/>
            <a:chExt cx="790832" cy="1383956"/>
          </a:xfrm>
        </p:grpSpPr>
        <p:sp>
          <p:nvSpPr>
            <p:cNvPr id="12" name="Octagon 11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oon 12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5589168" y="4794874"/>
            <a:ext cx="354227" cy="619897"/>
            <a:chOff x="4950941" y="24714"/>
            <a:chExt cx="790832" cy="1383956"/>
          </a:xfrm>
        </p:grpSpPr>
        <p:sp>
          <p:nvSpPr>
            <p:cNvPr id="15" name="Octagon 14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oon 15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>
            <a:off x="5589169" y="5506460"/>
            <a:ext cx="354227" cy="619897"/>
            <a:chOff x="4950941" y="24714"/>
            <a:chExt cx="790832" cy="1383956"/>
          </a:xfrm>
        </p:grpSpPr>
        <p:sp>
          <p:nvSpPr>
            <p:cNvPr id="18" name="Octagon 17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Moon 18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330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574"/>
            <a:ext cx="12192000" cy="56394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2581" y="166524"/>
            <a:ext cx="10759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I’m across now.  Which way is the goal? Left or right?</a:t>
            </a:r>
          </a:p>
          <a:p>
            <a:r>
              <a:rPr lang="en-US" dirty="0" smtClean="0"/>
              <a:t>When we get across, our camera will be able to pick up the goal from 2, 3, 4, or 5. If it can’t see it, turn right.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 rot="16200000">
            <a:off x="5608938" y="2593697"/>
            <a:ext cx="354227" cy="619897"/>
            <a:chOff x="4950941" y="24714"/>
            <a:chExt cx="790832" cy="1383956"/>
          </a:xfrm>
        </p:grpSpPr>
        <p:sp>
          <p:nvSpPr>
            <p:cNvPr id="6" name="Octagon 5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Moon 6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16200000">
            <a:off x="5608938" y="3365914"/>
            <a:ext cx="354227" cy="619897"/>
            <a:chOff x="4950941" y="24714"/>
            <a:chExt cx="790832" cy="1383956"/>
          </a:xfrm>
        </p:grpSpPr>
        <p:sp>
          <p:nvSpPr>
            <p:cNvPr id="9" name="Octagon 8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oon 9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 rot="16200000">
            <a:off x="5591033" y="4039009"/>
            <a:ext cx="354227" cy="619897"/>
            <a:chOff x="4950941" y="24714"/>
            <a:chExt cx="790832" cy="1383956"/>
          </a:xfrm>
        </p:grpSpPr>
        <p:sp>
          <p:nvSpPr>
            <p:cNvPr id="12" name="Octagon 11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oon 12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5589168" y="4794874"/>
            <a:ext cx="354227" cy="619897"/>
            <a:chOff x="4950941" y="24714"/>
            <a:chExt cx="790832" cy="1383956"/>
          </a:xfrm>
        </p:grpSpPr>
        <p:sp>
          <p:nvSpPr>
            <p:cNvPr id="15" name="Octagon 14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oon 15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>
            <a:off x="5589169" y="5506460"/>
            <a:ext cx="354227" cy="619897"/>
            <a:chOff x="4950941" y="24714"/>
            <a:chExt cx="790832" cy="1383956"/>
          </a:xfrm>
        </p:grpSpPr>
        <p:sp>
          <p:nvSpPr>
            <p:cNvPr id="18" name="Octagon 17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Moon 18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815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-0.18112 -0.0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-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-0.18372 0.0106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93" y="5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22222E-6 L -0.18099 0.0192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49" y="94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17813 -0.000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6" y="-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17162 -0.0162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81" y="-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8574"/>
            <a:ext cx="12192000" cy="56394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2581" y="166524"/>
            <a:ext cx="10759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I’m across now.  Which way is the goal? Left or right?</a:t>
            </a:r>
          </a:p>
          <a:p>
            <a:r>
              <a:rPr lang="en-US" dirty="0" smtClean="0"/>
              <a:t>When we get across, our camera will probably be able to pick up the goal from 2, 3, 4, or 5. If it can’t see it, turn right.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 rot="16200000">
            <a:off x="3573949" y="2593697"/>
            <a:ext cx="354227" cy="619897"/>
            <a:chOff x="4950941" y="24714"/>
            <a:chExt cx="790832" cy="1383956"/>
          </a:xfrm>
        </p:grpSpPr>
        <p:sp>
          <p:nvSpPr>
            <p:cNvPr id="6" name="Octagon 5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Moon 6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16200000">
            <a:off x="3573949" y="3365914"/>
            <a:ext cx="354227" cy="619897"/>
            <a:chOff x="4950941" y="24714"/>
            <a:chExt cx="790832" cy="1383956"/>
          </a:xfrm>
        </p:grpSpPr>
        <p:sp>
          <p:nvSpPr>
            <p:cNvPr id="9" name="Octagon 8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oon 9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 rot="16200000">
            <a:off x="3556044" y="4039009"/>
            <a:ext cx="354227" cy="619897"/>
            <a:chOff x="4950941" y="24714"/>
            <a:chExt cx="790832" cy="1383956"/>
          </a:xfrm>
        </p:grpSpPr>
        <p:sp>
          <p:nvSpPr>
            <p:cNvPr id="12" name="Octagon 11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oon 12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3554179" y="4794874"/>
            <a:ext cx="354227" cy="619897"/>
            <a:chOff x="4950941" y="24714"/>
            <a:chExt cx="790832" cy="1383956"/>
          </a:xfrm>
        </p:grpSpPr>
        <p:sp>
          <p:nvSpPr>
            <p:cNvPr id="15" name="Octagon 14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oon 15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8065057">
            <a:off x="3554180" y="5506460"/>
            <a:ext cx="354227" cy="619897"/>
            <a:chOff x="4950941" y="24714"/>
            <a:chExt cx="790832" cy="1383956"/>
          </a:xfrm>
        </p:grpSpPr>
        <p:sp>
          <p:nvSpPr>
            <p:cNvPr id="18" name="Octagon 17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Moon 18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43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8574"/>
            <a:ext cx="12192000" cy="56394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2581" y="166524"/>
            <a:ext cx="1075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goal do we shoot for?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 rot="16200000">
            <a:off x="3573949" y="2593697"/>
            <a:ext cx="354227" cy="619897"/>
            <a:chOff x="4950941" y="24714"/>
            <a:chExt cx="790832" cy="1383956"/>
          </a:xfrm>
        </p:grpSpPr>
        <p:sp>
          <p:nvSpPr>
            <p:cNvPr id="6" name="Octagon 5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Moon 6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16200000">
            <a:off x="3573949" y="3365914"/>
            <a:ext cx="354227" cy="619897"/>
            <a:chOff x="4950941" y="24714"/>
            <a:chExt cx="790832" cy="1383956"/>
          </a:xfrm>
        </p:grpSpPr>
        <p:sp>
          <p:nvSpPr>
            <p:cNvPr id="9" name="Octagon 8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oon 9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 rot="16200000">
            <a:off x="3556044" y="4039009"/>
            <a:ext cx="354227" cy="619897"/>
            <a:chOff x="4950941" y="24714"/>
            <a:chExt cx="790832" cy="1383956"/>
          </a:xfrm>
        </p:grpSpPr>
        <p:sp>
          <p:nvSpPr>
            <p:cNvPr id="12" name="Octagon 11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oon 12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3554179" y="4794874"/>
            <a:ext cx="354227" cy="619897"/>
            <a:chOff x="4950941" y="24714"/>
            <a:chExt cx="790832" cy="1383956"/>
          </a:xfrm>
        </p:grpSpPr>
        <p:sp>
          <p:nvSpPr>
            <p:cNvPr id="15" name="Octagon 14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oon 15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8065057">
            <a:off x="3554180" y="5506460"/>
            <a:ext cx="354227" cy="619897"/>
            <a:chOff x="4950941" y="24714"/>
            <a:chExt cx="790832" cy="1383956"/>
          </a:xfrm>
        </p:grpSpPr>
        <p:sp>
          <p:nvSpPr>
            <p:cNvPr id="18" name="Octagon 17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Moon 18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reeform 27"/>
          <p:cNvSpPr/>
          <p:nvPr/>
        </p:nvSpPr>
        <p:spPr>
          <a:xfrm>
            <a:off x="1900518" y="4195482"/>
            <a:ext cx="1568823" cy="1497106"/>
          </a:xfrm>
          <a:custGeom>
            <a:avLst/>
            <a:gdLst>
              <a:gd name="connsiteX0" fmla="*/ 1568823 w 1568823"/>
              <a:gd name="connsiteY0" fmla="*/ 1497106 h 1497106"/>
              <a:gd name="connsiteX1" fmla="*/ 672353 w 1568823"/>
              <a:gd name="connsiteY1" fmla="*/ 1192306 h 1497106"/>
              <a:gd name="connsiteX2" fmla="*/ 0 w 1568823"/>
              <a:gd name="connsiteY2" fmla="*/ 0 h 1497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8823" h="1497106">
                <a:moveTo>
                  <a:pt x="1568823" y="1497106"/>
                </a:moveTo>
                <a:cubicBezTo>
                  <a:pt x="1251323" y="1469465"/>
                  <a:pt x="933823" y="1441824"/>
                  <a:pt x="672353" y="1192306"/>
                </a:cubicBezTo>
                <a:cubicBezTo>
                  <a:pt x="410883" y="942788"/>
                  <a:pt x="112059" y="201706"/>
                  <a:pt x="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963271" y="4276165"/>
            <a:ext cx="1479176" cy="884459"/>
          </a:xfrm>
          <a:custGeom>
            <a:avLst/>
            <a:gdLst>
              <a:gd name="connsiteX0" fmla="*/ 1479176 w 1479176"/>
              <a:gd name="connsiteY0" fmla="*/ 806823 h 884459"/>
              <a:gd name="connsiteX1" fmla="*/ 618564 w 1479176"/>
              <a:gd name="connsiteY1" fmla="*/ 806823 h 884459"/>
              <a:gd name="connsiteX2" fmla="*/ 0 w 1479176"/>
              <a:gd name="connsiteY2" fmla="*/ 0 h 88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9176" h="884459">
                <a:moveTo>
                  <a:pt x="1479176" y="806823"/>
                </a:moveTo>
                <a:cubicBezTo>
                  <a:pt x="1172134" y="874058"/>
                  <a:pt x="865093" y="941294"/>
                  <a:pt x="618564" y="806823"/>
                </a:cubicBezTo>
                <a:cubicBezTo>
                  <a:pt x="372035" y="672352"/>
                  <a:pt x="83670" y="153894"/>
                  <a:pt x="0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115671" y="3887468"/>
            <a:ext cx="1308847" cy="514574"/>
          </a:xfrm>
          <a:custGeom>
            <a:avLst/>
            <a:gdLst>
              <a:gd name="connsiteX0" fmla="*/ 1308847 w 1308847"/>
              <a:gd name="connsiteY0" fmla="*/ 478344 h 514574"/>
              <a:gd name="connsiteX1" fmla="*/ 1039905 w 1308847"/>
              <a:gd name="connsiteY1" fmla="*/ 478344 h 514574"/>
              <a:gd name="connsiteX2" fmla="*/ 1013011 w 1308847"/>
              <a:gd name="connsiteY2" fmla="*/ 101826 h 514574"/>
              <a:gd name="connsiteX3" fmla="*/ 762000 w 1308847"/>
              <a:gd name="connsiteY3" fmla="*/ 12179 h 514574"/>
              <a:gd name="connsiteX4" fmla="*/ 0 w 1308847"/>
              <a:gd name="connsiteY4" fmla="*/ 3214 h 514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8847" h="514574">
                <a:moveTo>
                  <a:pt x="1308847" y="478344"/>
                </a:moveTo>
                <a:cubicBezTo>
                  <a:pt x="1199029" y="509720"/>
                  <a:pt x="1089211" y="541097"/>
                  <a:pt x="1039905" y="478344"/>
                </a:cubicBezTo>
                <a:cubicBezTo>
                  <a:pt x="990599" y="415591"/>
                  <a:pt x="1059329" y="179520"/>
                  <a:pt x="1013011" y="101826"/>
                </a:cubicBezTo>
                <a:cubicBezTo>
                  <a:pt x="966693" y="24132"/>
                  <a:pt x="930835" y="28614"/>
                  <a:pt x="762000" y="12179"/>
                </a:cubicBezTo>
                <a:cubicBezTo>
                  <a:pt x="593165" y="-4256"/>
                  <a:pt x="296582" y="-521"/>
                  <a:pt x="0" y="3214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241176" y="3674928"/>
            <a:ext cx="1237130" cy="197826"/>
          </a:xfrm>
          <a:custGeom>
            <a:avLst/>
            <a:gdLst>
              <a:gd name="connsiteX0" fmla="*/ 1237130 w 1237130"/>
              <a:gd name="connsiteY0" fmla="*/ 36461 h 197826"/>
              <a:gd name="connsiteX1" fmla="*/ 887506 w 1237130"/>
              <a:gd name="connsiteY1" fmla="*/ 9567 h 197826"/>
              <a:gd name="connsiteX2" fmla="*/ 824753 w 1237130"/>
              <a:gd name="connsiteY2" fmla="*/ 179896 h 197826"/>
              <a:gd name="connsiteX3" fmla="*/ 537883 w 1237130"/>
              <a:gd name="connsiteY3" fmla="*/ 179896 h 197826"/>
              <a:gd name="connsiteX4" fmla="*/ 0 w 1237130"/>
              <a:gd name="connsiteY4" fmla="*/ 197826 h 197826"/>
              <a:gd name="connsiteX5" fmla="*/ 0 w 1237130"/>
              <a:gd name="connsiteY5" fmla="*/ 197826 h 19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130" h="197826">
                <a:moveTo>
                  <a:pt x="1237130" y="36461"/>
                </a:moveTo>
                <a:cubicBezTo>
                  <a:pt x="1096682" y="11061"/>
                  <a:pt x="956235" y="-14339"/>
                  <a:pt x="887506" y="9567"/>
                </a:cubicBezTo>
                <a:cubicBezTo>
                  <a:pt x="818777" y="33473"/>
                  <a:pt x="883023" y="151508"/>
                  <a:pt x="824753" y="179896"/>
                </a:cubicBezTo>
                <a:cubicBezTo>
                  <a:pt x="766483" y="208284"/>
                  <a:pt x="675342" y="176908"/>
                  <a:pt x="537883" y="179896"/>
                </a:cubicBezTo>
                <a:cubicBezTo>
                  <a:pt x="400424" y="182884"/>
                  <a:pt x="0" y="197826"/>
                  <a:pt x="0" y="197826"/>
                </a:cubicBezTo>
                <a:lnTo>
                  <a:pt x="0" y="197826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909482" y="2839607"/>
            <a:ext cx="1524000" cy="647664"/>
          </a:xfrm>
          <a:custGeom>
            <a:avLst/>
            <a:gdLst>
              <a:gd name="connsiteX0" fmla="*/ 1524000 w 1524000"/>
              <a:gd name="connsiteY0" fmla="*/ 20134 h 647664"/>
              <a:gd name="connsiteX1" fmla="*/ 681318 w 1524000"/>
              <a:gd name="connsiteY1" fmla="*/ 11169 h 647664"/>
              <a:gd name="connsiteX2" fmla="*/ 340659 w 1524000"/>
              <a:gd name="connsiteY2" fmla="*/ 154605 h 647664"/>
              <a:gd name="connsiteX3" fmla="*/ 0 w 1524000"/>
              <a:gd name="connsiteY3" fmla="*/ 647664 h 64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647664">
                <a:moveTo>
                  <a:pt x="1524000" y="20134"/>
                </a:moveTo>
                <a:cubicBezTo>
                  <a:pt x="1201270" y="4445"/>
                  <a:pt x="878541" y="-11243"/>
                  <a:pt x="681318" y="11169"/>
                </a:cubicBezTo>
                <a:cubicBezTo>
                  <a:pt x="484095" y="33581"/>
                  <a:pt x="454212" y="48523"/>
                  <a:pt x="340659" y="154605"/>
                </a:cubicBezTo>
                <a:cubicBezTo>
                  <a:pt x="227106" y="260688"/>
                  <a:pt x="113553" y="454176"/>
                  <a:pt x="0" y="647664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5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8574"/>
            <a:ext cx="12192000" cy="56394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934" y="32097"/>
            <a:ext cx="107591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How do we make it do that?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Tell it what position it’s in.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Use sensors to figure it out</a:t>
            </a:r>
          </a:p>
          <a:p>
            <a:pPr marL="800100" lvl="1" indent="-342900">
              <a:buAutoNum type="arabicParenR"/>
            </a:pPr>
            <a:r>
              <a:rPr lang="en-US" sz="1600" dirty="0" smtClean="0"/>
              <a:t>Distance</a:t>
            </a:r>
          </a:p>
          <a:p>
            <a:pPr marL="800100" lvl="1" indent="-342900">
              <a:buAutoNum type="arabicParenR"/>
            </a:pPr>
            <a:r>
              <a:rPr lang="en-US" sz="1600" dirty="0" smtClean="0"/>
              <a:t>Camera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Combination of both?</a:t>
            </a:r>
            <a:endParaRPr lang="en-US" sz="1600" dirty="0" smtClean="0"/>
          </a:p>
        </p:txBody>
      </p:sp>
      <p:grpSp>
        <p:nvGrpSpPr>
          <p:cNvPr id="4" name="Group 3"/>
          <p:cNvGrpSpPr/>
          <p:nvPr/>
        </p:nvGrpSpPr>
        <p:grpSpPr>
          <a:xfrm rot="16200000">
            <a:off x="3573949" y="2593697"/>
            <a:ext cx="354227" cy="619897"/>
            <a:chOff x="4950941" y="24714"/>
            <a:chExt cx="790832" cy="1383956"/>
          </a:xfrm>
        </p:grpSpPr>
        <p:sp>
          <p:nvSpPr>
            <p:cNvPr id="6" name="Octagon 5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Moon 6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16200000">
            <a:off x="3573949" y="3365914"/>
            <a:ext cx="354227" cy="619897"/>
            <a:chOff x="4950941" y="24714"/>
            <a:chExt cx="790832" cy="1383956"/>
          </a:xfrm>
        </p:grpSpPr>
        <p:sp>
          <p:nvSpPr>
            <p:cNvPr id="9" name="Octagon 8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oon 9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 rot="16200000">
            <a:off x="3556044" y="4039009"/>
            <a:ext cx="354227" cy="619897"/>
            <a:chOff x="4950941" y="24714"/>
            <a:chExt cx="790832" cy="1383956"/>
          </a:xfrm>
        </p:grpSpPr>
        <p:sp>
          <p:nvSpPr>
            <p:cNvPr id="12" name="Octagon 11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oon 12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3554179" y="4794874"/>
            <a:ext cx="354227" cy="619897"/>
            <a:chOff x="4950941" y="24714"/>
            <a:chExt cx="790832" cy="1383956"/>
          </a:xfrm>
        </p:grpSpPr>
        <p:sp>
          <p:nvSpPr>
            <p:cNvPr id="15" name="Octagon 14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oon 15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8065057">
            <a:off x="3554180" y="5506460"/>
            <a:ext cx="354227" cy="619897"/>
            <a:chOff x="4950941" y="24714"/>
            <a:chExt cx="790832" cy="1383956"/>
          </a:xfrm>
        </p:grpSpPr>
        <p:sp>
          <p:nvSpPr>
            <p:cNvPr id="18" name="Octagon 17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Moon 18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reeform 27"/>
          <p:cNvSpPr/>
          <p:nvPr/>
        </p:nvSpPr>
        <p:spPr>
          <a:xfrm>
            <a:off x="1900518" y="4195482"/>
            <a:ext cx="1568823" cy="1497106"/>
          </a:xfrm>
          <a:custGeom>
            <a:avLst/>
            <a:gdLst>
              <a:gd name="connsiteX0" fmla="*/ 1568823 w 1568823"/>
              <a:gd name="connsiteY0" fmla="*/ 1497106 h 1497106"/>
              <a:gd name="connsiteX1" fmla="*/ 672353 w 1568823"/>
              <a:gd name="connsiteY1" fmla="*/ 1192306 h 1497106"/>
              <a:gd name="connsiteX2" fmla="*/ 0 w 1568823"/>
              <a:gd name="connsiteY2" fmla="*/ 0 h 1497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8823" h="1497106">
                <a:moveTo>
                  <a:pt x="1568823" y="1497106"/>
                </a:moveTo>
                <a:cubicBezTo>
                  <a:pt x="1251323" y="1469465"/>
                  <a:pt x="933823" y="1441824"/>
                  <a:pt x="672353" y="1192306"/>
                </a:cubicBezTo>
                <a:cubicBezTo>
                  <a:pt x="410883" y="942788"/>
                  <a:pt x="112059" y="201706"/>
                  <a:pt x="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963271" y="4276165"/>
            <a:ext cx="1479176" cy="884459"/>
          </a:xfrm>
          <a:custGeom>
            <a:avLst/>
            <a:gdLst>
              <a:gd name="connsiteX0" fmla="*/ 1479176 w 1479176"/>
              <a:gd name="connsiteY0" fmla="*/ 806823 h 884459"/>
              <a:gd name="connsiteX1" fmla="*/ 618564 w 1479176"/>
              <a:gd name="connsiteY1" fmla="*/ 806823 h 884459"/>
              <a:gd name="connsiteX2" fmla="*/ 0 w 1479176"/>
              <a:gd name="connsiteY2" fmla="*/ 0 h 88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9176" h="884459">
                <a:moveTo>
                  <a:pt x="1479176" y="806823"/>
                </a:moveTo>
                <a:cubicBezTo>
                  <a:pt x="1172134" y="874058"/>
                  <a:pt x="865093" y="941294"/>
                  <a:pt x="618564" y="806823"/>
                </a:cubicBezTo>
                <a:cubicBezTo>
                  <a:pt x="372035" y="672352"/>
                  <a:pt x="83670" y="153894"/>
                  <a:pt x="0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115671" y="3887468"/>
            <a:ext cx="1308847" cy="514574"/>
          </a:xfrm>
          <a:custGeom>
            <a:avLst/>
            <a:gdLst>
              <a:gd name="connsiteX0" fmla="*/ 1308847 w 1308847"/>
              <a:gd name="connsiteY0" fmla="*/ 478344 h 514574"/>
              <a:gd name="connsiteX1" fmla="*/ 1039905 w 1308847"/>
              <a:gd name="connsiteY1" fmla="*/ 478344 h 514574"/>
              <a:gd name="connsiteX2" fmla="*/ 1013011 w 1308847"/>
              <a:gd name="connsiteY2" fmla="*/ 101826 h 514574"/>
              <a:gd name="connsiteX3" fmla="*/ 762000 w 1308847"/>
              <a:gd name="connsiteY3" fmla="*/ 12179 h 514574"/>
              <a:gd name="connsiteX4" fmla="*/ 0 w 1308847"/>
              <a:gd name="connsiteY4" fmla="*/ 3214 h 514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8847" h="514574">
                <a:moveTo>
                  <a:pt x="1308847" y="478344"/>
                </a:moveTo>
                <a:cubicBezTo>
                  <a:pt x="1199029" y="509720"/>
                  <a:pt x="1089211" y="541097"/>
                  <a:pt x="1039905" y="478344"/>
                </a:cubicBezTo>
                <a:cubicBezTo>
                  <a:pt x="990599" y="415591"/>
                  <a:pt x="1059329" y="179520"/>
                  <a:pt x="1013011" y="101826"/>
                </a:cubicBezTo>
                <a:cubicBezTo>
                  <a:pt x="966693" y="24132"/>
                  <a:pt x="930835" y="28614"/>
                  <a:pt x="762000" y="12179"/>
                </a:cubicBezTo>
                <a:cubicBezTo>
                  <a:pt x="593165" y="-4256"/>
                  <a:pt x="296582" y="-521"/>
                  <a:pt x="0" y="3214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241176" y="3674928"/>
            <a:ext cx="1237130" cy="197826"/>
          </a:xfrm>
          <a:custGeom>
            <a:avLst/>
            <a:gdLst>
              <a:gd name="connsiteX0" fmla="*/ 1237130 w 1237130"/>
              <a:gd name="connsiteY0" fmla="*/ 36461 h 197826"/>
              <a:gd name="connsiteX1" fmla="*/ 887506 w 1237130"/>
              <a:gd name="connsiteY1" fmla="*/ 9567 h 197826"/>
              <a:gd name="connsiteX2" fmla="*/ 824753 w 1237130"/>
              <a:gd name="connsiteY2" fmla="*/ 179896 h 197826"/>
              <a:gd name="connsiteX3" fmla="*/ 537883 w 1237130"/>
              <a:gd name="connsiteY3" fmla="*/ 179896 h 197826"/>
              <a:gd name="connsiteX4" fmla="*/ 0 w 1237130"/>
              <a:gd name="connsiteY4" fmla="*/ 197826 h 197826"/>
              <a:gd name="connsiteX5" fmla="*/ 0 w 1237130"/>
              <a:gd name="connsiteY5" fmla="*/ 197826 h 19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130" h="197826">
                <a:moveTo>
                  <a:pt x="1237130" y="36461"/>
                </a:moveTo>
                <a:cubicBezTo>
                  <a:pt x="1096682" y="11061"/>
                  <a:pt x="956235" y="-14339"/>
                  <a:pt x="887506" y="9567"/>
                </a:cubicBezTo>
                <a:cubicBezTo>
                  <a:pt x="818777" y="33473"/>
                  <a:pt x="883023" y="151508"/>
                  <a:pt x="824753" y="179896"/>
                </a:cubicBezTo>
                <a:cubicBezTo>
                  <a:pt x="766483" y="208284"/>
                  <a:pt x="675342" y="176908"/>
                  <a:pt x="537883" y="179896"/>
                </a:cubicBezTo>
                <a:cubicBezTo>
                  <a:pt x="400424" y="182884"/>
                  <a:pt x="0" y="197826"/>
                  <a:pt x="0" y="197826"/>
                </a:cubicBezTo>
                <a:lnTo>
                  <a:pt x="0" y="197826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909482" y="2839607"/>
            <a:ext cx="1524000" cy="647664"/>
          </a:xfrm>
          <a:custGeom>
            <a:avLst/>
            <a:gdLst>
              <a:gd name="connsiteX0" fmla="*/ 1524000 w 1524000"/>
              <a:gd name="connsiteY0" fmla="*/ 20134 h 647664"/>
              <a:gd name="connsiteX1" fmla="*/ 681318 w 1524000"/>
              <a:gd name="connsiteY1" fmla="*/ 11169 h 647664"/>
              <a:gd name="connsiteX2" fmla="*/ 340659 w 1524000"/>
              <a:gd name="connsiteY2" fmla="*/ 154605 h 647664"/>
              <a:gd name="connsiteX3" fmla="*/ 0 w 1524000"/>
              <a:gd name="connsiteY3" fmla="*/ 647664 h 64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647664">
                <a:moveTo>
                  <a:pt x="1524000" y="20134"/>
                </a:moveTo>
                <a:cubicBezTo>
                  <a:pt x="1201270" y="4445"/>
                  <a:pt x="878541" y="-11243"/>
                  <a:pt x="681318" y="11169"/>
                </a:cubicBezTo>
                <a:cubicBezTo>
                  <a:pt x="484095" y="33581"/>
                  <a:pt x="454212" y="48523"/>
                  <a:pt x="340659" y="154605"/>
                </a:cubicBezTo>
                <a:cubicBezTo>
                  <a:pt x="227106" y="260688"/>
                  <a:pt x="113553" y="454176"/>
                  <a:pt x="0" y="647664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8574"/>
            <a:ext cx="12192000" cy="56394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934" y="32097"/>
            <a:ext cx="107591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What’s the plan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We have a 5 selector switch</a:t>
            </a:r>
          </a:p>
          <a:p>
            <a:pPr marL="800100" lvl="1" indent="-342900">
              <a:buAutoNum type="arabicParenR"/>
            </a:pPr>
            <a:r>
              <a:rPr lang="en-US" sz="1400" dirty="0" smtClean="0"/>
              <a:t>Off</a:t>
            </a:r>
          </a:p>
          <a:p>
            <a:pPr marL="800100" lvl="1" indent="-342900">
              <a:buAutoNum type="arabicParenR"/>
            </a:pPr>
            <a:r>
              <a:rPr lang="en-US" sz="1400" dirty="0" smtClean="0"/>
              <a:t>Just cross (don’t shoot)</a:t>
            </a:r>
          </a:p>
          <a:p>
            <a:pPr marL="800100" lvl="1" indent="-342900">
              <a:buAutoNum type="arabicParenR"/>
            </a:pPr>
            <a:r>
              <a:rPr lang="en-US" sz="1400" dirty="0" smtClean="0"/>
              <a:t>Shoot after crossing defense 1 or 2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Shoot after crossing defense 3 </a:t>
            </a:r>
            <a:r>
              <a:rPr lang="en-US" sz="1400" dirty="0" smtClean="0"/>
              <a:t>or</a:t>
            </a:r>
            <a:r>
              <a:rPr lang="en-US" sz="1400" dirty="0" smtClean="0"/>
              <a:t> 4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Shoot after crossing defense </a:t>
            </a:r>
            <a:r>
              <a:rPr lang="en-US" sz="1400" dirty="0" smtClean="0"/>
              <a:t>5</a:t>
            </a:r>
            <a:endParaRPr lang="en-US" sz="1400" dirty="0" smtClean="0"/>
          </a:p>
        </p:txBody>
      </p:sp>
      <p:grpSp>
        <p:nvGrpSpPr>
          <p:cNvPr id="4" name="Group 3"/>
          <p:cNvGrpSpPr/>
          <p:nvPr/>
        </p:nvGrpSpPr>
        <p:grpSpPr>
          <a:xfrm rot="16200000">
            <a:off x="3573949" y="2593697"/>
            <a:ext cx="354227" cy="619897"/>
            <a:chOff x="4950941" y="24714"/>
            <a:chExt cx="790832" cy="1383956"/>
          </a:xfrm>
        </p:grpSpPr>
        <p:sp>
          <p:nvSpPr>
            <p:cNvPr id="6" name="Octagon 5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Moon 6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16200000">
            <a:off x="3573949" y="3365914"/>
            <a:ext cx="354227" cy="619897"/>
            <a:chOff x="4950941" y="24714"/>
            <a:chExt cx="790832" cy="1383956"/>
          </a:xfrm>
        </p:grpSpPr>
        <p:sp>
          <p:nvSpPr>
            <p:cNvPr id="9" name="Octagon 8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oon 9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 rot="16200000">
            <a:off x="3556044" y="4039009"/>
            <a:ext cx="354227" cy="619897"/>
            <a:chOff x="4950941" y="24714"/>
            <a:chExt cx="790832" cy="1383956"/>
          </a:xfrm>
        </p:grpSpPr>
        <p:sp>
          <p:nvSpPr>
            <p:cNvPr id="12" name="Octagon 11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oon 12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3554179" y="4794874"/>
            <a:ext cx="354227" cy="619897"/>
            <a:chOff x="4950941" y="24714"/>
            <a:chExt cx="790832" cy="1383956"/>
          </a:xfrm>
        </p:grpSpPr>
        <p:sp>
          <p:nvSpPr>
            <p:cNvPr id="15" name="Octagon 14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oon 15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8065057">
            <a:off x="3554180" y="5506460"/>
            <a:ext cx="354227" cy="619897"/>
            <a:chOff x="4950941" y="24714"/>
            <a:chExt cx="790832" cy="1383956"/>
          </a:xfrm>
        </p:grpSpPr>
        <p:sp>
          <p:nvSpPr>
            <p:cNvPr id="18" name="Octagon 17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Moon 18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reeform 27"/>
          <p:cNvSpPr/>
          <p:nvPr/>
        </p:nvSpPr>
        <p:spPr>
          <a:xfrm>
            <a:off x="1900518" y="4195482"/>
            <a:ext cx="1568823" cy="1497106"/>
          </a:xfrm>
          <a:custGeom>
            <a:avLst/>
            <a:gdLst>
              <a:gd name="connsiteX0" fmla="*/ 1568823 w 1568823"/>
              <a:gd name="connsiteY0" fmla="*/ 1497106 h 1497106"/>
              <a:gd name="connsiteX1" fmla="*/ 672353 w 1568823"/>
              <a:gd name="connsiteY1" fmla="*/ 1192306 h 1497106"/>
              <a:gd name="connsiteX2" fmla="*/ 0 w 1568823"/>
              <a:gd name="connsiteY2" fmla="*/ 0 h 1497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8823" h="1497106">
                <a:moveTo>
                  <a:pt x="1568823" y="1497106"/>
                </a:moveTo>
                <a:cubicBezTo>
                  <a:pt x="1251323" y="1469465"/>
                  <a:pt x="933823" y="1441824"/>
                  <a:pt x="672353" y="1192306"/>
                </a:cubicBezTo>
                <a:cubicBezTo>
                  <a:pt x="410883" y="942788"/>
                  <a:pt x="112059" y="201706"/>
                  <a:pt x="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963271" y="4276165"/>
            <a:ext cx="1479176" cy="884459"/>
          </a:xfrm>
          <a:custGeom>
            <a:avLst/>
            <a:gdLst>
              <a:gd name="connsiteX0" fmla="*/ 1479176 w 1479176"/>
              <a:gd name="connsiteY0" fmla="*/ 806823 h 884459"/>
              <a:gd name="connsiteX1" fmla="*/ 618564 w 1479176"/>
              <a:gd name="connsiteY1" fmla="*/ 806823 h 884459"/>
              <a:gd name="connsiteX2" fmla="*/ 0 w 1479176"/>
              <a:gd name="connsiteY2" fmla="*/ 0 h 88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9176" h="884459">
                <a:moveTo>
                  <a:pt x="1479176" y="806823"/>
                </a:moveTo>
                <a:cubicBezTo>
                  <a:pt x="1172134" y="874058"/>
                  <a:pt x="865093" y="941294"/>
                  <a:pt x="618564" y="806823"/>
                </a:cubicBezTo>
                <a:cubicBezTo>
                  <a:pt x="372035" y="672352"/>
                  <a:pt x="83670" y="153894"/>
                  <a:pt x="0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115671" y="3887468"/>
            <a:ext cx="1308847" cy="514574"/>
          </a:xfrm>
          <a:custGeom>
            <a:avLst/>
            <a:gdLst>
              <a:gd name="connsiteX0" fmla="*/ 1308847 w 1308847"/>
              <a:gd name="connsiteY0" fmla="*/ 478344 h 514574"/>
              <a:gd name="connsiteX1" fmla="*/ 1039905 w 1308847"/>
              <a:gd name="connsiteY1" fmla="*/ 478344 h 514574"/>
              <a:gd name="connsiteX2" fmla="*/ 1013011 w 1308847"/>
              <a:gd name="connsiteY2" fmla="*/ 101826 h 514574"/>
              <a:gd name="connsiteX3" fmla="*/ 762000 w 1308847"/>
              <a:gd name="connsiteY3" fmla="*/ 12179 h 514574"/>
              <a:gd name="connsiteX4" fmla="*/ 0 w 1308847"/>
              <a:gd name="connsiteY4" fmla="*/ 3214 h 514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8847" h="514574">
                <a:moveTo>
                  <a:pt x="1308847" y="478344"/>
                </a:moveTo>
                <a:cubicBezTo>
                  <a:pt x="1199029" y="509720"/>
                  <a:pt x="1089211" y="541097"/>
                  <a:pt x="1039905" y="478344"/>
                </a:cubicBezTo>
                <a:cubicBezTo>
                  <a:pt x="990599" y="415591"/>
                  <a:pt x="1059329" y="179520"/>
                  <a:pt x="1013011" y="101826"/>
                </a:cubicBezTo>
                <a:cubicBezTo>
                  <a:pt x="966693" y="24132"/>
                  <a:pt x="930835" y="28614"/>
                  <a:pt x="762000" y="12179"/>
                </a:cubicBezTo>
                <a:cubicBezTo>
                  <a:pt x="593165" y="-4256"/>
                  <a:pt x="296582" y="-521"/>
                  <a:pt x="0" y="3214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241176" y="3674928"/>
            <a:ext cx="1237130" cy="197826"/>
          </a:xfrm>
          <a:custGeom>
            <a:avLst/>
            <a:gdLst>
              <a:gd name="connsiteX0" fmla="*/ 1237130 w 1237130"/>
              <a:gd name="connsiteY0" fmla="*/ 36461 h 197826"/>
              <a:gd name="connsiteX1" fmla="*/ 887506 w 1237130"/>
              <a:gd name="connsiteY1" fmla="*/ 9567 h 197826"/>
              <a:gd name="connsiteX2" fmla="*/ 824753 w 1237130"/>
              <a:gd name="connsiteY2" fmla="*/ 179896 h 197826"/>
              <a:gd name="connsiteX3" fmla="*/ 537883 w 1237130"/>
              <a:gd name="connsiteY3" fmla="*/ 179896 h 197826"/>
              <a:gd name="connsiteX4" fmla="*/ 0 w 1237130"/>
              <a:gd name="connsiteY4" fmla="*/ 197826 h 197826"/>
              <a:gd name="connsiteX5" fmla="*/ 0 w 1237130"/>
              <a:gd name="connsiteY5" fmla="*/ 197826 h 19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130" h="197826">
                <a:moveTo>
                  <a:pt x="1237130" y="36461"/>
                </a:moveTo>
                <a:cubicBezTo>
                  <a:pt x="1096682" y="11061"/>
                  <a:pt x="956235" y="-14339"/>
                  <a:pt x="887506" y="9567"/>
                </a:cubicBezTo>
                <a:cubicBezTo>
                  <a:pt x="818777" y="33473"/>
                  <a:pt x="883023" y="151508"/>
                  <a:pt x="824753" y="179896"/>
                </a:cubicBezTo>
                <a:cubicBezTo>
                  <a:pt x="766483" y="208284"/>
                  <a:pt x="675342" y="176908"/>
                  <a:pt x="537883" y="179896"/>
                </a:cubicBezTo>
                <a:cubicBezTo>
                  <a:pt x="400424" y="182884"/>
                  <a:pt x="0" y="197826"/>
                  <a:pt x="0" y="197826"/>
                </a:cubicBezTo>
                <a:lnTo>
                  <a:pt x="0" y="197826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909482" y="2839607"/>
            <a:ext cx="1524000" cy="647664"/>
          </a:xfrm>
          <a:custGeom>
            <a:avLst/>
            <a:gdLst>
              <a:gd name="connsiteX0" fmla="*/ 1524000 w 1524000"/>
              <a:gd name="connsiteY0" fmla="*/ 20134 h 647664"/>
              <a:gd name="connsiteX1" fmla="*/ 681318 w 1524000"/>
              <a:gd name="connsiteY1" fmla="*/ 11169 h 647664"/>
              <a:gd name="connsiteX2" fmla="*/ 340659 w 1524000"/>
              <a:gd name="connsiteY2" fmla="*/ 154605 h 647664"/>
              <a:gd name="connsiteX3" fmla="*/ 0 w 1524000"/>
              <a:gd name="connsiteY3" fmla="*/ 647664 h 64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647664">
                <a:moveTo>
                  <a:pt x="1524000" y="20134"/>
                </a:moveTo>
                <a:cubicBezTo>
                  <a:pt x="1201270" y="4445"/>
                  <a:pt x="878541" y="-11243"/>
                  <a:pt x="681318" y="11169"/>
                </a:cubicBezTo>
                <a:cubicBezTo>
                  <a:pt x="484095" y="33581"/>
                  <a:pt x="454212" y="48523"/>
                  <a:pt x="340659" y="154605"/>
                </a:cubicBezTo>
                <a:cubicBezTo>
                  <a:pt x="227106" y="260688"/>
                  <a:pt x="113553" y="454176"/>
                  <a:pt x="0" y="647664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9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8574"/>
            <a:ext cx="12192000" cy="56394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934" y="32097"/>
            <a:ext cx="107591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How do they work?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We have a 5 selector switch</a:t>
            </a:r>
          </a:p>
          <a:p>
            <a:pPr marL="800100" lvl="1" indent="-342900">
              <a:buAutoNum type="arabicParenR"/>
            </a:pPr>
            <a:r>
              <a:rPr lang="en-US" sz="1400" b="1" dirty="0" smtClean="0"/>
              <a:t>Off</a:t>
            </a:r>
          </a:p>
          <a:p>
            <a:pPr marL="800100" lvl="1" indent="-342900">
              <a:buAutoNum type="arabicParenR"/>
            </a:pPr>
            <a:r>
              <a:rPr lang="en-US" sz="1400" dirty="0" smtClean="0"/>
              <a:t>Just cross (don’t shoot)</a:t>
            </a:r>
          </a:p>
          <a:p>
            <a:pPr marL="800100" lvl="1" indent="-342900">
              <a:buAutoNum type="arabicParenR"/>
            </a:pPr>
            <a:r>
              <a:rPr lang="en-US" sz="1400" dirty="0" smtClean="0"/>
              <a:t>Shoot after crossing defense 1 or 2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Shoot after crossing defense 3 </a:t>
            </a:r>
            <a:r>
              <a:rPr lang="en-US" sz="1400" dirty="0" smtClean="0"/>
              <a:t>or</a:t>
            </a:r>
            <a:r>
              <a:rPr lang="en-US" sz="1400" dirty="0" smtClean="0"/>
              <a:t> 4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Shoot after crossing defense </a:t>
            </a:r>
            <a:r>
              <a:rPr lang="en-US" sz="1400" dirty="0" smtClean="0"/>
              <a:t>5</a:t>
            </a:r>
            <a:endParaRPr lang="en-US" sz="1400" dirty="0" smtClean="0"/>
          </a:p>
        </p:txBody>
      </p:sp>
      <p:grpSp>
        <p:nvGrpSpPr>
          <p:cNvPr id="4" name="Group 3"/>
          <p:cNvGrpSpPr/>
          <p:nvPr/>
        </p:nvGrpSpPr>
        <p:grpSpPr>
          <a:xfrm rot="16200000">
            <a:off x="5475799" y="2604060"/>
            <a:ext cx="354227" cy="619897"/>
            <a:chOff x="4950941" y="24714"/>
            <a:chExt cx="790832" cy="1383956"/>
          </a:xfrm>
        </p:grpSpPr>
        <p:sp>
          <p:nvSpPr>
            <p:cNvPr id="6" name="Octagon 5"/>
            <p:cNvSpPr/>
            <p:nvPr/>
          </p:nvSpPr>
          <p:spPr>
            <a:xfrm>
              <a:off x="4950941" y="395416"/>
              <a:ext cx="790832" cy="101325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Moon 6"/>
            <p:cNvSpPr/>
            <p:nvPr/>
          </p:nvSpPr>
          <p:spPr>
            <a:xfrm rot="16200000">
              <a:off x="5161006" y="-160637"/>
              <a:ext cx="370702" cy="741404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50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353</Words>
  <Application>Microsoft Office PowerPoint</Application>
  <PresentationFormat>Widescreen</PresentationFormat>
  <Paragraphs>56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Garnet Squadron Autonomous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Garnet Squadron Autonomous Overview</dc:title>
  <dc:creator>Nazaretian, Ryan N</dc:creator>
  <cp:keywords>CTPClassification=CTP_NWR:VisualMarkings=</cp:keywords>
  <cp:lastModifiedBy>Nazaretian, Ryan N</cp:lastModifiedBy>
  <cp:revision>12</cp:revision>
  <dcterms:created xsi:type="dcterms:W3CDTF">2016-02-10T18:53:00Z</dcterms:created>
  <dcterms:modified xsi:type="dcterms:W3CDTF">2016-02-11T22:46:24Z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edd1b782-d556-4808-8766-ce57e3e02546</vt:lpwstr>
  </property>
  <property fmtid="{D5CDD505-2E9C-101B-9397-08002B2CF9AE}" pid="3" name="CTP_TimeStamp">
    <vt:lpwstr>2016-02-11 22:46:23Z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