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notesMasterIdLst>
    <p:notesMasterId r:id="rId39"/>
  </p:notesMasterIdLst>
  <p:sldIdLst>
    <p:sldId id="256" r:id="rId2"/>
    <p:sldId id="379" r:id="rId3"/>
    <p:sldId id="416" r:id="rId4"/>
    <p:sldId id="421" r:id="rId5"/>
    <p:sldId id="441" r:id="rId6"/>
    <p:sldId id="439" r:id="rId7"/>
    <p:sldId id="442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6" r:id="rId17"/>
    <p:sldId id="460" r:id="rId18"/>
    <p:sldId id="444" r:id="rId19"/>
    <p:sldId id="443" r:id="rId20"/>
    <p:sldId id="459" r:id="rId21"/>
    <p:sldId id="445" r:id="rId22"/>
    <p:sldId id="454" r:id="rId23"/>
    <p:sldId id="455" r:id="rId24"/>
    <p:sldId id="457" r:id="rId25"/>
    <p:sldId id="458" r:id="rId26"/>
    <p:sldId id="440" r:id="rId27"/>
    <p:sldId id="422" r:id="rId28"/>
    <p:sldId id="431" r:id="rId29"/>
    <p:sldId id="418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2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B73"/>
    <a:srgbClr val="F49100"/>
    <a:srgbClr val="286D9F"/>
    <a:srgbClr val="DFF5FC"/>
    <a:srgbClr val="C5ECF9"/>
    <a:srgbClr val="4BC2EA"/>
    <a:srgbClr val="FC1B70"/>
    <a:srgbClr val="61D8F1"/>
    <a:srgbClr val="AD7C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87944"/>
  </p:normalViewPr>
  <p:slideViewPr>
    <p:cSldViewPr showGuides="1">
      <p:cViewPr varScale="1">
        <p:scale>
          <a:sx n="81" d="100"/>
          <a:sy n="81" d="100"/>
        </p:scale>
        <p:origin x="108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2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59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79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8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Programming –  GUI Applications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Networking for Software Developer</a:t>
            </a:r>
          </a:p>
          <a:p>
            <a:r>
              <a:rPr lang="en-US" sz="3200" dirty="0"/>
              <a:t>Narendra </a:t>
            </a:r>
            <a:r>
              <a:rPr lang="en-US" sz="3200" dirty="0" err="1"/>
              <a:t>Pershad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008900"/>
            <a:ext cx="10800000" cy="484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Entry </a:t>
            </a:r>
          </a:p>
          <a:p>
            <a:r>
              <a:rPr lang="en-CA" dirty="0"/>
              <a:t>Similar to a single lined textbox</a:t>
            </a:r>
          </a:p>
          <a:p>
            <a:r>
              <a:rPr lang="en-CA" dirty="0"/>
              <a:t>You may use the </a:t>
            </a:r>
            <a:r>
              <a:rPr lang="en-CA" dirty="0">
                <a:latin typeface="Consolas" panose="020B0609020204030204" pitchFamily="49" charset="0"/>
              </a:rPr>
              <a:t>get()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insert()</a:t>
            </a:r>
            <a:r>
              <a:rPr lang="en-CA" dirty="0"/>
              <a:t> methods to interface with this widget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</a:rPr>
              <a:t>Entry</a:t>
            </a:r>
            <a:r>
              <a:rPr lang="en-CA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parent,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host container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'Hello'</a:t>
            </a:r>
            <a:r>
              <a:rPr lang="en-CA" dirty="0">
                <a:latin typeface="Consolas" panose="020B0609020204030204" pitchFamily="49" charset="0"/>
              </a:rPr>
              <a:t>,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text to go on this widget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</a:rPr>
              <a:t>textvariable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var,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string var that is bound to this widget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state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DISABLED/NORMAL,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NORMAL is the default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1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9000"/>
            <a:ext cx="10800000" cy="64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Frame </a:t>
            </a:r>
          </a:p>
          <a:p>
            <a:r>
              <a:rPr lang="en-CA" dirty="0"/>
              <a:t>Can serve as a container for other widgets</a:t>
            </a:r>
          </a:p>
          <a:p>
            <a:r>
              <a:rPr lang="en-CA" dirty="0"/>
              <a:t>Is used to organised other widgets</a:t>
            </a:r>
          </a:p>
          <a:p>
            <a:r>
              <a:rPr lang="en-CA" dirty="0"/>
              <a:t>Its cousin </a:t>
            </a:r>
            <a:r>
              <a:rPr lang="en-CA" dirty="0" err="1"/>
              <a:t>LabelFrame</a:t>
            </a:r>
            <a:r>
              <a:rPr lang="en-CA" dirty="0"/>
              <a:t> is able to show text directly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</a:rPr>
              <a:t>Frame</a:t>
            </a:r>
            <a:r>
              <a:rPr lang="en-CA" dirty="0"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parent,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host container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cursor,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pointer style to show when over this widget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style, 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style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61D8F1"/>
                </a:solidFill>
                <a:latin typeface="Consolas" panose="020B0609020204030204" pitchFamily="49" charset="0"/>
              </a:rPr>
              <a:t>LabelFrame</a:t>
            </a:r>
            <a:r>
              <a:rPr lang="en-CA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parent,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host container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text=«text to display»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8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399300"/>
            <a:ext cx="10800000" cy="605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Text </a:t>
            </a:r>
          </a:p>
          <a:p>
            <a:r>
              <a:rPr lang="en-CA" dirty="0"/>
              <a:t>Multi-lined formatted text</a:t>
            </a:r>
          </a:p>
          <a:p>
            <a:r>
              <a:rPr lang="en-CA" dirty="0"/>
              <a:t>It can also handle images</a:t>
            </a:r>
          </a:p>
          <a:p>
            <a:r>
              <a:rPr lang="en-CA" dirty="0">
                <a:latin typeface="Consolas" panose="020B0609020204030204" pitchFamily="49" charset="0"/>
              </a:rPr>
              <a:t>get(1.0, END)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insert(1.0|END|INSERT, «text to insert»)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delete(1.0, END)</a:t>
            </a:r>
            <a:r>
              <a:rPr lang="en-CA" dirty="0"/>
              <a:t> methods facilitate text editing</a:t>
            </a:r>
          </a:p>
          <a:p>
            <a:r>
              <a:rPr lang="en-CA" dirty="0"/>
              <a:t>This widget does not work with </a:t>
            </a:r>
            <a:r>
              <a:rPr lang="en-CA" dirty="0" err="1">
                <a:latin typeface="Consolas" panose="020B0609020204030204" pitchFamily="49" charset="0"/>
              </a:rPr>
              <a:t>textvariable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variable</a:t>
            </a:r>
            <a:r>
              <a:rPr lang="en-CA" dirty="0"/>
              <a:t>, you need to access this control directly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parent,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host container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font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«font»,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text to go on this widget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height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«number of text lines»,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string var that is bound to this widget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wrap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«WORD/CHAR»,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CHAR is the default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9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13538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Radiobutton</a:t>
            </a:r>
            <a:r>
              <a:rPr lang="en-CA" dirty="0"/>
              <a:t> </a:t>
            </a:r>
          </a:p>
          <a:p>
            <a:r>
              <a:rPr lang="en-CA" dirty="0"/>
              <a:t>Implements a multiple-choice button</a:t>
            </a:r>
          </a:p>
          <a:p>
            <a:r>
              <a:rPr lang="en-CA" dirty="0"/>
              <a:t>You may elect to define a call back function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def </a:t>
            </a:r>
            <a:r>
              <a:rPr lang="en-CA" dirty="0" err="1">
                <a:latin typeface="Consolas" panose="020B0609020204030204" pitchFamily="49" charset="0"/>
              </a:rPr>
              <a:t>sel</a:t>
            </a:r>
            <a:r>
              <a:rPr lang="en-CA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text = </a:t>
            </a:r>
            <a:r>
              <a:rPr lang="en-CA" dirty="0" err="1">
                <a:latin typeface="Consolas" panose="020B0609020204030204" pitchFamily="49" charset="0"/>
              </a:rPr>
              <a:t>f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</a:rPr>
              <a:t>'You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have selected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</a:rPr>
              <a:t>residency.get</a:t>
            </a:r>
            <a:r>
              <a:rPr lang="en-CA" dirty="0">
                <a:latin typeface="Consolas" panose="020B0609020204030204" pitchFamily="49" charset="0"/>
              </a:rPr>
              <a:t>()}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’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residency = </a:t>
            </a:r>
            <a:r>
              <a:rPr lang="en-CA" dirty="0" err="1">
                <a:solidFill>
                  <a:srgbClr val="286D9F"/>
                </a:solidFill>
                <a:latin typeface="Consolas" panose="020B0609020204030204" pitchFamily="49" charset="0"/>
              </a:rPr>
              <a:t>StringVar</a:t>
            </a:r>
            <a:r>
              <a:rPr lang="en-CA" dirty="0">
                <a:latin typeface="Consolas" panose="020B0609020204030204" pitchFamily="49" charset="0"/>
              </a:rPr>
              <a:t>() 	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a single variable is needed for a group of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radiobuttons</a:t>
            </a:r>
            <a:endParaRPr lang="en-CA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Radiobutton</a:t>
            </a:r>
            <a:r>
              <a:rPr lang="en-CA" dirty="0">
                <a:latin typeface="Consolas" panose="020B0609020204030204" pitchFamily="49" charset="0"/>
              </a:rPr>
              <a:t>(parent,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'Domestic'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variable</a:t>
            </a:r>
            <a:r>
              <a:rPr lang="en-CA" dirty="0">
                <a:latin typeface="Consolas" panose="020B0609020204030204" pitchFamily="49" charset="0"/>
              </a:rPr>
              <a:t>=residency, value=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</a:rPr>
              <a:t>dom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command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 err="1">
                <a:latin typeface="Consolas" panose="020B0609020204030204" pitchFamily="49" charset="0"/>
              </a:rPr>
              <a:t>sel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Radiobutton</a:t>
            </a:r>
            <a:r>
              <a:rPr lang="en-CA" dirty="0">
                <a:latin typeface="Consolas" panose="020B0609020204030204" pitchFamily="49" charset="0"/>
              </a:rPr>
              <a:t>(parent,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'International'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variable</a:t>
            </a:r>
            <a:r>
              <a:rPr lang="en-CA" dirty="0">
                <a:latin typeface="Consolas" panose="020B0609020204030204" pitchFamily="49" charset="0"/>
              </a:rPr>
              <a:t>=residency,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value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</a:rPr>
              <a:t>intl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command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 err="1">
                <a:latin typeface="Consolas" panose="020B0609020204030204" pitchFamily="49" charset="0"/>
              </a:rPr>
              <a:t>sel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311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Combobox</a:t>
            </a:r>
            <a:r>
              <a:rPr lang="en-CA" dirty="0"/>
              <a:t> </a:t>
            </a:r>
          </a:p>
          <a:p>
            <a:r>
              <a:rPr lang="en-CA" dirty="0"/>
              <a:t>Implements a drop-down list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StringVar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country =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Combobox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(parent, </a:t>
            </a:r>
            <a:r>
              <a:rPr lang="en-US" dirty="0" err="1">
                <a:solidFill>
                  <a:srgbClr val="F49100"/>
                </a:solidFill>
                <a:latin typeface="Consolas" panose="020B0609020204030204" pitchFamily="49" charset="0"/>
              </a:rPr>
              <a:t>textvariable</a:t>
            </a:r>
            <a:r>
              <a:rPr lang="en-US" dirty="0">
                <a:latin typeface="Consolas" panose="020B0609020204030204" pitchFamily="49" charset="0"/>
              </a:rPr>
              <a:t>=program)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country[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</a:rPr>
              <a:t>'values'</a:t>
            </a:r>
            <a:r>
              <a:rPr lang="en-US" dirty="0">
                <a:latin typeface="Consolas" panose="020B0609020204030204" pitchFamily="49" charset="0"/>
              </a:rPr>
              <a:t>] = (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</a:rPr>
              <a:t>'Gaming'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</a:rPr>
              <a:t>'Health'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</a:rPr>
              <a:t>'Software'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country.current</a:t>
            </a:r>
            <a:r>
              <a:rPr lang="en-US" dirty="0">
                <a:latin typeface="Consolas" panose="020B0609020204030204" pitchFamily="49" charset="0"/>
              </a:rPr>
              <a:t>(1)           #select the second item in the </a:t>
            </a:r>
            <a:r>
              <a:rPr lang="en-US" dirty="0" err="1">
                <a:latin typeface="Consolas" panose="020B0609020204030204" pitchFamily="49" charset="0"/>
              </a:rPr>
              <a:t>combobox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program.get</a:t>
            </a:r>
            <a:r>
              <a:rPr lang="en-US" dirty="0">
                <a:latin typeface="Consolas" panose="020B0609020204030204" pitchFamily="49" charset="0"/>
              </a:rPr>
              <a:t>()                #reads the current selected item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6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0"/>
            <a:ext cx="11811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Checkbutton</a:t>
            </a:r>
            <a:r>
              <a:rPr lang="en-CA" dirty="0"/>
              <a:t> </a:t>
            </a:r>
          </a:p>
          <a:p>
            <a:r>
              <a:rPr lang="en-CA" dirty="0"/>
              <a:t>Implements a toggle button</a:t>
            </a:r>
          </a:p>
          <a:p>
            <a:r>
              <a:rPr lang="en-CA" dirty="0"/>
              <a:t>Like the </a:t>
            </a:r>
            <a:r>
              <a:rPr lang="en-CA" dirty="0" err="1"/>
              <a:t>Radiobutton</a:t>
            </a:r>
            <a:r>
              <a:rPr lang="en-CA" dirty="0"/>
              <a:t>, you may also elect to define a call back function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comp100 = </a:t>
            </a:r>
            <a:r>
              <a:rPr lang="en-US" dirty="0" err="1">
                <a:latin typeface="Consolas" panose="020B0609020204030204" pitchFamily="49" charset="0"/>
              </a:rPr>
              <a:t>StringVar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								# separate variable for each checkbox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comp213 = </a:t>
            </a:r>
            <a:r>
              <a:rPr lang="en-US" dirty="0" err="1">
                <a:latin typeface="Consolas" panose="020B0609020204030204" pitchFamily="49" charset="0"/>
              </a:rPr>
              <a:t>StringVar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comp120 = </a:t>
            </a:r>
            <a:r>
              <a:rPr lang="en-US" dirty="0" err="1">
                <a:latin typeface="Consolas" panose="020B0609020204030204" pitchFamily="49" charset="0"/>
              </a:rPr>
              <a:t>StringVar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Checkbutton</a:t>
            </a:r>
            <a:r>
              <a:rPr lang="en-CA" dirty="0">
                <a:latin typeface="Consolas" panose="020B0609020204030204" pitchFamily="49" charset="0"/>
              </a:rPr>
              <a:t>(parent,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'Programming I'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variable</a:t>
            </a:r>
            <a:r>
              <a:rPr lang="en-CA" dirty="0">
                <a:latin typeface="Consolas" panose="020B0609020204030204" pitchFamily="49" charset="0"/>
              </a:rPr>
              <a:t>=comp100, </a:t>
            </a:r>
            <a:r>
              <a:rPr lang="en-CA" dirty="0" err="1">
                <a:latin typeface="Consolas" panose="020B0609020204030204" pitchFamily="49" charset="0"/>
              </a:rPr>
              <a:t>onvalue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'COMP100'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offvalue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''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both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onvalue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and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offvalue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are needed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Checkbutton</a:t>
            </a:r>
            <a:r>
              <a:rPr lang="en-CA" dirty="0">
                <a:latin typeface="Consolas" panose="020B0609020204030204" pitchFamily="49" charset="0"/>
              </a:rPr>
              <a:t>(parent,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'Web Page Design'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variable</a:t>
            </a:r>
            <a:r>
              <a:rPr lang="en-CA" dirty="0">
                <a:latin typeface="Consolas" panose="020B0609020204030204" pitchFamily="49" charset="0"/>
              </a:rPr>
              <a:t>=comp213, </a:t>
            </a:r>
            <a:r>
              <a:rPr lang="en-CA" dirty="0" err="1">
                <a:latin typeface="Consolas" panose="020B0609020204030204" pitchFamily="49" charset="0"/>
              </a:rPr>
              <a:t>onvalue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'COMP213'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offvalue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''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comp100.set(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'COMP100'</a:t>
            </a:r>
            <a:r>
              <a:rPr lang="en-US" dirty="0">
                <a:latin typeface="Consolas" panose="020B0609020204030204" pitchFamily="49" charset="0"/>
              </a:rPr>
              <a:t>)   #check the first widget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comp120.set(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)          #uncheck the second widget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6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9753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Canvas </a:t>
            </a:r>
          </a:p>
          <a:p>
            <a:r>
              <a:rPr lang="en-US" dirty="0"/>
              <a:t>Manages a 2D collection of graphical objects — lines, circles, text, images, other widgets, and more.</a:t>
            </a:r>
          </a:p>
          <a:p>
            <a:r>
              <a:rPr lang="en-US" dirty="0"/>
              <a:t>It is suitable for a wide range of uses, including drawing or diagramming, CAD tools, displaying or monitoring simulations or actual equipment, and building more complex widgets out of simpler ones.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Canvas</a:t>
            </a:r>
            <a:r>
              <a:rPr lang="en-CA" dirty="0">
                <a:latin typeface="Consolas" panose="020B0609020204030204" pitchFamily="49" charset="0"/>
              </a:rPr>
              <a:t>(parent, 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</a:rPr>
              <a:t>bg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'blue'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height</a:t>
            </a:r>
            <a:r>
              <a:rPr lang="en-CA" dirty="0">
                <a:latin typeface="Consolas" panose="020B0609020204030204" pitchFamily="49" charset="0"/>
              </a:rPr>
              <a:t>=250,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height</a:t>
            </a:r>
            <a:r>
              <a:rPr lang="en-CA" dirty="0">
                <a:latin typeface="Consolas" panose="020B0609020204030204" pitchFamily="49" charset="0"/>
              </a:rPr>
              <a:t>=300)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It support the following: 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create_arc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create_image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create_line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create_oval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create_polygon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create_rectangle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7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97211"/>
          </a:xfrm>
        </p:spPr>
        <p:txBody>
          <a:bodyPr>
            <a:normAutofit/>
          </a:bodyPr>
          <a:lstStyle/>
          <a:p>
            <a:r>
              <a:rPr lang="en-CA" dirty="0"/>
              <a:t>There are three layout managers:</a:t>
            </a:r>
          </a:p>
          <a:p>
            <a:pPr lvl="1"/>
            <a:r>
              <a:rPr lang="en-CA" dirty="0"/>
              <a:t>grid</a:t>
            </a:r>
          </a:p>
          <a:p>
            <a:pPr lvl="1"/>
            <a:r>
              <a:rPr lang="en-CA" dirty="0"/>
              <a:t>pack</a:t>
            </a:r>
          </a:p>
          <a:p>
            <a:pPr lvl="1"/>
            <a:r>
              <a:rPr lang="en-CA" dirty="0"/>
              <a:t>place</a:t>
            </a:r>
          </a:p>
          <a:p>
            <a:r>
              <a:rPr lang="en-CA" dirty="0"/>
              <a:t>Each widget can only have a single layout manager</a:t>
            </a:r>
          </a:p>
          <a:p>
            <a:r>
              <a:rPr lang="en-CA" dirty="0"/>
              <a:t>They are responsible for the final size and position of each containing widgets</a:t>
            </a:r>
          </a:p>
          <a:p>
            <a:endParaRPr lang="en-CA" dirty="0"/>
          </a:p>
          <a:p>
            <a:pPr marL="400050" indent="-285750"/>
            <a:endParaRPr lang="en-US" dirty="0"/>
          </a:p>
          <a:p>
            <a:pPr marL="914400" lvl="2" indent="0">
              <a:buNone/>
            </a:pPr>
            <a:endParaRPr lang="en-CA" dirty="0"/>
          </a:p>
          <a:p>
            <a:pPr lvl="2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79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Placing widget in container – grid()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9990666" cy="5333999"/>
          </a:xfrm>
        </p:spPr>
        <p:txBody>
          <a:bodyPr>
            <a:normAutofit/>
          </a:bodyPr>
          <a:lstStyle/>
          <a:p>
            <a:r>
              <a:rPr lang="en-CA" dirty="0"/>
              <a:t>This provides a table-like management features for layout management</a:t>
            </a:r>
          </a:p>
          <a:p>
            <a:r>
              <a:rPr lang="en-CA" dirty="0"/>
              <a:t>This makes it easier to create data capture forms and dialogs etc.</a:t>
            </a:r>
          </a:p>
          <a:p>
            <a:endParaRPr lang="en-CA" dirty="0"/>
          </a:p>
          <a:p>
            <a:pPr lvl="1"/>
            <a:r>
              <a:rPr lang="en-CA" dirty="0"/>
              <a:t>Options</a:t>
            </a:r>
          </a:p>
          <a:p>
            <a:pPr lvl="2"/>
            <a:r>
              <a:rPr lang="en-CA" dirty="0"/>
              <a:t>column=«column to put this widget, default=0»</a:t>
            </a:r>
          </a:p>
          <a:p>
            <a:pPr lvl="2"/>
            <a:r>
              <a:rPr lang="en-CA" dirty="0" err="1"/>
              <a:t>columnspan</a:t>
            </a:r>
            <a:r>
              <a:rPr lang="en-CA" dirty="0"/>
              <a:t>=«number of column to occupy, default=1»</a:t>
            </a:r>
          </a:p>
          <a:p>
            <a:pPr lvl="2"/>
            <a:r>
              <a:rPr lang="en-CA" dirty="0"/>
              <a:t>row=«row to put this widget, default=0»</a:t>
            </a:r>
          </a:p>
          <a:p>
            <a:pPr lvl="2"/>
            <a:r>
              <a:rPr lang="en-CA" dirty="0" err="1"/>
              <a:t>rowspan</a:t>
            </a:r>
            <a:r>
              <a:rPr lang="en-CA" dirty="0"/>
              <a:t>=«number of rows to occupy, default=1»</a:t>
            </a:r>
          </a:p>
          <a:p>
            <a:pPr lvl="2"/>
            <a:r>
              <a:rPr lang="en-CA" dirty="0"/>
              <a:t>sticky=«what to do if cell is larger than widget, E, W, N, S, NE, NW, SE, SW default=0»</a:t>
            </a:r>
          </a:p>
          <a:p>
            <a:pPr marL="400050" indent="-285750"/>
            <a:endParaRPr lang="en-US" dirty="0"/>
          </a:p>
          <a:p>
            <a:pPr marL="400050" indent="-285750"/>
            <a:r>
              <a:rPr lang="en-US" dirty="0"/>
              <a:t>The following will distribute 2/5 of extra space to column 0 and 3/5 to column 1</a:t>
            </a:r>
          </a:p>
          <a:p>
            <a:pPr marL="45085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w.columnconfigure</a:t>
            </a:r>
            <a:r>
              <a:rPr lang="en-US" dirty="0">
                <a:latin typeface="Consolas" panose="020B0609020204030204" pitchFamily="49" charset="0"/>
              </a:rPr>
              <a:t>(0, weight=2)</a:t>
            </a:r>
          </a:p>
          <a:p>
            <a:pPr marL="45085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w.columnconfigure</a:t>
            </a:r>
            <a:r>
              <a:rPr lang="en-US" dirty="0">
                <a:latin typeface="Consolas" panose="020B0609020204030204" pitchFamily="49" charset="0"/>
              </a:rPr>
              <a:t>(1, weight=3)</a:t>
            </a:r>
            <a:endParaRPr lang="en-CA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CA" dirty="0"/>
          </a:p>
          <a:p>
            <a:pPr lvl="2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91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Placing widget in container – pack()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Simple for simple layout, but may become complex for slightly complex layout</a:t>
            </a:r>
          </a:p>
          <a:p>
            <a:pPr lvl="1"/>
            <a:r>
              <a:rPr lang="en-CA" dirty="0"/>
              <a:t>Options: </a:t>
            </a:r>
          </a:p>
          <a:p>
            <a:pPr lvl="2"/>
            <a:r>
              <a:rPr lang="en-CA" dirty="0"/>
              <a:t>expand=«True, False(default)»</a:t>
            </a:r>
          </a:p>
          <a:p>
            <a:pPr lvl="2"/>
            <a:r>
              <a:rPr lang="en-CA" dirty="0"/>
              <a:t>fill=«X, Y, BOTH, NONE(default)»</a:t>
            </a:r>
          </a:p>
          <a:p>
            <a:pPr lvl="2"/>
            <a:r>
              <a:rPr lang="en-CA" dirty="0"/>
              <a:t>side=«LEFT, RIGHT, BOTTOM, TOP(default)»</a:t>
            </a:r>
          </a:p>
        </p:txBody>
      </p:sp>
    </p:spTree>
    <p:extLst>
      <p:ext uri="{BB962C8B-B14F-4D97-AF65-F5344CB8AC3E}">
        <p14:creationId xmlns:p14="http://schemas.microsoft.com/office/powerpoint/2010/main" val="90102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GUI vs CLI interfaces</a:t>
            </a:r>
          </a:p>
          <a:p>
            <a:endParaRPr lang="en-US" sz="3200" dirty="0"/>
          </a:p>
          <a:p>
            <a:r>
              <a:rPr lang="en-US" sz="3200" dirty="0"/>
              <a:t>Python support for </a:t>
            </a:r>
            <a:r>
              <a:rPr lang="en-US" sz="3200" dirty="0" err="1"/>
              <a:t>gui</a:t>
            </a:r>
            <a:r>
              <a:rPr lang="en-US" sz="3200" dirty="0"/>
              <a:t> application?</a:t>
            </a:r>
          </a:p>
          <a:p>
            <a:endParaRPr lang="en-US" sz="3200" dirty="0"/>
          </a:p>
          <a:p>
            <a:r>
              <a:rPr lang="en-US" sz="3200" dirty="0"/>
              <a:t>Build a simple application</a:t>
            </a:r>
          </a:p>
          <a:p>
            <a:endParaRPr lang="en-US" sz="3200" dirty="0"/>
          </a:p>
          <a:p>
            <a:r>
              <a:rPr lang="en-US" sz="3200" dirty="0"/>
              <a:t>Uses of some widgets</a:t>
            </a:r>
          </a:p>
          <a:p>
            <a:pPr lvl="1"/>
            <a:r>
              <a:rPr lang="en-US" sz="2800" dirty="0"/>
              <a:t>Frame, Label, Entry, </a:t>
            </a:r>
            <a:r>
              <a:rPr lang="en-US" sz="2800" dirty="0" err="1"/>
              <a:t>Radiobutton</a:t>
            </a:r>
            <a:r>
              <a:rPr lang="en-US" sz="2800" dirty="0"/>
              <a:t>, </a:t>
            </a:r>
            <a:r>
              <a:rPr lang="en-US" sz="2800" dirty="0" err="1"/>
              <a:t>Combobox</a:t>
            </a:r>
            <a:r>
              <a:rPr lang="en-US" sz="2800" dirty="0"/>
              <a:t>, </a:t>
            </a:r>
            <a:r>
              <a:rPr lang="en-US" sz="2800" dirty="0" err="1"/>
              <a:t>Checkbutton</a:t>
            </a:r>
            <a:r>
              <a:rPr lang="en-US" sz="2800" dirty="0"/>
              <a:t>, Button</a:t>
            </a:r>
          </a:p>
          <a:p>
            <a:pPr lvl="1"/>
            <a:r>
              <a:rPr lang="en-US" sz="2800" dirty="0"/>
              <a:t>Handling event</a:t>
            </a:r>
          </a:p>
          <a:p>
            <a:pPr lvl="1"/>
            <a:r>
              <a:rPr lang="en-US" sz="2800" dirty="0"/>
              <a:t>Reading and writing properties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Placing widget in container – 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Provides the best placement capability</a:t>
            </a:r>
          </a:p>
          <a:p>
            <a:pPr lvl="1"/>
            <a:r>
              <a:rPr lang="en-CA" dirty="0"/>
              <a:t>Options: </a:t>
            </a:r>
          </a:p>
          <a:p>
            <a:pPr lvl="2"/>
            <a:r>
              <a:rPr lang="en-CA" dirty="0"/>
              <a:t>x, y=«distance from left or top of parent container»</a:t>
            </a:r>
          </a:p>
          <a:p>
            <a:pPr lvl="2"/>
            <a:r>
              <a:rPr lang="en-CA" dirty="0"/>
              <a:t>width, height=«size in pixel of widget»</a:t>
            </a:r>
          </a:p>
          <a:p>
            <a:pPr lvl="2"/>
            <a:r>
              <a:rPr lang="en-CA" dirty="0" err="1"/>
              <a:t>relx</a:t>
            </a:r>
            <a:r>
              <a:rPr lang="en-CA" dirty="0"/>
              <a:t>, rely=«relative distance from left or top of parent container»</a:t>
            </a:r>
          </a:p>
          <a:p>
            <a:pPr lvl="2"/>
            <a:r>
              <a:rPr lang="en-CA" dirty="0" err="1"/>
              <a:t>relwidth</a:t>
            </a:r>
            <a:r>
              <a:rPr lang="en-CA" dirty="0"/>
              <a:t>, </a:t>
            </a:r>
            <a:r>
              <a:rPr lang="en-CA" dirty="0" err="1"/>
              <a:t>relheight</a:t>
            </a:r>
            <a:r>
              <a:rPr lang="en-CA" dirty="0"/>
              <a:t>=«relative size in pixel of widget»</a:t>
            </a:r>
          </a:p>
          <a:p>
            <a:pPr lvl="2"/>
            <a:r>
              <a:rPr lang="en-CA" dirty="0"/>
              <a:t>fill=«X, Y, BOTH, NONE(default)»</a:t>
            </a:r>
          </a:p>
          <a:p>
            <a:pPr lvl="2"/>
            <a:r>
              <a:rPr lang="en-CA" dirty="0"/>
              <a:t>side=«LEFT, RIGHT, BOTTOM, TOP(default)»</a:t>
            </a:r>
          </a:p>
        </p:txBody>
      </p:sp>
    </p:spTree>
    <p:extLst>
      <p:ext uri="{BB962C8B-B14F-4D97-AF65-F5344CB8AC3E}">
        <p14:creationId xmlns:p14="http://schemas.microsoft.com/office/powerpoint/2010/main" val="147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internal bitmaps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9762066" cy="4952999"/>
          </a:xfrm>
        </p:spPr>
        <p:txBody>
          <a:bodyPr>
            <a:normAutofit/>
          </a:bodyPr>
          <a:lstStyle/>
          <a:p>
            <a:r>
              <a:rPr lang="en-CA" dirty="0"/>
              <a:t>A container can a Tk window, frame, canvas or panel</a:t>
            </a:r>
          </a:p>
          <a:p>
            <a:r>
              <a:rPr lang="en-CA" dirty="0"/>
              <a:t>To put the widget onto its container, use the following:</a:t>
            </a:r>
          </a:p>
          <a:p>
            <a:r>
              <a:rPr lang="en-CA" dirty="0"/>
              <a:t>e.g.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Button</a:t>
            </a:r>
            <a:r>
              <a:rPr lang="en-CA" dirty="0">
                <a:latin typeface="Consolas" panose="020B0609020204030204" pitchFamily="49" charset="0"/>
              </a:rPr>
              <a:t>(parent,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'Error'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relief</a:t>
            </a:r>
            <a:r>
              <a:rPr lang="en-CA" dirty="0">
                <a:latin typeface="Consolas" panose="020B0609020204030204" pitchFamily="49" charset="0"/>
              </a:rPr>
              <a:t>=RAISED, bitmap=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'error'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Other bitmap available are:</a:t>
            </a:r>
          </a:p>
          <a:p>
            <a:pPr marL="0" indent="0">
              <a:buNone/>
            </a:pP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'error'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circle'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'clock'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'cross'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</a:rPr>
              <a:t>dotbox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'exchange'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'fleur'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'heart'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'man'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'mouse'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'pirate'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'plus'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'shuttle'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'sizing'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'spider'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</a:rPr>
              <a:t>spraycan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'star'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'target'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</a:rPr>
              <a:t>tcross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'trek'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'watch'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2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cursors and relief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9304866" cy="50292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container can a Tk window, frame, canvas or panel</a:t>
            </a:r>
          </a:p>
          <a:p>
            <a:r>
              <a:rPr lang="en-CA" dirty="0"/>
              <a:t>To put the widget onto its container, use the following:</a:t>
            </a:r>
          </a:p>
          <a:p>
            <a:r>
              <a:rPr lang="en-CA" dirty="0"/>
              <a:t>e.g.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Button</a:t>
            </a:r>
            <a:r>
              <a:rPr lang="en-CA" dirty="0">
                <a:latin typeface="Consolas" panose="020B0609020204030204" pitchFamily="49" charset="0"/>
              </a:rPr>
              <a:t>(parent,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'Error'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relief</a:t>
            </a:r>
            <a:r>
              <a:rPr lang="en-CA" dirty="0">
                <a:latin typeface="Consolas" panose="020B0609020204030204" pitchFamily="49" charset="0"/>
              </a:rPr>
              <a:t>=RAISED, bitmap=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'error’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Other relief available are:</a:t>
            </a:r>
          </a:p>
          <a:p>
            <a:pPr marL="0" indent="0">
              <a:buNone/>
            </a:pP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'FLAT'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'RAISED'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'SUNKEN'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'GROOVE'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'RIDGE'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Other cursors available are:</a:t>
            </a:r>
          </a:p>
          <a:p>
            <a:pPr marL="0" indent="0">
              <a:buNone/>
            </a:pP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'arrow'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'circle'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'clock'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'cross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'gray12'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'heart'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'plus'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'spider'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</a:rPr>
              <a:t>praycan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 'watch'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0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0"/>
            <a:ext cx="9838266" cy="5334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Font to specify</a:t>
            </a:r>
          </a:p>
          <a:p>
            <a:pPr marL="0" indent="0"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</a:rPr>
              <a:t>family</a:t>
            </a:r>
            <a:r>
              <a:rPr lang="en-CA" dirty="0">
                <a:latin typeface="Consolas" panose="020B0609020204030204" pitchFamily="49" charset="0"/>
              </a:rPr>
              <a:t> – The family name as a string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</a:rPr>
              <a:t>size</a:t>
            </a:r>
            <a:r>
              <a:rPr lang="en-CA" dirty="0">
                <a:latin typeface="Consolas" panose="020B0609020204030204" pitchFamily="49" charset="0"/>
              </a:rPr>
              <a:t> – The </a:t>
            </a:r>
            <a:r>
              <a:rPr lang="en-US" dirty="0">
                <a:latin typeface="Consolas" panose="020B0609020204030204" pitchFamily="49" charset="0"/>
              </a:rPr>
              <a:t>font height as an integer in points. To get a font n pixels high, use -n.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</a:rPr>
              <a:t>weight</a:t>
            </a:r>
            <a:r>
              <a:rPr lang="en-CA" dirty="0">
                <a:latin typeface="Consolas" panose="020B0609020204030204" pitchFamily="49" charset="0"/>
              </a:rPr>
              <a:t> – bold/normal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</a:rPr>
              <a:t>slant</a:t>
            </a:r>
            <a:r>
              <a:rPr lang="en-CA" dirty="0">
                <a:latin typeface="Consolas" panose="020B0609020204030204" pitchFamily="49" charset="0"/>
              </a:rPr>
              <a:t> – italic/roman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</a:rPr>
              <a:t>underline</a:t>
            </a:r>
            <a:r>
              <a:rPr lang="en-CA" dirty="0">
                <a:latin typeface="Consolas" panose="020B0609020204030204" pitchFamily="49" charset="0"/>
              </a:rPr>
              <a:t> – /normal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</a:rPr>
              <a:t>overstrike</a:t>
            </a:r>
            <a:r>
              <a:rPr lang="en-CA" dirty="0">
                <a:latin typeface="Consolas" panose="020B0609020204030204" pitchFamily="49" charset="0"/>
              </a:rPr>
              <a:t> – /normal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Specifying a font style</a:t>
            </a:r>
          </a:p>
          <a:p>
            <a:pPr marL="358775" indent="0">
              <a:buNone/>
            </a:pPr>
            <a:r>
              <a:rPr lang="en-CA" dirty="0">
                <a:latin typeface="Consolas" panose="020B0609020204030204" pitchFamily="49" charset="0"/>
              </a:rPr>
              <a:t>style = Style()</a:t>
            </a:r>
          </a:p>
          <a:p>
            <a:pPr marL="358775" indent="0">
              <a:buNone/>
            </a:pP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style.configure</a:t>
            </a:r>
            <a:r>
              <a:rPr lang="en-CA" dirty="0">
                <a:latin typeface="Consolas" panose="020B0609020204030204" pitchFamily="49" charset="0"/>
              </a:rPr>
              <a:t>('</a:t>
            </a:r>
            <a:r>
              <a:rPr lang="en-CA" dirty="0" err="1">
                <a:latin typeface="Consolas" panose="020B0609020204030204" pitchFamily="49" charset="0"/>
              </a:rPr>
              <a:t>Heading.TLabel</a:t>
            </a:r>
            <a:r>
              <a:rPr lang="en-CA" dirty="0">
                <a:latin typeface="Consolas" panose="020B0609020204030204" pitchFamily="49" charset="0"/>
              </a:rPr>
              <a:t>', background='#80ffc1’, </a:t>
            </a:r>
          </a:p>
          <a:p>
            <a:pPr marL="358775" indent="0">
              <a:buNone/>
            </a:pPr>
            <a:r>
              <a:rPr lang="en-CA" dirty="0">
                <a:latin typeface="Consolas" panose="020B0609020204030204" pitchFamily="49" charset="0"/>
              </a:rPr>
              <a:t>   font=('Times', 24, 'bold', 'italic', 'overstrike', 'underline'))</a:t>
            </a:r>
          </a:p>
        </p:txBody>
      </p:sp>
    </p:spTree>
    <p:extLst>
      <p:ext uri="{BB962C8B-B14F-4D97-AF65-F5344CB8AC3E}">
        <p14:creationId xmlns:p14="http://schemas.microsoft.com/office/powerpoint/2010/main" val="68114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message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0"/>
            <a:ext cx="11209866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messagebox.showinfo</a:t>
            </a:r>
            <a:r>
              <a:rPr lang="en-CA" dirty="0">
                <a:latin typeface="Consolas" panose="020B0609020204030204" pitchFamily="49" charset="0"/>
              </a:rPr>
              <a:t>('Message title', 'Message content')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messagebox.showwarning</a:t>
            </a:r>
            <a:r>
              <a:rPr lang="en-CA" dirty="0">
                <a:latin typeface="Consolas" panose="020B0609020204030204" pitchFamily="49" charset="0"/>
              </a:rPr>
              <a:t>('Message title', 'Message content')  #shows warning message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messagebox.showerror</a:t>
            </a:r>
            <a:r>
              <a:rPr lang="en-CA" dirty="0">
                <a:latin typeface="Consolas" panose="020B0609020204030204" pitchFamily="49" charset="0"/>
              </a:rPr>
              <a:t>('Message title', 'Message content')    #shows error message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res2 = </a:t>
            </a:r>
            <a:r>
              <a:rPr lang="en-CA" dirty="0" err="1">
                <a:latin typeface="Consolas" panose="020B0609020204030204" pitchFamily="49" charset="0"/>
              </a:rPr>
              <a:t>messagebox.askquestion</a:t>
            </a:r>
            <a:r>
              <a:rPr lang="en-CA" dirty="0">
                <a:latin typeface="Consolas" panose="020B0609020204030204" pitchFamily="49" charset="0"/>
              </a:rPr>
              <a:t>('Message </a:t>
            </a:r>
            <a:r>
              <a:rPr lang="en-CA" dirty="0" err="1">
                <a:latin typeface="Consolas" panose="020B0609020204030204" pitchFamily="49" charset="0"/>
              </a:rPr>
              <a:t>title','Message</a:t>
            </a:r>
            <a:r>
              <a:rPr lang="en-CA" dirty="0">
                <a:latin typeface="Consolas" panose="020B0609020204030204" pitchFamily="49" charset="0"/>
              </a:rPr>
              <a:t> content')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res2 = </a:t>
            </a:r>
            <a:r>
              <a:rPr lang="en-CA" dirty="0" err="1">
                <a:latin typeface="Consolas" panose="020B0609020204030204" pitchFamily="49" charset="0"/>
              </a:rPr>
              <a:t>messagebox.askyesno</a:t>
            </a:r>
            <a:r>
              <a:rPr lang="en-CA" dirty="0">
                <a:latin typeface="Consolas" panose="020B0609020204030204" pitchFamily="49" charset="0"/>
              </a:rPr>
              <a:t>('Message </a:t>
            </a:r>
            <a:r>
              <a:rPr lang="en-CA" dirty="0" err="1">
                <a:latin typeface="Consolas" panose="020B0609020204030204" pitchFamily="49" charset="0"/>
              </a:rPr>
              <a:t>title','Message</a:t>
            </a:r>
            <a:r>
              <a:rPr lang="en-CA" dirty="0">
                <a:latin typeface="Consolas" panose="020B0609020204030204" pitchFamily="49" charset="0"/>
              </a:rPr>
              <a:t> content')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res2 = </a:t>
            </a:r>
            <a:r>
              <a:rPr lang="en-CA" dirty="0" err="1">
                <a:latin typeface="Consolas" panose="020B0609020204030204" pitchFamily="49" charset="0"/>
              </a:rPr>
              <a:t>messagebox.askokcancel</a:t>
            </a:r>
            <a:r>
              <a:rPr lang="en-CA" dirty="0">
                <a:latin typeface="Consolas" panose="020B0609020204030204" pitchFamily="49" charset="0"/>
              </a:rPr>
              <a:t>('Message </a:t>
            </a:r>
            <a:r>
              <a:rPr lang="en-CA" dirty="0" err="1">
                <a:latin typeface="Consolas" panose="020B0609020204030204" pitchFamily="49" charset="0"/>
              </a:rPr>
              <a:t>title','Message</a:t>
            </a:r>
            <a:r>
              <a:rPr lang="en-CA" dirty="0">
                <a:latin typeface="Consolas" panose="020B0609020204030204" pitchFamily="49" charset="0"/>
              </a:rPr>
              <a:t> content')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res3 = </a:t>
            </a:r>
            <a:r>
              <a:rPr lang="en-CA" dirty="0" err="1">
                <a:latin typeface="Consolas" panose="020B0609020204030204" pitchFamily="49" charset="0"/>
              </a:rPr>
              <a:t>messagebox.askyesnocancel</a:t>
            </a:r>
            <a:r>
              <a:rPr lang="en-CA" dirty="0">
                <a:latin typeface="Consolas" panose="020B0609020204030204" pitchFamily="49" charset="0"/>
              </a:rPr>
              <a:t>('Message </a:t>
            </a:r>
            <a:r>
              <a:rPr lang="en-CA" dirty="0" err="1">
                <a:latin typeface="Consolas" panose="020B0609020204030204" pitchFamily="49" charset="0"/>
              </a:rPr>
              <a:t>title','Message</a:t>
            </a:r>
            <a:r>
              <a:rPr lang="en-CA" dirty="0">
                <a:latin typeface="Consolas" panose="020B0609020204030204" pitchFamily="49" charset="0"/>
              </a:rPr>
              <a:t> content')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res3 = </a:t>
            </a:r>
            <a:r>
              <a:rPr lang="en-CA" dirty="0" err="1">
                <a:latin typeface="Consolas" panose="020B0609020204030204" pitchFamily="49" charset="0"/>
              </a:rPr>
              <a:t>messagebox.askretrycancel</a:t>
            </a:r>
            <a:r>
              <a:rPr lang="en-CA" dirty="0">
                <a:latin typeface="Consolas" panose="020B0609020204030204" pitchFamily="49" charset="0"/>
              </a:rPr>
              <a:t>('Message </a:t>
            </a:r>
            <a:r>
              <a:rPr lang="en-CA" dirty="0" err="1">
                <a:latin typeface="Consolas" panose="020B0609020204030204" pitchFamily="49" charset="0"/>
              </a:rPr>
              <a:t>title','Message</a:t>
            </a:r>
            <a:r>
              <a:rPr lang="en-CA" dirty="0">
                <a:latin typeface="Consolas" panose="020B0609020204030204" pitchFamily="49" charset="0"/>
              </a:rPr>
              <a:t> content')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res2 can be True or False</a:t>
            </a:r>
          </a:p>
          <a:p>
            <a:r>
              <a:rPr lang="en-CA" dirty="0"/>
              <a:t>res3 can be True, False or None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9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032-3FAC-4CEF-AD91-720F74C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file dialog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5C6-D778-4C1E-8E46-4892932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0"/>
            <a:ext cx="11209866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file = </a:t>
            </a:r>
            <a:r>
              <a:rPr lang="en-CA" dirty="0" err="1">
                <a:latin typeface="Consolas" panose="020B0609020204030204" pitchFamily="49" charset="0"/>
              </a:rPr>
              <a:t>filedialog.askopenfilename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</a:rPr>
              <a:t>initialdir</a:t>
            </a:r>
            <a:r>
              <a:rPr lang="en-CA" dirty="0">
                <a:latin typeface="Consolas" panose="020B0609020204030204" pitchFamily="49" charset="0"/>
              </a:rPr>
              <a:t>= </a:t>
            </a:r>
            <a:r>
              <a:rPr lang="en-CA" dirty="0" err="1">
                <a:latin typeface="Consolas" panose="020B0609020204030204" pitchFamily="49" charset="0"/>
              </a:rPr>
              <a:t>path.dirname</a:t>
            </a:r>
            <a:r>
              <a:rPr lang="en-CA" dirty="0">
                <a:latin typeface="Consolas" panose="020B0609020204030204" pitchFamily="49" charset="0"/>
              </a:rPr>
              <a:t>(__file__))</a:t>
            </a:r>
          </a:p>
          <a:p>
            <a:r>
              <a:rPr lang="en-CA" dirty="0"/>
              <a:t>file will be the path name of the selected file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files = </a:t>
            </a:r>
            <a:r>
              <a:rPr lang="en-CA" dirty="0" err="1">
                <a:latin typeface="Consolas" panose="020B0609020204030204" pitchFamily="49" charset="0"/>
              </a:rPr>
              <a:t>filedialog.askopenfilenames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filetypes = (('Text files', '*.txt'),('all files', '*.*'))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dir</a:t>
            </a:r>
            <a:r>
              <a:rPr lang="en-CA" dirty="0">
                <a:latin typeface="Consolas" panose="020B0609020204030204" pitchFamily="49" charset="0"/>
              </a:rPr>
              <a:t> = </a:t>
            </a:r>
            <a:r>
              <a:rPr lang="en-CA" dirty="0" err="1">
                <a:latin typeface="Consolas" panose="020B0609020204030204" pitchFamily="49" charset="0"/>
              </a:rPr>
              <a:t>filedialog.askdirectory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9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EE2915-2A2B-0D4E-AFF8-277E2C3C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Tkinter</a:t>
            </a:r>
            <a:r>
              <a:rPr lang="en-US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646"/>
            <a:ext cx="10524066" cy="4673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Tk, Label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#importing only what is needed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#creates the root application object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#create a Label widget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root,              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#parent of this widget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'Narendra\"s Masterpiece'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#keyword argument, specifying the text to be displayed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  <a:endParaRPr lang="en-US" sz="1600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en-US" sz="16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#adds the label to the window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root.</a:t>
            </a:r>
            <a:r>
              <a:rPr lang="en-US" sz="16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mainloop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#starts the main event loop</a:t>
            </a:r>
          </a:p>
        </p:txBody>
      </p:sp>
    </p:spTree>
    <p:extLst>
      <p:ext uri="{BB962C8B-B14F-4D97-AF65-F5344CB8AC3E}">
        <p14:creationId xmlns:p14="http://schemas.microsoft.com/office/powerpoint/2010/main" val="3447561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9000"/>
            <a:ext cx="10800000" cy="6480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#similar to a windows 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root.</a:t>
            </a:r>
            <a:r>
              <a:rPr lang="en-US" sz="16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"Narendra's Masterpiece"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#title of the window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frame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6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#create a Frame (container in this case)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root,                        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#parent of this widget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           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#width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                 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#height</a:t>
            </a:r>
          </a:p>
          <a:p>
            <a:pPr marL="0" indent="0">
              <a:buNone/>
            </a:pPr>
            <a:endParaRPr lang="en-US" sz="1600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frame.</a:t>
            </a:r>
            <a:r>
              <a:rPr lang="en-US" sz="16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#row=0, column=0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frame[</a:t>
            </a:r>
            <a:r>
              <a:rPr lang="en-US" sz="16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'padding'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#padding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frame[</a:t>
            </a:r>
            <a:r>
              <a:rPr lang="en-US" sz="16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borderwidth</a:t>
            </a:r>
            <a:r>
              <a:rPr lang="en-US" sz="16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#border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frame[</a:t>
            </a:r>
            <a:r>
              <a:rPr lang="en-US" sz="16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'relief'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'sunken'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#style: panel or </a:t>
            </a:r>
            <a:r>
              <a:rPr lang="en-US" sz="16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gropubox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0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EE2133-18A8-A940-96BF-41F33720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3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B7705-E89D-3E49-8A22-E59A7D5A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48800" y="304800"/>
            <a:ext cx="7704666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7D582BD-BFD3-0548-B4EA-59BB0606401D}"/>
              </a:ext>
            </a:extLst>
          </p:cNvPr>
          <p:cNvGrpSpPr/>
          <p:nvPr/>
        </p:nvGrpSpPr>
        <p:grpSpPr>
          <a:xfrm>
            <a:off x="1161671" y="297600"/>
            <a:ext cx="10836600" cy="6408000"/>
            <a:chOff x="1161671" y="297600"/>
            <a:chExt cx="10836600" cy="640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0FC74-6006-2B40-AA2A-993D64E152A3}"/>
                </a:ext>
              </a:extLst>
            </p:cNvPr>
            <p:cNvSpPr/>
            <p:nvPr/>
          </p:nvSpPr>
          <p:spPr>
            <a:xfrm>
              <a:off x="1524000" y="2481655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81A214-A3A3-C746-9688-DE536D5728F3}"/>
                </a:ext>
              </a:extLst>
            </p:cNvPr>
            <p:cNvSpPr/>
            <p:nvPr/>
          </p:nvSpPr>
          <p:spPr>
            <a:xfrm>
              <a:off x="1524000" y="3066382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A0F277-DD7A-034F-B90C-ACF3191EC5EC}"/>
                </a:ext>
              </a:extLst>
            </p:cNvPr>
            <p:cNvSpPr/>
            <p:nvPr/>
          </p:nvSpPr>
          <p:spPr>
            <a:xfrm>
              <a:off x="1524000" y="4191900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EC5D2-2023-8248-A9A4-88A31D638C4A}"/>
                </a:ext>
              </a:extLst>
            </p:cNvPr>
            <p:cNvSpPr/>
            <p:nvPr/>
          </p:nvSpPr>
          <p:spPr>
            <a:xfrm>
              <a:off x="1524000" y="4804188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79773B9-82DD-1545-B579-75BF1A304B34}"/>
                </a:ext>
              </a:extLst>
            </p:cNvPr>
            <p:cNvCxnSpPr/>
            <p:nvPr/>
          </p:nvCxnSpPr>
          <p:spPr>
            <a:xfrm flipH="1">
              <a:off x="1161671" y="2971800"/>
              <a:ext cx="10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BDC142-AF70-1A45-8038-38F36F78CB3F}"/>
                </a:ext>
              </a:extLst>
            </p:cNvPr>
            <p:cNvSpPr/>
            <p:nvPr/>
          </p:nvSpPr>
          <p:spPr>
            <a:xfrm>
              <a:off x="1524000" y="5914465"/>
              <a:ext cx="1752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A81B86-66D2-8249-A066-D66F5CD1BB31}"/>
                </a:ext>
              </a:extLst>
            </p:cNvPr>
            <p:cNvSpPr/>
            <p:nvPr/>
          </p:nvSpPr>
          <p:spPr>
            <a:xfrm>
              <a:off x="9770542" y="5914465"/>
              <a:ext cx="1752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CAF3B4-89A9-7D49-9E1D-FE8E2C074172}"/>
                </a:ext>
              </a:extLst>
            </p:cNvPr>
            <p:cNvSpPr/>
            <p:nvPr/>
          </p:nvSpPr>
          <p:spPr>
            <a:xfrm>
              <a:off x="4401671" y="5914465"/>
              <a:ext cx="4320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B5D901-0B36-5F47-A6BE-1873A6F1F001}"/>
                </a:ext>
              </a:extLst>
            </p:cNvPr>
            <p:cNvSpPr/>
            <p:nvPr/>
          </p:nvSpPr>
          <p:spPr>
            <a:xfrm>
              <a:off x="4401671" y="990600"/>
              <a:ext cx="4320000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86ED2B-9A74-9645-BEC2-91C7A9891586}"/>
                </a:ext>
              </a:extLst>
            </p:cNvPr>
            <p:cNvSpPr/>
            <p:nvPr/>
          </p:nvSpPr>
          <p:spPr>
            <a:xfrm>
              <a:off x="4401671" y="2450503"/>
              <a:ext cx="4320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CD180A-2F3E-3F41-BFB3-8B29A4513A34}"/>
                </a:ext>
              </a:extLst>
            </p:cNvPr>
            <p:cNvSpPr/>
            <p:nvPr/>
          </p:nvSpPr>
          <p:spPr>
            <a:xfrm>
              <a:off x="4401671" y="3072206"/>
              <a:ext cx="4320000" cy="8695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Radiobutton</a:t>
              </a:r>
              <a:endParaRPr lang="en-US" dirty="0"/>
            </a:p>
            <a:p>
              <a:pPr algn="ctr"/>
              <a:r>
                <a:rPr lang="en-US" dirty="0" err="1"/>
                <a:t>Radiobutton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781CEF-6108-3146-B263-707A8ABCA31C}"/>
                </a:ext>
              </a:extLst>
            </p:cNvPr>
            <p:cNvSpPr/>
            <p:nvPr/>
          </p:nvSpPr>
          <p:spPr>
            <a:xfrm>
              <a:off x="4401672" y="4804188"/>
              <a:ext cx="7121470" cy="8695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Checkbutton</a:t>
              </a:r>
              <a:endParaRPr lang="en-US" dirty="0"/>
            </a:p>
            <a:p>
              <a:pPr algn="ctr"/>
              <a:r>
                <a:rPr lang="en-US" dirty="0" err="1"/>
                <a:t>Checkbutton</a:t>
              </a:r>
              <a:endParaRPr lang="en-US" dirty="0"/>
            </a:p>
            <a:p>
              <a:pPr algn="ctr"/>
              <a:r>
                <a:rPr lang="en-US" dirty="0" err="1"/>
                <a:t>Checkbutton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5521B9-978A-3248-A49E-52FA5CAEB21A}"/>
                </a:ext>
              </a:extLst>
            </p:cNvPr>
            <p:cNvSpPr/>
            <p:nvPr/>
          </p:nvSpPr>
          <p:spPr>
            <a:xfrm>
              <a:off x="4401671" y="4182485"/>
              <a:ext cx="4320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Combobox</a:t>
              </a:r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BA15C3-89CD-F847-B266-FD53E6AAB836}"/>
                </a:ext>
              </a:extLst>
            </p:cNvPr>
            <p:cNvCxnSpPr/>
            <p:nvPr/>
          </p:nvCxnSpPr>
          <p:spPr>
            <a:xfrm flipH="1">
              <a:off x="1198271" y="4038600"/>
              <a:ext cx="10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6EEE4F-07D5-AF4D-BB41-121FE38E9AC3}"/>
                </a:ext>
              </a:extLst>
            </p:cNvPr>
            <p:cNvCxnSpPr/>
            <p:nvPr/>
          </p:nvCxnSpPr>
          <p:spPr>
            <a:xfrm flipH="1">
              <a:off x="1198271" y="4648200"/>
              <a:ext cx="10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E1F048-0BFC-6D49-9043-6A062ABEDB56}"/>
                </a:ext>
              </a:extLst>
            </p:cNvPr>
            <p:cNvCxnSpPr/>
            <p:nvPr/>
          </p:nvCxnSpPr>
          <p:spPr>
            <a:xfrm flipH="1">
              <a:off x="1161671" y="5791200"/>
              <a:ext cx="10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CC2829-7A1A-8A42-9C88-6A974FDC3B34}"/>
                </a:ext>
              </a:extLst>
            </p:cNvPr>
            <p:cNvCxnSpPr/>
            <p:nvPr/>
          </p:nvCxnSpPr>
          <p:spPr>
            <a:xfrm flipH="1">
              <a:off x="1198271" y="2362200"/>
              <a:ext cx="10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94DCF1-EAC1-1A4A-8497-BB3CEAA65B4F}"/>
                </a:ext>
              </a:extLst>
            </p:cNvPr>
            <p:cNvCxnSpPr/>
            <p:nvPr/>
          </p:nvCxnSpPr>
          <p:spPr>
            <a:xfrm flipH="1">
              <a:off x="3810000" y="297600"/>
              <a:ext cx="0" cy="64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E6512F-7C88-FC48-9981-761E5557CCAA}"/>
                </a:ext>
              </a:extLst>
            </p:cNvPr>
            <p:cNvCxnSpPr/>
            <p:nvPr/>
          </p:nvCxnSpPr>
          <p:spPr>
            <a:xfrm flipH="1">
              <a:off x="9296400" y="297600"/>
              <a:ext cx="0" cy="64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2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vs </a:t>
            </a:r>
            <a:r>
              <a:rPr lang="en-US" dirty="0" err="1"/>
              <a:t>Gui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202BC-E4E2-7544-9E6E-5CFDE86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59DA-4391-6A41-A482-20595409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E22B-A6D3-F247-9F31-B5FD15E7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9457266" cy="5715000"/>
          </a:xfrm>
        </p:spPr>
        <p:txBody>
          <a:bodyPr>
            <a:normAutofit fontScale="92500"/>
          </a:bodyPr>
          <a:lstStyle/>
          <a:p>
            <a:r>
              <a:rPr lang="en-US" dirty="0"/>
              <a:t>Add the necessary imports</a:t>
            </a:r>
          </a:p>
          <a:p>
            <a:r>
              <a:rPr lang="en-US" dirty="0"/>
              <a:t>Create the root</a:t>
            </a:r>
          </a:p>
          <a:p>
            <a:r>
              <a:rPr lang="en-US" dirty="0"/>
              <a:t>Build the rows</a:t>
            </a:r>
          </a:p>
          <a:p>
            <a:pPr lvl="1"/>
            <a:r>
              <a:rPr lang="en-US" dirty="0"/>
              <a:t>Row 0</a:t>
            </a:r>
          </a:p>
          <a:p>
            <a:pPr lvl="2"/>
            <a:r>
              <a:rPr lang="en-US" dirty="0"/>
              <a:t>One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/>
              <a:t> with an image in column 1</a:t>
            </a:r>
          </a:p>
          <a:p>
            <a:pPr lvl="1"/>
            <a:r>
              <a:rPr lang="en-US" dirty="0"/>
              <a:t>Row 1</a:t>
            </a:r>
          </a:p>
          <a:p>
            <a:pPr lvl="2"/>
            <a:r>
              <a:rPr lang="en-US" dirty="0"/>
              <a:t>One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/>
              <a:t> with text and an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</a:p>
          <a:p>
            <a:pPr lvl="1"/>
            <a:r>
              <a:rPr lang="en-US" dirty="0"/>
              <a:t>Row 2</a:t>
            </a:r>
          </a:p>
          <a:p>
            <a:pPr lvl="2"/>
            <a:r>
              <a:rPr lang="en-US" dirty="0"/>
              <a:t>One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/>
              <a:t> with text and a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lang="en-US" dirty="0"/>
              <a:t> with two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Radiobutton</a:t>
            </a:r>
            <a:endParaRPr lang="en-US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Row 3</a:t>
            </a:r>
          </a:p>
          <a:p>
            <a:pPr lvl="2"/>
            <a:r>
              <a:rPr lang="en-US" dirty="0"/>
              <a:t>One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/>
              <a:t> with text and a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dirty="0"/>
              <a:t> with three items</a:t>
            </a:r>
          </a:p>
          <a:p>
            <a:pPr lvl="1"/>
            <a:r>
              <a:rPr lang="en-US" dirty="0"/>
              <a:t>Row 4</a:t>
            </a:r>
          </a:p>
          <a:p>
            <a:pPr lvl="2"/>
            <a:r>
              <a:rPr lang="en-US" dirty="0"/>
              <a:t>One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/>
              <a:t> with text and a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lang="en-US" dirty="0"/>
              <a:t> that spans two columns consisting of three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Checkbutton</a:t>
            </a:r>
            <a:endParaRPr lang="en-US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Row 5</a:t>
            </a:r>
          </a:p>
          <a:p>
            <a:pPr lvl="2"/>
            <a:r>
              <a:rPr lang="en-US" dirty="0"/>
              <a:t>Three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Buttons</a:t>
            </a:r>
            <a:r>
              <a:rPr lang="en-US" dirty="0"/>
              <a:t>, one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1457028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9000"/>
            <a:ext cx="10800000" cy="621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9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 0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lbl_feather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9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(frame)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#the parent of this widget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image </a:t>
            </a:r>
            <a:r>
              <a:rPr lang="en-US" sz="19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PhotoImage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(file=</a:t>
            </a:r>
            <a:r>
              <a:rPr lang="en-US" sz="19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'feather.png'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#create a </a:t>
            </a:r>
            <a:r>
              <a:rPr lang="en-US" sz="19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PhotoImage</a:t>
            </a:r>
            <a:endParaRPr lang="en-US" sz="1900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lbl_feather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'image'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9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image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#put the above image on label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lbl_feather.</a:t>
            </a:r>
            <a:r>
              <a:rPr lang="en-US" sz="19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   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9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positionsing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label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9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                           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#column=1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9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                              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#row=0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9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(W, E))                       </a:t>
            </a:r>
            <a:r>
              <a:rPr lang="en-US" sz="19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#where to anchor in the cell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41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9000"/>
            <a:ext cx="10800000" cy="6480000"/>
          </a:xfrm>
        </p:spPr>
        <p:txBody>
          <a:bodyPr lIns="90000"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 1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lbl_full_name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#creates a Label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frame,     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#parent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'Full name:'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#sets the text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0,  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#column=0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1,     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#row=1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E))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#align center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username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#variable that will be used to communicate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#creates an Entry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frame,     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#parent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textvariable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username).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variable to bind to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1,  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#column=1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1,     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#row=1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(W))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#align left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32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9000"/>
            <a:ext cx="10800000" cy="6480000"/>
          </a:xfrm>
        </p:spPr>
        <p:txBody>
          <a:bodyPr lIns="90000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 2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frame,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'Residency:'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(frame)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#this will be the container for the widget below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panel.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panel[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borderwidth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panel[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'relief'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'ridge'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residency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(panel,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'Domestic'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residency,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(W))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#grid coordinate is for its immediate parent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(panel,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'International'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residency,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).grid(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80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0896600" cy="4876800"/>
          </a:xfrm>
        </p:spPr>
        <p:txBody>
          <a:bodyPr lIns="90000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 4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frame,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'Courses:'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panel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(frame)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panel.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columnspan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panel[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borderwidth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panel[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'relief'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'ridge'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comp100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comp213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comp120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00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9000"/>
            <a:ext cx="10800000" cy="6480000"/>
          </a:xfrm>
        </p:spPr>
        <p:txBody>
          <a:bodyPr lIns="90000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 4 continued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check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panel,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'Programming I'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comp100,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offvalue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='imperial',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onvalue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'comp100'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check.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panel,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'Web Page Design'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comp213, </a:t>
            </a: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onvalue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'comp213'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panel, text=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'Software Engineering Fundamentals'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comp120, </a:t>
            </a: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onvalue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'comp129'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=2,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(W)) </a:t>
            </a:r>
          </a:p>
        </p:txBody>
      </p:sp>
    </p:spTree>
    <p:extLst>
      <p:ext uri="{BB962C8B-B14F-4D97-AF65-F5344CB8AC3E}">
        <p14:creationId xmlns:p14="http://schemas.microsoft.com/office/powerpoint/2010/main" val="2087051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C71-446C-E74B-905E-8DB36A4F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9000"/>
            <a:ext cx="10800000" cy="6480000"/>
          </a:xfrm>
        </p:spPr>
        <p:txBody>
          <a:bodyPr lIns="90000"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#row 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button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(frame,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'Reset'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#buttons can also have images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(frame,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'Ok'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read_form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function that will be called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(frame,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'Exit'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root.quit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delegate that will be called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sticky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(W, E))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read_form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showinfo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'Form Information'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username.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()}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Residency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residency.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{comp100.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()} {comp120.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()} {comp213.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()}')</a:t>
            </a:r>
          </a:p>
        </p:txBody>
      </p:sp>
    </p:spTree>
    <p:extLst>
      <p:ext uri="{BB962C8B-B14F-4D97-AF65-F5344CB8AC3E}">
        <p14:creationId xmlns:p14="http://schemas.microsoft.com/office/powerpoint/2010/main" val="1987242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59DA-4391-6A41-A482-20595409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E22B-A6D3-F247-9F31-B5FD15E7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784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3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176F-89CC-5346-B856-C76D875C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2F4F-C5F6-3F4E-9B5A-A2E90B6C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724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Line Interface will be the most common way of deploying python code in this course</a:t>
            </a:r>
          </a:p>
          <a:p>
            <a:pPr lvl="1"/>
            <a:r>
              <a:rPr lang="en-US" dirty="0"/>
              <a:t>Simple especially if the program does not sport lots of options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/>
              <a:t> module to processing the argument can  be tedious</a:t>
            </a:r>
          </a:p>
          <a:p>
            <a:pPr lvl="1"/>
            <a:r>
              <a:rPr lang="en-US" dirty="0"/>
              <a:t>Especially if the developer needs to process multiple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/>
              <a:t> module makes it easy to write user-friendly command-line interfaces. </a:t>
            </a:r>
          </a:p>
          <a:p>
            <a:pPr lvl="1"/>
            <a:r>
              <a:rPr lang="en-US" dirty="0"/>
              <a:t>You may define what arguments are required</a:t>
            </a:r>
          </a:p>
          <a:p>
            <a:pPr lvl="1"/>
            <a:r>
              <a:rPr lang="en-US" dirty="0"/>
              <a:t>It will figure out how to parse them out of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also automatically generates help and usage messages and issues errors </a:t>
            </a:r>
          </a:p>
          <a:p>
            <a:pPr lvl="1"/>
            <a:r>
              <a:rPr lang="en-US" dirty="0"/>
              <a:t>It is part of the standard python library. So no extra installation</a:t>
            </a:r>
          </a:p>
        </p:txBody>
      </p:sp>
    </p:spTree>
    <p:extLst>
      <p:ext uri="{BB962C8B-B14F-4D97-AF65-F5344CB8AC3E}">
        <p14:creationId xmlns:p14="http://schemas.microsoft.com/office/powerpoint/2010/main" val="184113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B46F-C0C5-934B-806E-290C15AF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toolkits for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9743-FDCC-D743-B421-FDF0B50F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876799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wxPython</a:t>
            </a:r>
            <a:endParaRPr lang="en-CA" dirty="0"/>
          </a:p>
          <a:p>
            <a:pPr lvl="1"/>
            <a:r>
              <a:rPr lang="en-CA" dirty="0"/>
              <a:t>A Python wrapper around a C++ library called </a:t>
            </a:r>
            <a:r>
              <a:rPr lang="en-CA" dirty="0" err="1"/>
              <a:t>wxWidgets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Uses actual widgets on the native platform whenever possible</a:t>
            </a:r>
          </a:p>
          <a:p>
            <a:pPr lvl="1"/>
            <a:r>
              <a:rPr lang="en-CA" dirty="0"/>
              <a:t>Applications look native to the operating system that it is running on.</a:t>
            </a:r>
          </a:p>
          <a:p>
            <a:pPr lvl="1"/>
            <a:r>
              <a:rPr lang="en-CA" dirty="0"/>
              <a:t>Does not come with the default installation.</a:t>
            </a:r>
          </a:p>
          <a:p>
            <a:pPr lvl="1"/>
            <a:endParaRPr lang="en-CA" dirty="0"/>
          </a:p>
          <a:p>
            <a:r>
              <a:rPr lang="en-CA" dirty="0" err="1"/>
              <a:t>PyQt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Bindings for the Qt cross-platform C++ framework</a:t>
            </a:r>
          </a:p>
          <a:p>
            <a:pPr lvl="1"/>
            <a:r>
              <a:rPr lang="en-CA" dirty="0"/>
              <a:t>Both this and the toolkit below does not use platform widgets, so they are lighter and faster</a:t>
            </a:r>
          </a:p>
          <a:p>
            <a:pPr lvl="1"/>
            <a:endParaRPr lang="en-CA" dirty="0"/>
          </a:p>
          <a:p>
            <a:r>
              <a:rPr lang="en-CA" dirty="0" err="1"/>
              <a:t>Tkinter</a:t>
            </a:r>
            <a:endParaRPr lang="en-CA" dirty="0"/>
          </a:p>
          <a:p>
            <a:pPr lvl="1"/>
            <a:r>
              <a:rPr lang="en-CA" dirty="0"/>
              <a:t>The default </a:t>
            </a:r>
            <a:r>
              <a:rPr lang="en-CA" dirty="0" err="1"/>
              <a:t>gui</a:t>
            </a:r>
            <a:r>
              <a:rPr lang="en-CA" dirty="0"/>
              <a:t> toolkit for standard installation</a:t>
            </a:r>
          </a:p>
          <a:p>
            <a:pPr lvl="1"/>
            <a:r>
              <a:rPr lang="en-CA" dirty="0"/>
              <a:t>This is the one we will be using in this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075B-B02A-FD4D-82EB-33E6ECE5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F3FC-B5B2-EA46-9A6A-E4964233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Tk widget library originates from </a:t>
            </a:r>
            <a:r>
              <a:rPr lang="en-US" dirty="0" err="1"/>
              <a:t>Tcl</a:t>
            </a:r>
            <a:r>
              <a:rPr lang="en-US" dirty="0"/>
              <a:t> (Tool Command Language)</a:t>
            </a:r>
          </a:p>
          <a:p>
            <a:pPr lvl="1"/>
            <a:r>
              <a:rPr lang="en-US" dirty="0"/>
              <a:t>It is simple and fast robust and platform independent windowing toolkit</a:t>
            </a:r>
          </a:p>
          <a:p>
            <a:endParaRPr lang="en-US" dirty="0"/>
          </a:p>
          <a:p>
            <a:r>
              <a:rPr lang="en-US" dirty="0" err="1"/>
              <a:t>Tkinter</a:t>
            </a:r>
            <a:r>
              <a:rPr lang="en-US" dirty="0"/>
              <a:t> in an interface to the </a:t>
            </a:r>
            <a:r>
              <a:rPr lang="en-US" dirty="0" err="1"/>
              <a:t>Tk</a:t>
            </a:r>
            <a:r>
              <a:rPr lang="en-US" dirty="0"/>
              <a:t> GUI library</a:t>
            </a:r>
          </a:p>
          <a:p>
            <a:pPr lvl="1"/>
            <a:r>
              <a:rPr lang="en-US" dirty="0"/>
              <a:t>It is a part of the Python standard library</a:t>
            </a:r>
          </a:p>
          <a:p>
            <a:pPr lvl="1"/>
            <a:r>
              <a:rPr lang="en-US" dirty="0"/>
              <a:t>Almost universally available wherever python is</a:t>
            </a:r>
          </a:p>
          <a:p>
            <a:pPr lvl="1"/>
            <a:r>
              <a:rPr lang="en-US" dirty="0"/>
              <a:t>Very stable</a:t>
            </a:r>
          </a:p>
          <a:p>
            <a:pPr lvl="1"/>
            <a:r>
              <a:rPr lang="en-US" dirty="0"/>
              <a:t>Only one purpose – GUI toolkit</a:t>
            </a:r>
          </a:p>
          <a:p>
            <a:pPr lvl="1"/>
            <a:r>
              <a:rPr lang="en-US" dirty="0"/>
              <a:t>Lacks more complex widget e.g. rich text, HTML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0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D64D-E751-49E9-B2F9-CAB273D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Before you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5148-6471-4F75-978A-9240193B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0"/>
            <a:ext cx="8596668" cy="4952999"/>
          </a:xfrm>
        </p:spPr>
        <p:txBody>
          <a:bodyPr>
            <a:normAutofit/>
          </a:bodyPr>
          <a:lstStyle/>
          <a:p>
            <a:r>
              <a:rPr lang="en-CA" dirty="0" err="1"/>
              <a:t>tk</a:t>
            </a:r>
            <a:r>
              <a:rPr lang="en-CA" dirty="0"/>
              <a:t> vs </a:t>
            </a:r>
            <a:r>
              <a:rPr lang="en-CA" dirty="0" err="1"/>
              <a:t>ttk</a:t>
            </a:r>
            <a:endParaRPr lang="en-CA" dirty="0"/>
          </a:p>
          <a:p>
            <a:r>
              <a:rPr lang="en-CA" dirty="0" err="1"/>
              <a:t>ttk</a:t>
            </a:r>
            <a:r>
              <a:rPr lang="en-CA" dirty="0"/>
              <a:t> offers more sophisticated theme styling</a:t>
            </a:r>
          </a:p>
          <a:p>
            <a:r>
              <a:rPr lang="en-CA" dirty="0"/>
              <a:t>Most of the widgets are comparable</a:t>
            </a:r>
          </a:p>
          <a:p>
            <a:r>
              <a:rPr lang="en-CA" dirty="0"/>
              <a:t>To get the best of both worlds use the following style of import statements</a:t>
            </a:r>
          </a:p>
          <a:p>
            <a:endParaRPr lang="en-CA" dirty="0"/>
          </a:p>
          <a:p>
            <a:pPr marL="358775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tkinter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n-CA" dirty="0">
                <a:latin typeface="Consolas" panose="020B0609020204030204" pitchFamily="49" charset="0"/>
              </a:rPr>
              <a:t> *</a:t>
            </a:r>
          </a:p>
          <a:p>
            <a:pPr marL="358775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tkinter.ttk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n-CA" dirty="0">
                <a:latin typeface="Consolas" panose="020B0609020204030204" pitchFamily="49" charset="0"/>
              </a:rPr>
              <a:t> *</a:t>
            </a:r>
          </a:p>
          <a:p>
            <a:endParaRPr lang="en-CA" dirty="0"/>
          </a:p>
          <a:p>
            <a:r>
              <a:rPr lang="en-CA" dirty="0"/>
              <a:t>This will give you access to the themed versions of the widgets if available in the </a:t>
            </a:r>
            <a:r>
              <a:rPr lang="en-CA" b="1" dirty="0" err="1">
                <a:latin typeface="Consolas" panose="020B0609020204030204" pitchFamily="49" charset="0"/>
              </a:rPr>
              <a:t>ttk</a:t>
            </a:r>
            <a:r>
              <a:rPr lang="en-CA" dirty="0"/>
              <a:t> library otherwise fall back to the original </a:t>
            </a:r>
            <a:r>
              <a:rPr lang="en-CA" b="1" dirty="0" err="1">
                <a:latin typeface="Consolas" panose="020B0609020204030204" pitchFamily="49" charset="0"/>
              </a:rPr>
              <a:t>tk</a:t>
            </a:r>
            <a:r>
              <a:rPr lang="en-CA" dirty="0"/>
              <a:t> library</a:t>
            </a:r>
          </a:p>
          <a:p>
            <a:endParaRPr lang="en-CA" dirty="0"/>
          </a:p>
          <a:p>
            <a:r>
              <a:rPr lang="en-CA" dirty="0"/>
              <a:t>The following slides give a brief description of the more commonly used widgets (same as controls in C#) </a:t>
            </a:r>
          </a:p>
        </p:txBody>
      </p:sp>
    </p:spTree>
    <p:extLst>
      <p:ext uri="{BB962C8B-B14F-4D97-AF65-F5344CB8AC3E}">
        <p14:creationId xmlns:p14="http://schemas.microsoft.com/office/powerpoint/2010/main" val="238104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8700" y="1488281"/>
            <a:ext cx="10134600" cy="388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Button constructor</a:t>
            </a:r>
          </a:p>
          <a:p>
            <a:pPr marL="0" indent="0">
              <a:buNone/>
            </a:pPr>
            <a:endParaRPr lang="en-CA" dirty="0">
              <a:solidFill>
                <a:srgbClr val="61D8F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</a:rPr>
              <a:t>Button</a:t>
            </a:r>
            <a:r>
              <a:rPr lang="en-CA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parent,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host container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'Hello'</a:t>
            </a:r>
            <a:r>
              <a:rPr lang="en-CA" dirty="0">
                <a:latin typeface="Consolas" panose="020B0609020204030204" pitchFamily="49" charset="0"/>
              </a:rPr>
              <a:t>,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text to go on this widget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command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callback,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function to call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state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DISABLED/NORMAL,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NORMAL is the default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image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image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image to put on this widget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39E67-B012-4D78-BAEC-4575C484DF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1123156"/>
            <a:ext cx="10801350" cy="461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Label </a:t>
            </a:r>
          </a:p>
          <a:p>
            <a:r>
              <a:rPr lang="en-CA" dirty="0"/>
              <a:t>Can be used to display either an image or some text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parent,    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host container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text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</a:rPr>
              <a:t>'Hello'</a:t>
            </a:r>
            <a:r>
              <a:rPr lang="en-CA" dirty="0">
                <a:latin typeface="Consolas" panose="020B0609020204030204" pitchFamily="49" charset="0"/>
              </a:rPr>
              <a:t>,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text to go on this widget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</a:rPr>
              <a:t>textvariable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var,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the string var that is bound to this widget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</a:rPr>
              <a:t>image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</a:rPr>
              <a:t>image        </a:t>
            </a:r>
            <a:r>
              <a:rPr lang="en-CA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image to put on this widget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98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38958</TotalTime>
  <Words>2980</Words>
  <Application>Microsoft Office PowerPoint</Application>
  <PresentationFormat>Widescreen</PresentationFormat>
  <Paragraphs>437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Trebuchet MS</vt:lpstr>
      <vt:lpstr>Wingdings 3</vt:lpstr>
      <vt:lpstr>Facet</vt:lpstr>
      <vt:lpstr>Python Programming –  GUI Applications</vt:lpstr>
      <vt:lpstr>Agenda</vt:lpstr>
      <vt:lpstr>CLI vs Gui</vt:lpstr>
      <vt:lpstr>CLI</vt:lpstr>
      <vt:lpstr>GUI toolkits for Python</vt:lpstr>
      <vt:lpstr>Gui application</vt:lpstr>
      <vt:lpstr>Before you 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Layout Managers</vt:lpstr>
      <vt:lpstr>Placing widget in container – grid()</vt:lpstr>
      <vt:lpstr>Placing widget in container – pack()</vt:lpstr>
      <vt:lpstr>Placing widget in container – place()</vt:lpstr>
      <vt:lpstr>Using internal bitmaps</vt:lpstr>
      <vt:lpstr>Using cursors and relief</vt:lpstr>
      <vt:lpstr>Using font</vt:lpstr>
      <vt:lpstr>Using message box</vt:lpstr>
      <vt:lpstr>Using file dialog box</vt:lpstr>
      <vt:lpstr>A simple Tkinter application</vt:lpstr>
      <vt:lpstr>PowerPoint Presentation</vt:lpstr>
      <vt:lpstr>PowerPoint Presentation</vt:lpstr>
      <vt:lpstr>PowerPoint Presentation</vt:lpstr>
      <vt:lpstr>Intended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Narendra Pershad</cp:lastModifiedBy>
  <cp:revision>754</cp:revision>
  <dcterms:created xsi:type="dcterms:W3CDTF">2008-09-10T01:32:08Z</dcterms:created>
  <dcterms:modified xsi:type="dcterms:W3CDTF">2023-09-19T12:58:19Z</dcterms:modified>
</cp:coreProperties>
</file>