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notesMasterIdLst>
    <p:notesMasterId r:id="rId23"/>
  </p:notesMasterIdLst>
  <p:sldIdLst>
    <p:sldId id="256" r:id="rId2"/>
    <p:sldId id="379" r:id="rId3"/>
    <p:sldId id="427" r:id="rId4"/>
    <p:sldId id="428" r:id="rId5"/>
    <p:sldId id="432" r:id="rId6"/>
    <p:sldId id="431" r:id="rId7"/>
    <p:sldId id="429" r:id="rId8"/>
    <p:sldId id="430" r:id="rId9"/>
    <p:sldId id="438" r:id="rId10"/>
    <p:sldId id="265" r:id="rId11"/>
    <p:sldId id="436" r:id="rId12"/>
    <p:sldId id="437" r:id="rId13"/>
    <p:sldId id="443" r:id="rId14"/>
    <p:sldId id="433" r:id="rId15"/>
    <p:sldId id="442" r:id="rId16"/>
    <p:sldId id="439" r:id="rId17"/>
    <p:sldId id="434" r:id="rId18"/>
    <p:sldId id="435" r:id="rId19"/>
    <p:sldId id="440" r:id="rId20"/>
    <p:sldId id="441" r:id="rId21"/>
    <p:sldId id="4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CFF"/>
    <a:srgbClr val="E5DB73"/>
    <a:srgbClr val="F49100"/>
    <a:srgbClr val="FC1B70"/>
    <a:srgbClr val="BFBFBF"/>
    <a:srgbClr val="61D8F1"/>
    <a:srgbClr val="8AE232"/>
    <a:srgbClr val="719DCF"/>
    <a:srgbClr val="4EC9B0"/>
    <a:srgbClr val="789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3" autoAdjust="0"/>
    <p:restoredTop sz="94953"/>
  </p:normalViewPr>
  <p:slideViewPr>
    <p:cSldViewPr showGuides="1">
      <p:cViewPr>
        <p:scale>
          <a:sx n="90" d="100"/>
          <a:sy n="90" d="100"/>
        </p:scale>
        <p:origin x="888" y="3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Threading is best for IO bound operation</a:t>
            </a:r>
          </a:p>
          <a:p>
            <a:r>
              <a:rPr lang="en-US" dirty="0"/>
              <a:t>Multi-Processing is best for CPU </a:t>
            </a:r>
            <a:r>
              <a:rPr lang="en-US"/>
              <a:t>bound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7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56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3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Programming </a:t>
            </a:r>
            <a:br>
              <a:rPr lang="en-US" dirty="0"/>
            </a:br>
            <a:r>
              <a:rPr lang="en-US" dirty="0"/>
              <a:t>– Advanced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97519"/>
            <a:ext cx="9296400" cy="1822450"/>
          </a:xfrm>
        </p:spPr>
        <p:txBody>
          <a:bodyPr>
            <a:normAutofit/>
          </a:bodyPr>
          <a:lstStyle/>
          <a:p>
            <a:r>
              <a:rPr lang="en-US" sz="3200" dirty="0"/>
              <a:t>Networking for Software Developer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0"/>
            <a:ext cx="10515600" cy="1325563"/>
          </a:xfrm>
        </p:spPr>
        <p:txBody>
          <a:bodyPr/>
          <a:lstStyle/>
          <a:p>
            <a:r>
              <a:rPr lang="en-US" dirty="0"/>
              <a:t>Returning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914400"/>
            <a:ext cx="111379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makeEntity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kind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is a higher order function.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client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'I am a client!'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server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'I am a server!'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kind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'client'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 #returns the function client</a:t>
            </a: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server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1363"/>
            <a:ext cx="10744200" cy="37036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Reminder: An inner function may  access the (non-local) variable of the outer function.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closure is a function object (a function that behaves like an object) that remembers values in enclosing scopes (variables etc.) even if they are not present in memory.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closure must: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should be nested function i.e. function inside a function.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inner function must refer to a non-local variable or the local variable of the outer function.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outer function must return the inner function.</a:t>
            </a:r>
          </a:p>
        </p:txBody>
      </p:sp>
    </p:spTree>
    <p:extLst>
      <p:ext uri="{BB962C8B-B14F-4D97-AF65-F5344CB8AC3E}">
        <p14:creationId xmlns:p14="http://schemas.microsoft.com/office/powerpoint/2010/main" val="409132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0"/>
            <a:ext cx="111379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adder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     #returns a closure of the captured x</a:t>
            </a: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incrementBy2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          #a closure that adds 2</a:t>
            </a: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incrementBy3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          #a closure that adds 3</a:t>
            </a: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incrementBy9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9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          #a closure that adds 9</a:t>
            </a: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incrementBy2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incrementBy3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incrementBy9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30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0455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F1F6-353D-FD4B-9FC0-97F36E7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Parallelism, Concurrency and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CD07-3372-114D-870D-71F17554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is doing multiple jobs at the same time.</a:t>
            </a:r>
          </a:p>
          <a:p>
            <a:pPr lvl="1"/>
            <a:r>
              <a:rPr lang="en-US" dirty="0"/>
              <a:t>This is only possible if you have multiple CPUs or multi-core CPU</a:t>
            </a:r>
          </a:p>
          <a:p>
            <a:endParaRPr lang="en-US" dirty="0"/>
          </a:p>
          <a:p>
            <a:r>
              <a:rPr lang="en-US" dirty="0"/>
              <a:t>Concurrency is the appearance of doing multiple hobs at the same time.</a:t>
            </a:r>
          </a:p>
          <a:p>
            <a:pPr lvl="1"/>
            <a:r>
              <a:rPr lang="en-US" dirty="0"/>
              <a:t>This is possible because of the scheduler. </a:t>
            </a:r>
          </a:p>
          <a:p>
            <a:pPr lvl="1"/>
            <a:r>
              <a:rPr lang="en-US" dirty="0"/>
              <a:t>It performs a bit of a job and then suspends it and another job is processed.</a:t>
            </a:r>
          </a:p>
          <a:p>
            <a:pPr lvl="1"/>
            <a:r>
              <a:rPr lang="en-US" dirty="0"/>
              <a:t>This happens so fast that it seems seamless to the user</a:t>
            </a:r>
          </a:p>
          <a:p>
            <a:pPr lvl="1"/>
            <a:r>
              <a:rPr lang="en-US" dirty="0"/>
              <a:t>Threads is probable the easiest way to implement concurrency</a:t>
            </a:r>
          </a:p>
        </p:txBody>
      </p:sp>
    </p:spTree>
    <p:extLst>
      <p:ext uri="{BB962C8B-B14F-4D97-AF65-F5344CB8AC3E}">
        <p14:creationId xmlns:p14="http://schemas.microsoft.com/office/powerpoint/2010/main" val="200872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744200" cy="5410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thread can be define as a sequence of instructions that can be run by a scheduler</a:t>
            </a:r>
          </a:p>
          <a:p>
            <a:pPr lvl="1"/>
            <a:r>
              <a:rPr lang="en-US" dirty="0"/>
              <a:t>A scheduler is that part of the operating system that decides which chunk of work will receive the necessary resources to be carried out</a:t>
            </a:r>
          </a:p>
          <a:p>
            <a:endParaRPr lang="en-US" dirty="0"/>
          </a:p>
          <a:p>
            <a:r>
              <a:rPr lang="en-US" dirty="0"/>
              <a:t>Threads are lightweight processes (subparts of a large process) that can run concurrently in parallel to each other, where each thread can perform some task.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Threads are usually contained in processes. More than one thread can exist within the same process.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Within the same process, threads share memory and the state of the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create a threaded application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Sub-classing the </a:t>
            </a:r>
            <a:r>
              <a:rPr lang="en-US" dirty="0" err="1"/>
              <a:t>threading.Thread</a:t>
            </a:r>
            <a:r>
              <a:rPr lang="en-US" dirty="0"/>
              <a:t> class and implement the run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a thread directly and invoking the start() method on it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2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Multi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1363"/>
            <a:ext cx="10744200" cy="4313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0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C02-334D-524E-B8B5-8D991A95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5400"/>
            <a:ext cx="8596668" cy="1320800"/>
          </a:xfrm>
        </p:spPr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1A79-5989-5F42-8ABD-6E35929F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200"/>
            <a:ext cx="10600266" cy="5791199"/>
          </a:xfrm>
        </p:spPr>
        <p:txBody>
          <a:bodyPr>
            <a:normAutofit fontScale="92500"/>
          </a:bodyPr>
          <a:lstStyle/>
          <a:p>
            <a:r>
              <a:rPr lang="en-US" dirty="0"/>
              <a:t>New thread: </a:t>
            </a:r>
          </a:p>
          <a:p>
            <a:pPr lvl="1"/>
            <a:r>
              <a:rPr lang="en-US" dirty="0"/>
              <a:t>A thread that hasn't started yet, and hasn't been allocated any resources.</a:t>
            </a:r>
          </a:p>
          <a:p>
            <a:pPr lvl="1"/>
            <a:endParaRPr lang="en-US" dirty="0"/>
          </a:p>
          <a:p>
            <a:r>
              <a:rPr lang="en-US" dirty="0"/>
              <a:t>Runnable: </a:t>
            </a:r>
          </a:p>
          <a:p>
            <a:pPr lvl="1"/>
            <a:r>
              <a:rPr lang="en-US" dirty="0"/>
              <a:t>The thread is waiting to run. It has all the resources needed to run, and as soon as the scheduler gives it the green light, it will be run.</a:t>
            </a:r>
          </a:p>
          <a:p>
            <a:pPr lvl="1"/>
            <a:endParaRPr lang="en-US" dirty="0"/>
          </a:p>
          <a:p>
            <a:r>
              <a:rPr lang="en-US" dirty="0"/>
              <a:t>Running: </a:t>
            </a:r>
          </a:p>
          <a:p>
            <a:pPr lvl="1"/>
            <a:r>
              <a:rPr lang="en-US" dirty="0"/>
              <a:t>A thread whose stream of instructions is being executed. From this state, it can go back to a non-running state, or die.</a:t>
            </a:r>
          </a:p>
          <a:p>
            <a:pPr lvl="1"/>
            <a:endParaRPr lang="en-US" dirty="0"/>
          </a:p>
          <a:p>
            <a:r>
              <a:rPr lang="en-US" dirty="0"/>
              <a:t>Not-running: </a:t>
            </a:r>
          </a:p>
          <a:p>
            <a:pPr lvl="1"/>
            <a:r>
              <a:rPr lang="en-US" dirty="0"/>
              <a:t>A thread that has been paused. This could be due to another thread taking precedence over it, or simply because the thread is waiting for a long-running IO operation to finish.</a:t>
            </a:r>
          </a:p>
          <a:p>
            <a:pPr lvl="1"/>
            <a:endParaRPr lang="en-US" dirty="0"/>
          </a:p>
          <a:p>
            <a:r>
              <a:rPr lang="en-US" dirty="0"/>
              <a:t>Dead: </a:t>
            </a:r>
          </a:p>
          <a:p>
            <a:pPr lvl="1"/>
            <a:r>
              <a:rPr lang="en-US" dirty="0"/>
              <a:t>A thread that has died because it has reached the natural end of its stream of execution, or it has been killed.</a:t>
            </a:r>
          </a:p>
        </p:txBody>
      </p:sp>
    </p:spTree>
    <p:extLst>
      <p:ext uri="{BB962C8B-B14F-4D97-AF65-F5344CB8AC3E}">
        <p14:creationId xmlns:p14="http://schemas.microsoft.com/office/powerpoint/2010/main" val="109008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421DDD-13CB-4143-8247-83FA2DA6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1582400" cy="5257800"/>
          </a:xfrm>
        </p:spPr>
        <p:txBody>
          <a:bodyPr lIns="9000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threading, time</a:t>
            </a:r>
          </a:p>
          <a:p>
            <a:pPr marL="0" indent="0">
              <a:buNone/>
            </a:pPr>
            <a:endParaRPr lang="en-US" sz="1800" dirty="0">
              <a:solidFill>
                <a:srgbClr val="E5DB73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sleeper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  <a:endParaRPr lang="en-US" sz="1800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{name}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going to sleep for 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{t}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s'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time.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(n)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 #sleep to simulate a long task</a:t>
            </a: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{name}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has awoken from sleep'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#end of task</a:t>
            </a: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#constructor MUST be called with keyword arguments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sleeper,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#callable object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'thread1'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#thread name, does not have to be unique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'thread1'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#arguments as a tuple to send to the callable object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2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0"/>
            <a:ext cx="10591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#create another thread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sleeper, 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'thread2'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'thread2'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solidFill>
                <a:srgbClr val="F491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#starts the thread execution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t2.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threading.active_count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active threads'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#execution blocks until this thread is completed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t2.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'program has terminated'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thread1 going to sleep for 5 seconds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thread2 going to sleep for 4.5 seconds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2 active threads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thread2 has woken from sleep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thread1 has woken from sleep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program has terminated.</a:t>
            </a:r>
          </a:p>
        </p:txBody>
      </p:sp>
    </p:spTree>
    <p:extLst>
      <p:ext uri="{BB962C8B-B14F-4D97-AF65-F5344CB8AC3E}">
        <p14:creationId xmlns:p14="http://schemas.microsoft.com/office/powerpoint/2010/main" val="85622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B58-D91E-3248-9519-912E8A90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0CB3-CA79-C346-99B8-90D30884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92202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/>
              <a:t>Using the debugger</a:t>
            </a:r>
            <a:endParaRPr lang="en-US" sz="2800" dirty="0"/>
          </a:p>
          <a:p>
            <a:pPr lvl="1"/>
            <a:r>
              <a:rPr lang="en-US" sz="2800" dirty="0"/>
              <a:t>Running from the </a:t>
            </a:r>
            <a:r>
              <a:rPr lang="en-US" sz="2800" dirty="0" err="1"/>
              <a:t>os</a:t>
            </a:r>
            <a:r>
              <a:rPr lang="en-US" sz="2800" dirty="0"/>
              <a:t> prompt</a:t>
            </a:r>
          </a:p>
          <a:p>
            <a:pPr lvl="1"/>
            <a:r>
              <a:rPr lang="en-US" sz="2800" dirty="0"/>
              <a:t>Running from inside a script</a:t>
            </a:r>
          </a:p>
          <a:p>
            <a:pPr lvl="1"/>
            <a:endParaRPr lang="en-US" sz="3200" dirty="0"/>
          </a:p>
          <a:p>
            <a:r>
              <a:rPr lang="en-US" sz="3200" dirty="0"/>
              <a:t>Comprehensions</a:t>
            </a:r>
            <a:endParaRPr lang="en-US" sz="2800" dirty="0"/>
          </a:p>
          <a:p>
            <a:pPr lvl="1"/>
            <a:r>
              <a:rPr lang="en-US" sz="2800" dirty="0"/>
              <a:t>List Comprehension</a:t>
            </a:r>
          </a:p>
          <a:p>
            <a:pPr lvl="1"/>
            <a:r>
              <a:rPr lang="en-US" sz="2800" dirty="0"/>
              <a:t>Set Comprehension</a:t>
            </a:r>
          </a:p>
          <a:p>
            <a:pPr lvl="1"/>
            <a:r>
              <a:rPr lang="en-US" sz="2800" dirty="0"/>
              <a:t>Dictionary Comprehension</a:t>
            </a:r>
          </a:p>
          <a:p>
            <a:endParaRPr lang="en-US" sz="3200" dirty="0"/>
          </a:p>
          <a:p>
            <a:r>
              <a:rPr lang="en-US" sz="3200" dirty="0"/>
              <a:t>Nested function and Closures</a:t>
            </a:r>
            <a:endParaRPr lang="en-US" dirty="0"/>
          </a:p>
          <a:p>
            <a:pPr lvl="1"/>
            <a:r>
              <a:rPr lang="en-US" sz="2800" dirty="0"/>
              <a:t>Returning a function from a function</a:t>
            </a:r>
          </a:p>
          <a:p>
            <a:endParaRPr lang="en-US" sz="3200" dirty="0"/>
          </a:p>
          <a:p>
            <a:r>
              <a:rPr lang="en-US" sz="3200" dirty="0"/>
              <a:t>Higher Order Functions</a:t>
            </a:r>
            <a:endParaRPr lang="en-US" sz="2800" dirty="0"/>
          </a:p>
          <a:p>
            <a:pPr lvl="1"/>
            <a:r>
              <a:rPr lang="en-US" sz="2800" dirty="0"/>
              <a:t>Returning a function from a function</a:t>
            </a:r>
          </a:p>
          <a:p>
            <a:endParaRPr lang="en-US" sz="3200" dirty="0"/>
          </a:p>
          <a:p>
            <a:r>
              <a:rPr lang="en-US" sz="3200" dirty="0"/>
              <a:t>Multithreading</a:t>
            </a:r>
            <a:endParaRPr lang="en-US" sz="2800" dirty="0"/>
          </a:p>
          <a:p>
            <a:pPr lvl="1"/>
            <a:r>
              <a:rPr lang="en-US" sz="2800" dirty="0"/>
              <a:t>Running from the </a:t>
            </a:r>
            <a:r>
              <a:rPr lang="en-US" sz="2800" dirty="0" err="1"/>
              <a:t>os</a:t>
            </a:r>
            <a:r>
              <a:rPr lang="en-US" sz="2800" dirty="0"/>
              <a:t> prompt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321-F085-8747-9265-405378F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 </a:t>
            </a:r>
            <a:r>
              <a:rPr lang="en-US"/>
              <a:t>and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8C02-0785-F443-8449-C6242951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31400" cy="4191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1"/>
            <a:ext cx="111379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Running from the </a:t>
            </a:r>
            <a:r>
              <a:rPr lang="en-US" dirty="0" err="1"/>
              <a:t>os</a:t>
            </a:r>
            <a:r>
              <a:rPr lang="en-US" dirty="0"/>
              <a:t> prompt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python-m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my_script.py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Running from inside a script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E5DB73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():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#debugger commands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set_trace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               #c continue execution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'I am a genius'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#w shows the context of the current line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          #a prints the argument list of the current function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          #s execute current line and stop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             #n continue until the next line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6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744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provide a short and concise way to create lists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variable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out_exp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for iterator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(evens)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[0, 2, 4, 6, 8]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multiples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[x *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(multiples)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[25, 35, 40, 50, 55]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1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1"/>
            <a:ext cx="107442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example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[[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values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#will return a list of items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#each item in 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vec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will be referred to as one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#will offer each item of the above one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4, 5, 6, 7, 8, 9]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6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10676466" cy="45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more complicated example. It is written on multiple lines for commenting purposes</a:t>
            </a: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combs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(x, y)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#will return a list of 2 item tuples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#first item of the tuple comes from this 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#second item comes from this 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#don’t return a tuple with same items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combs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[(1, 3), (1, 4), (2, 3), (2, 1), (2, 4), (3, 1), (3, 4)]</a:t>
            </a: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828800"/>
            <a:ext cx="111379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comprehensions provide a short and concise way to create set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variable = 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out_exp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for iterator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cubes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{x * x *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#missing condition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(cubes)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{8, 1, 27}    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#duplicates are not permitted in sets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&gt;&gt;&gt; multiples 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[x * </a:t>
            </a:r>
            <a:r>
              <a:rPr lang="en-US" strike="sngStrike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trike="sngStrike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trike="sngStrike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trike="sngStrike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(multiples)</a:t>
            </a:r>
          </a:p>
          <a:p>
            <a:pPr marL="0" indent="0">
              <a:buNone/>
            </a:pP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   [25, 35, 40, 50, 55]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5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Dictionary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2011363"/>
            <a:ext cx="11137900" cy="4666163"/>
          </a:xfrm>
        </p:spPr>
        <p:txBody>
          <a:bodyPr lIns="90000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Dictionary comprehensions provide a short and concise way to create dictionary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Syntax: variable = {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2}</a:t>
            </a:r>
          </a:p>
          <a:p>
            <a:pPr marL="0" indent="0">
              <a:buNone/>
            </a:pPr>
            <a:endParaRPr lang="en-US" sz="1800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raw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raw.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#raw[</a:t>
            </a:r>
            <a:r>
              <a:rPr lang="en-US" sz="1800" dirty="0" err="1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k.lower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()] will throw error if key does not exist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raw.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#returns zero if key does not exist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raw.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     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#duplicates keys are not permitted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B29CC-97A5-864B-9D3C-765F3EB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rmAutofit/>
          </a:bodyPr>
          <a:lstStyle/>
          <a:p>
            <a:r>
              <a:rPr lang="en-US" dirty="0"/>
              <a:t>A nested function is a function that is declared inside of another function</a:t>
            </a:r>
          </a:p>
          <a:p>
            <a:endParaRPr lang="en-US" dirty="0"/>
          </a:p>
          <a:p>
            <a:r>
              <a:rPr lang="en-US" dirty="0"/>
              <a:t>The inner function may </a:t>
            </a:r>
          </a:p>
          <a:p>
            <a:pPr lvl="1"/>
            <a:r>
              <a:rPr lang="en-US" dirty="0"/>
              <a:t>accept arguments, </a:t>
            </a:r>
          </a:p>
          <a:p>
            <a:pPr lvl="1"/>
            <a:r>
              <a:rPr lang="en-US" dirty="0"/>
              <a:t>declare its own variables </a:t>
            </a:r>
          </a:p>
          <a:p>
            <a:pPr lvl="1"/>
            <a:r>
              <a:rPr lang="en-US" dirty="0"/>
              <a:t>and access the (non-local) variable of the outer function. </a:t>
            </a:r>
          </a:p>
          <a:p>
            <a:endParaRPr lang="en-US" dirty="0"/>
          </a:p>
          <a:p>
            <a:r>
              <a:rPr lang="en-US" dirty="0"/>
              <a:t>Convenient for data hiding.</a:t>
            </a:r>
          </a:p>
          <a:p>
            <a:endParaRPr lang="en-US" dirty="0"/>
          </a:p>
          <a:p>
            <a:r>
              <a:rPr lang="en-US" dirty="0"/>
              <a:t>Useful in creating closures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C1B7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D7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42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49228</TotalTime>
  <Words>1633</Words>
  <Application>Microsoft Office PowerPoint</Application>
  <PresentationFormat>Widescreen</PresentationFormat>
  <Paragraphs>269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Python Programming  – Advanced Concepts</vt:lpstr>
      <vt:lpstr>Agenda</vt:lpstr>
      <vt:lpstr>Debugging</vt:lpstr>
      <vt:lpstr>List Comprehension</vt:lpstr>
      <vt:lpstr>List Comprehension</vt:lpstr>
      <vt:lpstr>List Comprehension</vt:lpstr>
      <vt:lpstr>Set Comprehension</vt:lpstr>
      <vt:lpstr>Dictionary Comprehension</vt:lpstr>
      <vt:lpstr>Nested functions</vt:lpstr>
      <vt:lpstr>Returning a function</vt:lpstr>
      <vt:lpstr>Closure</vt:lpstr>
      <vt:lpstr>PowerPoint Presentation</vt:lpstr>
      <vt:lpstr>Parallelism, Concurrency and Threading</vt:lpstr>
      <vt:lpstr>Multi Threading</vt:lpstr>
      <vt:lpstr>Multi Processing</vt:lpstr>
      <vt:lpstr>Thread States</vt:lpstr>
      <vt:lpstr>Sample code</vt:lpstr>
      <vt:lpstr>PowerPoint Presentation</vt:lpstr>
      <vt:lpstr>Context Switching</vt:lpstr>
      <vt:lpstr>Race Conditions and Deadlocks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689</cp:revision>
  <dcterms:created xsi:type="dcterms:W3CDTF">2008-09-10T01:32:08Z</dcterms:created>
  <dcterms:modified xsi:type="dcterms:W3CDTF">2023-09-19T13:16:46Z</dcterms:modified>
</cp:coreProperties>
</file>