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1" r:id="rId1"/>
  </p:sldMasterIdLst>
  <p:notesMasterIdLst>
    <p:notesMasterId r:id="rId17"/>
  </p:notesMasterIdLst>
  <p:sldIdLst>
    <p:sldId id="256" r:id="rId2"/>
    <p:sldId id="423" r:id="rId3"/>
    <p:sldId id="424" r:id="rId4"/>
    <p:sldId id="433" r:id="rId5"/>
    <p:sldId id="425" r:id="rId6"/>
    <p:sldId id="426" r:id="rId7"/>
    <p:sldId id="427" r:id="rId8"/>
    <p:sldId id="428" r:id="rId9"/>
    <p:sldId id="434" r:id="rId10"/>
    <p:sldId id="283" r:id="rId11"/>
    <p:sldId id="284" r:id="rId12"/>
    <p:sldId id="429" r:id="rId13"/>
    <p:sldId id="430" r:id="rId14"/>
    <p:sldId id="431" r:id="rId15"/>
    <p:sldId id="43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B70"/>
    <a:srgbClr val="AD7CFF"/>
    <a:srgbClr val="E5DB73"/>
    <a:srgbClr val="61D8F1"/>
    <a:srgbClr val="BFBFBF"/>
    <a:srgbClr val="F49100"/>
    <a:srgbClr val="8AE232"/>
    <a:srgbClr val="719DCF"/>
    <a:srgbClr val="4EC9B0"/>
    <a:srgbClr val="789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87905"/>
  </p:normalViewPr>
  <p:slideViewPr>
    <p:cSldViewPr showGuides="1">
      <p:cViewPr varScale="1">
        <p:scale>
          <a:sx n="85" d="100"/>
          <a:sy n="85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1DA-89E8-49AA-9E0A-AB6FCC4B72D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D96D2-8EAB-4BD1-A555-E720BE28B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7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termed batteries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E7287-F79F-5C41-935D-580EE64686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for older version of python 2 is now obsolete and there are no plans on releasing a new version 2</a:t>
            </a:r>
          </a:p>
          <a:p>
            <a:r>
              <a:rPr lang="en-US" dirty="0"/>
              <a:t>No support after 2020!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E7287-F79F-5C41-935D-580EE64686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built-in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E7287-F79F-5C41-935D-580EE64686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C#</a:t>
            </a:r>
          </a:p>
          <a:p>
            <a:r>
              <a:rPr lang="en-US" dirty="0" err="1"/>
              <a:t>Console.ReadLine</a:t>
            </a:r>
            <a:r>
              <a:rPr lang="en-US" dirty="0"/>
              <a:t>() =&gt; input()</a:t>
            </a:r>
          </a:p>
          <a:p>
            <a:r>
              <a:rPr lang="en-US" dirty="0" err="1"/>
              <a:t>Console.WriteLine</a:t>
            </a:r>
            <a:r>
              <a:rPr lang="en-US" dirty="0"/>
              <a:t>() =&gt; print()</a:t>
            </a:r>
          </a:p>
          <a:p>
            <a:endParaRPr lang="en-US" dirty="0"/>
          </a:p>
          <a:p>
            <a:r>
              <a:rPr lang="en-US" dirty="0"/>
              <a:t>However </a:t>
            </a:r>
            <a:r>
              <a:rPr lang="en-US" dirty="0" err="1"/>
              <a:t>Console.Write</a:t>
            </a:r>
            <a:r>
              <a:rPr lang="en-US" dirty="0"/>
              <a:t>() is a little more difficult to attain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E7287-F79F-5C41-935D-580EE64686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common in python to use snake casing for variable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dunder</a:t>
            </a:r>
            <a:r>
              <a:rPr lang="en-US" dirty="0"/>
              <a:t> methods starts and ends with double underscores.</a:t>
            </a:r>
          </a:p>
          <a:p>
            <a:r>
              <a:rPr lang="en-US" dirty="0"/>
              <a:t>Not meant to be called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6D2-8EAB-4BD1-A555-E720BE28B2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670AA-E246-40EA-BF2B-45D2491BAE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9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27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8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14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4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5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EDD5C-EEDA-49E1-8865-F742EF5E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65B1EF5-585F-493A-BF02-EB55A76279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  <p:sldLayoutId id="2147484155" r:id="rId14"/>
    <p:sldLayoutId id="2147484156" r:id="rId15"/>
    <p:sldLayoutId id="21474841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562100" y="1371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800" dirty="0"/>
              <a:t>Python Programming – Intro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9296400" cy="1822450"/>
          </a:xfrm>
        </p:spPr>
        <p:txBody>
          <a:bodyPr>
            <a:normAutofit/>
          </a:bodyPr>
          <a:lstStyle/>
          <a:p>
            <a:r>
              <a:rPr lang="en-US" sz="2800" dirty="0"/>
              <a:t>Networking for Software Developers</a:t>
            </a:r>
          </a:p>
          <a:p>
            <a:r>
              <a:rPr lang="en-US" sz="2800" dirty="0"/>
              <a:t>Narendra Pershad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B35E-29F9-754F-A4D5-48423320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0"/>
            <a:ext cx="10515600" cy="1325563"/>
          </a:xfrm>
        </p:spPr>
        <p:txBody>
          <a:bodyPr/>
          <a:lstStyle/>
          <a:p>
            <a:r>
              <a:rPr lang="en-US" dirty="0"/>
              <a:t>How to use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7C8D-8D36-F044-90AF-E29C47E8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8756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Interactive mode</a:t>
            </a:r>
          </a:p>
          <a:p>
            <a:pPr lvl="1"/>
            <a:r>
              <a:rPr lang="en-US" dirty="0"/>
              <a:t>When you type python3, you in the python read-evaluate-print-loop (</a:t>
            </a:r>
            <a:r>
              <a:rPr lang="en-US" dirty="0" err="1"/>
              <a:t>repl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allows you to try different statement without compiling and running the entire program (like in visual studio)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an IDE</a:t>
            </a:r>
          </a:p>
          <a:p>
            <a:pPr lvl="1"/>
            <a:r>
              <a:rPr lang="en-US" dirty="0"/>
              <a:t>Idle and PyCharm were two popular environment that provide code completion and it very helpful to beginners</a:t>
            </a:r>
          </a:p>
          <a:p>
            <a:pPr lvl="1"/>
            <a:r>
              <a:rPr lang="en-US" dirty="0"/>
              <a:t>Visual Studio Code seems to have superseded both of them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Going native</a:t>
            </a:r>
          </a:p>
          <a:p>
            <a:pPr lvl="1"/>
            <a:r>
              <a:rPr lang="en-US" dirty="0"/>
              <a:t>Completed python programs can be executed from the command prompt via: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python3 wk08_01.py</a:t>
            </a:r>
          </a:p>
          <a:p>
            <a:pPr lvl="1"/>
            <a:r>
              <a:rPr lang="en-US" dirty="0"/>
              <a:t>You may also add the location of the python executable to the first line of the file and than make if executable by the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dirty="0"/>
              <a:t> command, now you may run it by typing: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wk08_01.py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virtual environment</a:t>
            </a:r>
          </a:p>
          <a:p>
            <a:pPr lvl="1"/>
            <a:r>
              <a:rPr lang="en-US" dirty="0"/>
              <a:t>If you need to maintain different versions of libraries, then you may create virtual environments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We will not use this for COMP216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B6450A-47C7-974D-A83F-274FD0589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989591"/>
              </p:ext>
            </p:extLst>
          </p:nvPr>
        </p:nvGraphicFramePr>
        <p:xfrm>
          <a:off x="1035570" y="824002"/>
          <a:ext cx="10927830" cy="5968592"/>
        </p:xfrm>
        <a:graphic>
          <a:graphicData uri="http://schemas.openxmlformats.org/drawingml/2006/table">
            <a:tbl>
              <a:tblPr/>
              <a:tblGrid>
                <a:gridCol w="2185566">
                  <a:extLst>
                    <a:ext uri="{9D8B030D-6E8A-4147-A177-3AD203B41FA5}">
                      <a16:colId xmlns:a16="http://schemas.microsoft.com/office/drawing/2014/main" val="4119977086"/>
                    </a:ext>
                  </a:extLst>
                </a:gridCol>
                <a:gridCol w="2185566">
                  <a:extLst>
                    <a:ext uri="{9D8B030D-6E8A-4147-A177-3AD203B41FA5}">
                      <a16:colId xmlns:a16="http://schemas.microsoft.com/office/drawing/2014/main" val="3102570639"/>
                    </a:ext>
                  </a:extLst>
                </a:gridCol>
                <a:gridCol w="2185566">
                  <a:extLst>
                    <a:ext uri="{9D8B030D-6E8A-4147-A177-3AD203B41FA5}">
                      <a16:colId xmlns:a16="http://schemas.microsoft.com/office/drawing/2014/main" val="3622311968"/>
                    </a:ext>
                  </a:extLst>
                </a:gridCol>
                <a:gridCol w="2185566">
                  <a:extLst>
                    <a:ext uri="{9D8B030D-6E8A-4147-A177-3AD203B41FA5}">
                      <a16:colId xmlns:a16="http://schemas.microsoft.com/office/drawing/2014/main" val="687531638"/>
                    </a:ext>
                  </a:extLst>
                </a:gridCol>
                <a:gridCol w="2185566">
                  <a:extLst>
                    <a:ext uri="{9D8B030D-6E8A-4147-A177-3AD203B41FA5}">
                      <a16:colId xmlns:a16="http://schemas.microsoft.com/office/drawing/2014/main" val="1261993472"/>
                    </a:ext>
                  </a:extLst>
                </a:gridCol>
              </a:tblGrid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delattr()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hash()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memoryview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92576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help()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setattr()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30081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any()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slice()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8648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ascii()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divmod()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object()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sorted()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71637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enumerate()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input()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staticmethod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70337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06469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breakpoint()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exec()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isinstance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93656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bytearray()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filter()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issubclass()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pow()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super()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831014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971032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callable()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property()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94764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chr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frozenset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range()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vars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531999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classmethod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getattr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locals()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repr()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zip()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1529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compile()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globals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map()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__import__()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9926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hasattr</a:t>
                      </a:r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u="none" strike="noStrik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round()</a:t>
                      </a: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800" u="none" strike="noStrike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1610" marR="61610" marT="30805" marB="30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518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1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1ADE-B204-DA47-80A8-C52B369B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45067"/>
            <a:ext cx="10515600" cy="1325563"/>
          </a:xfrm>
        </p:spPr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EAE7-8A82-784E-8E5C-83E1BEF3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7063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see all the names in scope use the </a:t>
            </a:r>
            <a:r>
              <a:rPr lang="en-US" b="1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To get type information on a variable use the </a:t>
            </a:r>
            <a:r>
              <a:rPr lang="en-US" sz="2900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To get more information on a variable use the </a:t>
            </a:r>
            <a:r>
              <a:rPr lang="en-US" sz="2900" b="1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command </a:t>
            </a:r>
          </a:p>
          <a:p>
            <a:endParaRPr lang="en-US" dirty="0"/>
          </a:p>
          <a:p>
            <a:r>
              <a:rPr lang="en-US" dirty="0"/>
              <a:t>To get help on a topic use the </a:t>
            </a:r>
            <a:r>
              <a:rPr lang="en-US" sz="2900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(topic)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To see the value of a variable, type the name of the variable in the </a:t>
            </a:r>
            <a:r>
              <a:rPr lang="en-US" dirty="0" err="1"/>
              <a:t>repl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may also use </a:t>
            </a:r>
            <a:r>
              <a:rPr lang="en-US" sz="2900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To get input from the console, </a:t>
            </a:r>
            <a:r>
              <a:rPr lang="en-US" sz="2900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'Enter your age'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.  As  in C#, this returns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B844C4-7802-CA4F-9B27-E08ED3685E02}"/>
              </a:ext>
            </a:extLst>
          </p:cNvPr>
          <p:cNvSpPr txBox="1">
            <a:spLocks/>
          </p:cNvSpPr>
          <p:nvPr/>
        </p:nvSpPr>
        <p:spPr>
          <a:xfrm>
            <a:off x="1011822" y="719667"/>
            <a:ext cx="11197111" cy="6172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python3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#start python</a:t>
            </a: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Python 3.6.5 (v3.6.5:f59c0932b4, Mar 28 2018, 05:52:31) </a:t>
            </a: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[GCC 4.2.1 Compatible Apple LLVM 6.0 (clang-600.0.57)] on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darwin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 "help", "copyright", "credits" or "license" for more information.</a:t>
            </a: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endParaRPr lang="en-US" dirty="0"/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#do some operation</a:t>
            </a: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FC1B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b="1" dirty="0">
                <a:solidFill>
                  <a:srgbClr val="AD7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4.3</a:t>
            </a:r>
          </a:p>
          <a:p>
            <a:pPr marL="15875" indent="0">
              <a:buFont typeface="Wingdings 3" charset="2"/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84.7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3 * 4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a = 12                     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#bind the 12 to the variable a</a:t>
            </a:r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a                          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#see the value of a</a:t>
            </a:r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marL="15875" indent="0"/>
            <a:endParaRPr lang="en-CA" dirty="0"/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1" i="1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b="1" dirty="0" err="1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CA" b="1" dirty="0">
                <a:solidFill>
                  <a:srgbClr val="E5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a is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{a}')             </a:t>
            </a:r>
            <a:r>
              <a:rPr lang="en-CA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#see the value of a</a:t>
            </a:r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value of a is 12</a:t>
            </a:r>
          </a:p>
          <a:p>
            <a:pPr marL="3254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5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B844C4-7802-CA4F-9B27-E08ED3685E02}"/>
              </a:ext>
            </a:extLst>
          </p:cNvPr>
          <p:cNvSpPr txBox="1">
            <a:spLocks/>
          </p:cNvSpPr>
          <p:nvPr/>
        </p:nvSpPr>
        <p:spPr>
          <a:xfrm>
            <a:off x="1295400" y="914400"/>
            <a:ext cx="105918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(a)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#get more info on a: 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&lt;class 'int’&gt;</a:t>
            </a:r>
          </a:p>
          <a:p>
            <a:pPr marL="15875" indent="0">
              <a:buNone/>
            </a:pPr>
            <a:endParaRPr lang="en-US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#see all the objects in scope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None/>
            </a:pP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['__annotations__', '__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builtins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__', '__doc__', '__loader__', '__name__', '__package__', '__spec__', 'a']</a:t>
            </a:r>
          </a:p>
          <a:p>
            <a:pPr marL="15875" indent="0">
              <a:buNone/>
            </a:pPr>
            <a:endParaRPr lang="en-US" dirty="0"/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 err="1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#view more info on an object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None/>
            </a:pP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['__abs__', '__add__', '__and__', '__bool__', '__ceil__', '__class__', </a:t>
            </a:r>
          </a:p>
          <a:p>
            <a:pPr marL="15875" indent="0">
              <a:buNone/>
            </a:pP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bit_length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'conjugate', 'denominator', '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from_bytes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'numerator', 'real', '</a:t>
            </a:r>
            <a:r>
              <a:rPr lang="en-CA" dirty="0" err="1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to_bytes</a:t>
            </a:r>
            <a:r>
              <a:rPr lang="en-CA" dirty="0">
                <a:solidFill>
                  <a:srgbClr val="F491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15875" indent="0">
              <a:buNone/>
            </a:pPr>
            <a:endParaRPr lang="en-US" dirty="0"/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#obtain even more information on an object</a:t>
            </a:r>
            <a:endParaRPr lang="en-CA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875" indent="0">
              <a:buNone/>
            </a:pPr>
            <a:endParaRPr lang="en-US" dirty="0"/>
          </a:p>
          <a:p>
            <a:pPr marL="15875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CA" b="1" dirty="0">
                <a:solidFill>
                  <a:srgbClr val="61D8F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       </a:t>
            </a:r>
            <a:r>
              <a:rPr lang="en-US" dirty="0"/>
              <a:t>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 python:</a:t>
            </a:r>
          </a:p>
          <a:p>
            <a:pPr marL="325438" indent="0">
              <a:buNone/>
            </a:pP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8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2890-548F-2B46-8866-08EAC12F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9667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0E12-BCF5-5C45-8A64-DE1B2F9E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5230"/>
            <a:ext cx="10515600" cy="466037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Python is an interpreted high-level language with a huge collection </a:t>
            </a:r>
            <a:r>
              <a:rPr lang="en-US"/>
              <a:t>of third-party </a:t>
            </a:r>
            <a:r>
              <a:rPr lang="en-US" dirty="0"/>
              <a:t>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Smaller set of numeric data type, no char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relatively simple to learn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produce something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use a python application (batteries included)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9E51-9BDC-AD4D-B3BF-AAE6164A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40304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1BDD-DDA6-2B47-AEBA-9356A81E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5867"/>
            <a:ext cx="10515600" cy="44873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python?</a:t>
            </a:r>
          </a:p>
          <a:p>
            <a:endParaRPr lang="en-US" dirty="0"/>
          </a:p>
          <a:p>
            <a:r>
              <a:rPr lang="en-US" dirty="0"/>
              <a:t>Where to get python?</a:t>
            </a:r>
          </a:p>
          <a:p>
            <a:pPr fontAlgn="t"/>
            <a:endParaRPr lang="en-CA" dirty="0"/>
          </a:p>
          <a:p>
            <a:pPr fontAlgn="t"/>
            <a:r>
              <a:rPr lang="en-CA" dirty="0"/>
              <a:t>How many kinds of python? </a:t>
            </a:r>
          </a:p>
          <a:p>
            <a:pPr fontAlgn="t"/>
            <a:endParaRPr lang="en-CA" dirty="0"/>
          </a:p>
          <a:p>
            <a:pPr fontAlgn="t"/>
            <a:r>
              <a:rPr lang="en-CA" dirty="0"/>
              <a:t>How to obtain python? </a:t>
            </a:r>
          </a:p>
          <a:p>
            <a:pPr fontAlgn="t"/>
            <a:endParaRPr lang="en-CA" dirty="0"/>
          </a:p>
          <a:p>
            <a:pPr fontAlgn="t"/>
            <a:r>
              <a:rPr lang="en-CA" dirty="0"/>
              <a:t>Look at some built-in function</a:t>
            </a:r>
          </a:p>
          <a:p>
            <a:pPr fontAlgn="t"/>
            <a:endParaRPr lang="en-CA" dirty="0"/>
          </a:p>
          <a:p>
            <a:pPr fontAlgn="t"/>
            <a:r>
              <a:rPr lang="en-CA" dirty="0"/>
              <a:t>How to write and run python code?</a:t>
            </a:r>
          </a:p>
          <a:p>
            <a:pPr lvl="1" fontAlgn="t"/>
            <a:r>
              <a:rPr lang="en-CA" dirty="0"/>
              <a:t>How to use the </a:t>
            </a:r>
            <a:r>
              <a:rPr lang="en-CA" dirty="0" err="1"/>
              <a:t>repl</a:t>
            </a:r>
            <a:r>
              <a:rPr lang="en-CA" dirty="0"/>
              <a:t> </a:t>
            </a:r>
          </a:p>
          <a:p>
            <a:pPr lvl="1" fontAlgn="t"/>
            <a:r>
              <a:rPr lang="en-CA" dirty="0"/>
              <a:t>Text editors</a:t>
            </a:r>
          </a:p>
          <a:p>
            <a:pPr lvl="1" fontAlgn="t"/>
            <a:r>
              <a:rPr lang="en-CA" dirty="0"/>
              <a:t>IDE</a:t>
            </a:r>
          </a:p>
          <a:p>
            <a:pPr lvl="1" fontAlgn="t"/>
            <a:r>
              <a:rPr lang="en-CA" dirty="0"/>
              <a:t>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E6ED-35E7-CA48-AA42-54A1BB35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2724-9142-D34A-8E1D-690AF727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3"/>
            <a:ext cx="10515600" cy="446563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The source is available for anyone to examine and contribute to it</a:t>
            </a:r>
          </a:p>
          <a:p>
            <a:pPr lvl="1"/>
            <a:r>
              <a:rPr lang="en-US" dirty="0"/>
              <a:t>No royalty even when building commercial application</a:t>
            </a:r>
          </a:p>
          <a:p>
            <a:endParaRPr lang="en-US" dirty="0"/>
          </a:p>
          <a:p>
            <a:r>
              <a:rPr lang="en-US" dirty="0"/>
              <a:t>High-level language</a:t>
            </a:r>
          </a:p>
          <a:p>
            <a:pPr lvl="1"/>
            <a:r>
              <a:rPr lang="en-US" dirty="0"/>
              <a:t>The statements are very different from the code that the CPU understands</a:t>
            </a:r>
          </a:p>
          <a:p>
            <a:pPr lvl="1"/>
            <a:r>
              <a:rPr lang="en-US" dirty="0"/>
              <a:t>Relatively easy for beginners to learn</a:t>
            </a:r>
          </a:p>
          <a:p>
            <a:pPr lvl="1"/>
            <a:r>
              <a:rPr lang="en-US" dirty="0"/>
              <a:t>Powerful enough for demanding applications such as real time processing</a:t>
            </a:r>
          </a:p>
          <a:p>
            <a:pPr lvl="1"/>
            <a:r>
              <a:rPr lang="en-US" dirty="0"/>
              <a:t>Dense API</a:t>
            </a:r>
          </a:p>
          <a:p>
            <a:pPr lvl="2"/>
            <a:r>
              <a:rPr lang="en-US" dirty="0"/>
              <a:t>Can do more with fewer lines of code</a:t>
            </a:r>
          </a:p>
          <a:p>
            <a:pPr lvl="1"/>
            <a:r>
              <a:rPr lang="en-US" dirty="0"/>
              <a:t>No direct access to hardware</a:t>
            </a:r>
          </a:p>
          <a:p>
            <a:pPr lvl="1"/>
            <a:r>
              <a:rPr lang="en-US" dirty="0"/>
              <a:t>Certain things such as device driver can not be done in a high level language</a:t>
            </a:r>
          </a:p>
          <a:p>
            <a:pPr lvl="1"/>
            <a:endParaRPr lang="en-US" dirty="0"/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Each line or block is complied into machine code which is then executed </a:t>
            </a:r>
          </a:p>
          <a:p>
            <a:pPr lvl="1"/>
            <a:r>
              <a:rPr lang="en-US" dirty="0"/>
              <a:t>C# is a compile language =&gt; means the entire program in compiled and then executed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E6ED-35E7-CA48-AA42-54A1BB35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2724-9142-D34A-8E1D-690AF727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136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Dynamically Typed</a:t>
            </a:r>
          </a:p>
          <a:p>
            <a:pPr lvl="1"/>
            <a:r>
              <a:rPr lang="en-US" dirty="0"/>
              <a:t>The type of data contained in a variable may change in the life-time of the program</a:t>
            </a:r>
          </a:p>
          <a:p>
            <a:pPr lvl="1"/>
            <a:r>
              <a:rPr lang="en-US" dirty="0"/>
              <a:t>C# is strongly typed </a:t>
            </a:r>
          </a:p>
          <a:p>
            <a:pPr lvl="1"/>
            <a:endParaRPr lang="en-US" dirty="0"/>
          </a:p>
          <a:p>
            <a:r>
              <a:rPr lang="en-US" dirty="0"/>
              <a:t>Object Oriented</a:t>
            </a:r>
          </a:p>
          <a:p>
            <a:pPr lvl="1"/>
            <a:r>
              <a:rPr lang="en-US" dirty="0"/>
              <a:t>Good support for OOP</a:t>
            </a:r>
          </a:p>
          <a:p>
            <a:pPr lvl="1"/>
            <a:r>
              <a:rPr lang="en-US" dirty="0"/>
              <a:t>Supports operator overloading</a:t>
            </a:r>
          </a:p>
          <a:p>
            <a:pPr lvl="1"/>
            <a:r>
              <a:rPr lang="en-US" dirty="0"/>
              <a:t>Does not have the notion of  private members</a:t>
            </a:r>
          </a:p>
          <a:p>
            <a:pPr lvl="1"/>
            <a:endParaRPr lang="en-US" dirty="0"/>
          </a:p>
          <a:p>
            <a:r>
              <a:rPr lang="en-US" dirty="0"/>
              <a:t>Portable</a:t>
            </a:r>
          </a:p>
          <a:p>
            <a:pPr lvl="1"/>
            <a:r>
              <a:rPr lang="en-US" dirty="0"/>
              <a:t>Your applications can be executed on different platforms such as windows, Linux, MacOS etc.</a:t>
            </a:r>
          </a:p>
          <a:p>
            <a:pPr lvl="1"/>
            <a:r>
              <a:rPr lang="en-US" dirty="0"/>
              <a:t>Very popular for data intensive applications such as data mining and machine learning</a:t>
            </a:r>
          </a:p>
          <a:p>
            <a:pPr lvl="1"/>
            <a:endParaRPr lang="en-US" dirty="0"/>
          </a:p>
          <a:p>
            <a:r>
              <a:rPr lang="en-US" dirty="0"/>
              <a:t>Popularity</a:t>
            </a:r>
          </a:p>
          <a:p>
            <a:pPr lvl="1"/>
            <a:r>
              <a:rPr lang="en-US" dirty="0"/>
              <a:t>Second fastest growing language (first is JavaScript)</a:t>
            </a:r>
          </a:p>
          <a:p>
            <a:pPr lvl="1"/>
            <a:r>
              <a:rPr lang="en-US" dirty="0"/>
              <a:t>Very good community support</a:t>
            </a:r>
          </a:p>
          <a:p>
            <a:pPr lvl="1"/>
            <a:r>
              <a:rPr lang="en-US" dirty="0"/>
              <a:t>Lots of third-party software</a:t>
            </a:r>
          </a:p>
        </p:txBody>
      </p:sp>
    </p:spTree>
    <p:extLst>
      <p:ext uri="{BB962C8B-B14F-4D97-AF65-F5344CB8AC3E}">
        <p14:creationId xmlns:p14="http://schemas.microsoft.com/office/powerpoint/2010/main" val="18456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947-EF8A-874E-9968-C5DA58D6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BA9E-742A-884A-8573-46593EA0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11362"/>
            <a:ext cx="10515600" cy="48466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Ranked in the top ten programming language since 2003</a:t>
            </a:r>
          </a:p>
          <a:p>
            <a:r>
              <a:rPr lang="en-US" dirty="0"/>
              <a:t>JavaScript and Python are the most used language in 2020 (IEEE)</a:t>
            </a:r>
          </a:p>
          <a:p>
            <a:endParaRPr lang="en-US" dirty="0"/>
          </a:p>
          <a:p>
            <a:r>
              <a:rPr lang="en-US" dirty="0"/>
              <a:t>Easy to learn, read and maintained</a:t>
            </a:r>
          </a:p>
          <a:p>
            <a:endParaRPr lang="en-US" dirty="0"/>
          </a:p>
          <a:p>
            <a:r>
              <a:rPr lang="en-US" dirty="0"/>
              <a:t>Rapid prototyping</a:t>
            </a:r>
          </a:p>
          <a:p>
            <a:r>
              <a:rPr lang="en-US" dirty="0"/>
              <a:t>Multi-purpose</a:t>
            </a:r>
          </a:p>
          <a:p>
            <a:r>
              <a:rPr lang="en-US" dirty="0"/>
              <a:t>Extensible</a:t>
            </a:r>
          </a:p>
          <a:p>
            <a:endParaRPr lang="en-US" dirty="0"/>
          </a:p>
          <a:p>
            <a:r>
              <a:rPr lang="en-US" dirty="0"/>
              <a:t>Supports multiple programming paradigms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Imperative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Procedural</a:t>
            </a:r>
          </a:p>
          <a:p>
            <a:pPr lvl="1"/>
            <a:endParaRPr lang="en-US" dirty="0"/>
          </a:p>
          <a:p>
            <a:r>
              <a:rPr lang="en-US" dirty="0"/>
              <a:t>Embedded in software such as blender, gimp, Maya, Houdini, </a:t>
            </a:r>
          </a:p>
        </p:txBody>
      </p:sp>
    </p:spTree>
    <p:extLst>
      <p:ext uri="{BB962C8B-B14F-4D97-AF65-F5344CB8AC3E}">
        <p14:creationId xmlns:p14="http://schemas.microsoft.com/office/powerpoint/2010/main" val="33771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E8D5-EA0F-EC45-AAD1-592A7F2F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515600" cy="1325563"/>
          </a:xfrm>
        </p:spPr>
        <p:txBody>
          <a:bodyPr/>
          <a:lstStyle/>
          <a:p>
            <a:r>
              <a:rPr lang="en-US" dirty="0"/>
              <a:t>What is python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B8EA-CDA0-4B4E-9B8C-FC19DE1F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11363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Python software contains over 130,000 packages</a:t>
            </a:r>
          </a:p>
          <a:p>
            <a:r>
              <a:rPr lang="en-US" dirty="0"/>
              <a:t>Graphical user interfaces</a:t>
            </a:r>
          </a:p>
          <a:p>
            <a:r>
              <a:rPr lang="en-US" dirty="0"/>
              <a:t>Web frameworks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Test frameworks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System administration</a:t>
            </a:r>
          </a:p>
          <a:p>
            <a:r>
              <a:rPr lang="en-US" dirty="0"/>
              <a:t>Scientific computing</a:t>
            </a:r>
          </a:p>
          <a:p>
            <a:r>
              <a:rPr lang="en-US" dirty="0"/>
              <a:t>Text processing</a:t>
            </a:r>
          </a:p>
          <a:p>
            <a:r>
              <a:rPr lang="en-US" dirty="0"/>
              <a:t>Image processing</a:t>
            </a:r>
          </a:p>
          <a:p>
            <a:r>
              <a:rPr lang="en-US" dirty="0"/>
              <a:t>Artificial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5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694-828E-1042-875A-D8B44F44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515600" cy="1325563"/>
          </a:xfrm>
        </p:spPr>
        <p:txBody>
          <a:bodyPr/>
          <a:lstStyle/>
          <a:p>
            <a:r>
              <a:rPr lang="en-US" dirty="0"/>
              <a:t>Version 2 vs version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97A5-5BBD-BB45-8053-6CCF82001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11363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Internally it is vastly different</a:t>
            </a:r>
          </a:p>
          <a:p>
            <a:pPr lvl="1"/>
            <a:r>
              <a:rPr lang="en-US" dirty="0"/>
              <a:t>All inputs are string</a:t>
            </a:r>
          </a:p>
          <a:p>
            <a:pPr lvl="1"/>
            <a:r>
              <a:rPr lang="en-US" dirty="0"/>
              <a:t>All values are python objects</a:t>
            </a:r>
          </a:p>
          <a:p>
            <a:pPr lvl="1"/>
            <a:endParaRPr lang="en-US" dirty="0"/>
          </a:p>
          <a:p>
            <a:r>
              <a:rPr lang="en-US" dirty="0"/>
              <a:t>Externally it is not so different</a:t>
            </a:r>
          </a:p>
          <a:p>
            <a:pPr lvl="1"/>
            <a:r>
              <a:rPr lang="en-US" dirty="0"/>
              <a:t>The print function is different</a:t>
            </a:r>
          </a:p>
          <a:p>
            <a:pPr lvl="1"/>
            <a:r>
              <a:rPr lang="en-US" dirty="0"/>
              <a:t>String are Unicode by default (</a:t>
            </a:r>
            <a:r>
              <a:rPr lang="en-US" dirty="0" err="1"/>
              <a:t>ver</a:t>
            </a:r>
            <a:r>
              <a:rPr lang="en-US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266012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D50-446E-4B42-8415-DE5962D4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0"/>
            <a:ext cx="10515600" cy="1325563"/>
          </a:xfrm>
        </p:spPr>
        <p:txBody>
          <a:bodyPr/>
          <a:lstStyle/>
          <a:p>
            <a:r>
              <a:rPr lang="en-US" dirty="0"/>
              <a:t>How to obtain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5A82-B94C-8B4B-9D89-245E305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04496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Python is available by default on all </a:t>
            </a:r>
            <a:r>
              <a:rPr lang="en-US" dirty="0" err="1"/>
              <a:t>linux</a:t>
            </a:r>
            <a:r>
              <a:rPr lang="en-US" dirty="0"/>
              <a:t> distribution (Version 2)</a:t>
            </a:r>
          </a:p>
          <a:p>
            <a:pPr lvl="1"/>
            <a:r>
              <a:rPr lang="en-US" dirty="0"/>
              <a:t>So it is present on your virtual machine</a:t>
            </a:r>
          </a:p>
          <a:p>
            <a:endParaRPr lang="en-US" dirty="0"/>
          </a:p>
          <a:p>
            <a:r>
              <a:rPr lang="en-US" dirty="0"/>
              <a:t>macOS is actually running Unix under the hood, so it is also available there</a:t>
            </a:r>
          </a:p>
          <a:p>
            <a:endParaRPr lang="en-US" dirty="0"/>
          </a:p>
          <a:p>
            <a:r>
              <a:rPr lang="en-US" dirty="0"/>
              <a:t>It is not present in a default windows installation</a:t>
            </a:r>
          </a:p>
          <a:p>
            <a:pPr lvl="1"/>
            <a:r>
              <a:rPr lang="en-US" dirty="0"/>
              <a:t>You need to download and install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www.python.org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/downloads</a:t>
            </a:r>
          </a:p>
        </p:txBody>
      </p:sp>
    </p:spTree>
    <p:extLst>
      <p:ext uri="{BB962C8B-B14F-4D97-AF65-F5344CB8AC3E}">
        <p14:creationId xmlns:p14="http://schemas.microsoft.com/office/powerpoint/2010/main" val="265659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9D50-446E-4B42-8415-DE5962D4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62000"/>
            <a:ext cx="10515600" cy="1325563"/>
          </a:xfrm>
        </p:spPr>
        <p:txBody>
          <a:bodyPr/>
          <a:lstStyle/>
          <a:p>
            <a:r>
              <a:rPr lang="en-US" dirty="0"/>
              <a:t>Keeping python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5A82-B94C-8B4B-9D89-245E305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044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Updating python</a:t>
            </a:r>
          </a:p>
          <a:p>
            <a:endParaRPr lang="en-US" dirty="0"/>
          </a:p>
          <a:p>
            <a:r>
              <a:rPr lang="en-US" dirty="0"/>
              <a:t>Managing python packages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pip is the default package manager and for most cases its does a great job.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list – shows all the installed packages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install «package» - install the specified package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show «package» - shows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information about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specified package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check «package» - verifies the dependencies for the specified package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pip uninstall «package» - removes the specified package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 –m pip install –-upgrade pip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8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33806</TotalTime>
  <Words>1315</Words>
  <Application>Microsoft Office PowerPoint</Application>
  <PresentationFormat>Widescreen</PresentationFormat>
  <Paragraphs>280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 3</vt:lpstr>
      <vt:lpstr>Facet</vt:lpstr>
      <vt:lpstr>Python Programming – Intro</vt:lpstr>
      <vt:lpstr>Agenda</vt:lpstr>
      <vt:lpstr>What is python?</vt:lpstr>
      <vt:lpstr>What is python?</vt:lpstr>
      <vt:lpstr>Why python?</vt:lpstr>
      <vt:lpstr>What is python used for?</vt:lpstr>
      <vt:lpstr>Version 2 vs version 3</vt:lpstr>
      <vt:lpstr>How to obtain python?</vt:lpstr>
      <vt:lpstr>Keeping python current</vt:lpstr>
      <vt:lpstr>How to use python</vt:lpstr>
      <vt:lpstr>PowerPoint Presentation</vt:lpstr>
      <vt:lpstr>Useful commands</vt:lpstr>
      <vt:lpstr>PowerPoint Presentation</vt:lpstr>
      <vt:lpstr>PowerPoint Presentation</vt:lpstr>
      <vt:lpstr>Summary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</dc:title>
  <dc:creator>ILIA</dc:creator>
  <cp:lastModifiedBy>Narendra Pershad</cp:lastModifiedBy>
  <cp:revision>647</cp:revision>
  <dcterms:created xsi:type="dcterms:W3CDTF">2008-09-10T01:32:08Z</dcterms:created>
  <dcterms:modified xsi:type="dcterms:W3CDTF">2023-09-05T16:52:24Z</dcterms:modified>
</cp:coreProperties>
</file>