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7" r:id="rId1"/>
  </p:sldMasterIdLst>
  <p:notesMasterIdLst>
    <p:notesMasterId r:id="rId17"/>
  </p:notesMasterIdLst>
  <p:sldIdLst>
    <p:sldId id="256" r:id="rId2"/>
    <p:sldId id="379" r:id="rId3"/>
    <p:sldId id="416" r:id="rId4"/>
    <p:sldId id="417" r:id="rId5"/>
    <p:sldId id="265" r:id="rId6"/>
    <p:sldId id="418" r:id="rId7"/>
    <p:sldId id="419" r:id="rId8"/>
    <p:sldId id="424" r:id="rId9"/>
    <p:sldId id="421" r:id="rId10"/>
    <p:sldId id="420" r:id="rId11"/>
    <p:sldId id="428" r:id="rId12"/>
    <p:sldId id="429" r:id="rId13"/>
    <p:sldId id="422" r:id="rId14"/>
    <p:sldId id="423" r:id="rId15"/>
    <p:sldId id="4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F0"/>
    <a:srgbClr val="E5DB73"/>
    <a:srgbClr val="E6DB73"/>
    <a:srgbClr val="AD7CFF"/>
    <a:srgbClr val="F49100"/>
    <a:srgbClr val="FC1B70"/>
    <a:srgbClr val="BFBFBF"/>
    <a:srgbClr val="8AE232"/>
    <a:srgbClr val="61D8F1"/>
    <a:srgbClr val="719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33" autoAdjust="0"/>
    <p:restoredTop sz="87905"/>
  </p:normalViewPr>
  <p:slideViewPr>
    <p:cSldViewPr showGuides="1">
      <p:cViewPr varScale="1">
        <p:scale>
          <a:sx n="79" d="100"/>
          <a:sy n="79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 is very useful in dealing with ultra-high </a:t>
            </a:r>
            <a:r>
              <a:rPr lang="en-US"/>
              <a:t>level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33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55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4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  <p:sldLayoutId id="2147484122" r:id="rId15"/>
    <p:sldLayoutId id="21474841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Programming </a:t>
            </a:r>
            <a:br>
              <a:rPr lang="en-US" dirty="0"/>
            </a:br>
            <a:r>
              <a:rPr lang="en-US" dirty="0"/>
              <a:t>–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97519"/>
            <a:ext cx="9296400" cy="1822450"/>
          </a:xfrm>
        </p:spPr>
        <p:txBody>
          <a:bodyPr>
            <a:normAutofit/>
          </a:bodyPr>
          <a:lstStyle/>
          <a:p>
            <a:r>
              <a:rPr lang="en-US" sz="3200" dirty="0"/>
              <a:t>Networking for Software Developers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11277600" cy="6477000"/>
          </a:xfrm>
        </p:spPr>
        <p:txBody>
          <a:bodyPr lIns="90000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reverse_digit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function displays the argument in reverse order. This is a recursive method.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It use the modulus operator as well as integer division. It also demonstrate how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to suppress the carriage return after a print() call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==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remainder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number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%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#modulus operator</a:t>
            </a:r>
            <a:endParaRPr lang="en-US" sz="1800" dirty="0">
              <a:solidFill>
                <a:srgbClr val="AD7CF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'{remainder}',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''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#second argument replaces the default newline</a:t>
            </a: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_digit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//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10)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#modulus operator</a:t>
            </a: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reverse_digit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384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483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reverse_digit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17546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64571</a:t>
            </a:r>
          </a:p>
        </p:txBody>
      </p:sp>
    </p:spTree>
    <p:extLst>
      <p:ext uri="{BB962C8B-B14F-4D97-AF65-F5344CB8AC3E}">
        <p14:creationId xmlns:p14="http://schemas.microsoft.com/office/powerpoint/2010/main" val="166710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26309-0BCC-9147-AFF0-33F8A26A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23" y="685800"/>
            <a:ext cx="10515600" cy="1325563"/>
          </a:xfrm>
        </p:spPr>
        <p:txBody>
          <a:bodyPr/>
          <a:lstStyle/>
          <a:p>
            <a:r>
              <a:rPr lang="en-US" dirty="0"/>
              <a:t>Empty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752600"/>
            <a:ext cx="11137900" cy="5410200"/>
          </a:xfrm>
        </p:spPr>
        <p:txBody>
          <a:bodyPr lIns="9000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foo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():</a:t>
            </a:r>
            <a:endParaRPr lang="en-US" sz="1800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'''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function doesn’t do anything.</a:t>
            </a:r>
          </a:p>
          <a:p>
            <a:pPr marL="0" indent="0">
              <a:buNone/>
            </a:pPr>
            <a:endParaRPr lang="en-US" sz="1800" dirty="0">
              <a:solidFill>
                <a:srgbClr val="BFBFBF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It is convenient as a placeholder and shows up in documentation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'''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pass</a:t>
            </a: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help(foo)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Help on function foo in module __main__: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foo()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This function doesn’t do anything.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It is convenient as a placeholder and shows up in documentation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2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A26309-0BCC-9147-AFF0-33F8A26A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23" y="685800"/>
            <a:ext cx="10515600" cy="1325563"/>
          </a:xfrm>
        </p:spPr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2209800"/>
            <a:ext cx="11137900" cy="4114800"/>
          </a:xfrm>
        </p:spPr>
        <p:txBody>
          <a:bodyPr lIns="90000"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fact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-&gt; 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  #notice the annotations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1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 #function </a:t>
            </a:r>
            <a:r>
              <a:rPr lang="en-US" sz="180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calls itself</a:t>
            </a: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 = </a:t>
            </a:r>
            <a:r>
              <a:rPr lang="en-US" sz="1800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E6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The</a:t>
            </a:r>
            <a:r>
              <a:rPr lang="en-US" sz="1800" dirty="0">
                <a:solidFill>
                  <a:srgbClr val="E6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factorial of 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{n} </a:t>
            </a:r>
            <a:r>
              <a:rPr lang="en-US" sz="1800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is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US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(n)}')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31400" cy="4710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properties of higher-order functions are: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function in a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 function as parameter to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a function from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functions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3907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533400"/>
            <a:ext cx="10909300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shout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text.</a:t>
            </a:r>
            <a:r>
              <a:rPr lang="en-US" sz="29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whisper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text.</a:t>
            </a:r>
            <a:r>
              <a:rPr lang="en-US" sz="29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#HELLO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whisper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#hello	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yell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shout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#assigns function to a variable</a:t>
            </a: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#HELLO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greet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return </a:t>
            </a:r>
            <a:r>
              <a:rPr lang="en-US" sz="2900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'from a higher power'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C1B7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2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(shout))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#FROM A HIGHER POWER</a:t>
            </a: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&gt;&gt;&gt; 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2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(whisper))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         #from a higher power</a:t>
            </a: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solidFill>
                <a:srgbClr val="61D8F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5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83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1049000" cy="4191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Aids in software development</a:t>
            </a:r>
          </a:p>
          <a:p>
            <a:endParaRPr lang="en-US" dirty="0"/>
          </a:p>
          <a:p>
            <a:r>
              <a:rPr lang="en-US" dirty="0"/>
              <a:t>Functions are like mini program</a:t>
            </a:r>
          </a:p>
          <a:p>
            <a:endParaRPr lang="en-US" dirty="0"/>
          </a:p>
          <a:p>
            <a:r>
              <a:rPr lang="en-US" dirty="0"/>
              <a:t>It increases code re-use</a:t>
            </a:r>
          </a:p>
          <a:p>
            <a:endParaRPr lang="en-US" dirty="0"/>
          </a:p>
          <a:p>
            <a:r>
              <a:rPr lang="en-US" dirty="0"/>
              <a:t>Functions may take input and return values</a:t>
            </a:r>
          </a:p>
          <a:p>
            <a:endParaRPr lang="en-US" dirty="0"/>
          </a:p>
          <a:p>
            <a:r>
              <a:rPr lang="en-US" dirty="0"/>
              <a:t>Functions make the life of a developer easier and allows him to be more productive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3"/>
            <a:ext cx="9220200" cy="3810000"/>
          </a:xfrm>
        </p:spPr>
        <p:txBody>
          <a:bodyPr>
            <a:normAutofit fontScale="47500" lnSpcReduction="20000"/>
          </a:bodyPr>
          <a:lstStyle/>
          <a:p>
            <a:endParaRPr lang="en-US" sz="3200" dirty="0"/>
          </a:p>
          <a:p>
            <a:r>
              <a:rPr lang="en-US" sz="3200" dirty="0"/>
              <a:t>What is a function?</a:t>
            </a:r>
          </a:p>
          <a:p>
            <a:endParaRPr lang="en-US" sz="3200" dirty="0"/>
          </a:p>
          <a:p>
            <a:r>
              <a:rPr lang="en-US" sz="3200" dirty="0"/>
              <a:t>Why functions?</a:t>
            </a:r>
          </a:p>
          <a:p>
            <a:endParaRPr lang="en-US" sz="3200" dirty="0"/>
          </a:p>
          <a:p>
            <a:r>
              <a:rPr lang="en-US" sz="3200" dirty="0"/>
              <a:t>How to write a function</a:t>
            </a:r>
          </a:p>
          <a:p>
            <a:endParaRPr lang="en-US" sz="3200" dirty="0"/>
          </a:p>
          <a:p>
            <a:r>
              <a:rPr lang="en-US" sz="3200" dirty="0"/>
              <a:t>How to use a use functions</a:t>
            </a:r>
          </a:p>
          <a:p>
            <a:endParaRPr lang="en-US" sz="3200" dirty="0"/>
          </a:p>
          <a:p>
            <a:r>
              <a:rPr lang="en-US" sz="3200" dirty="0"/>
              <a:t>Advanced function concepts:</a:t>
            </a:r>
          </a:p>
          <a:p>
            <a:pPr lvl="1"/>
            <a:r>
              <a:rPr lang="en-US" sz="2800" dirty="0"/>
              <a:t>Recursion</a:t>
            </a:r>
          </a:p>
          <a:p>
            <a:pPr lvl="1"/>
            <a:r>
              <a:rPr lang="en-US" sz="2800" dirty="0"/>
              <a:t>Higher order functions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9220200" cy="4694238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/>
              <a:t>A block of code statements that has a name</a:t>
            </a:r>
          </a:p>
          <a:p>
            <a:endParaRPr lang="en-US" sz="3200" dirty="0"/>
          </a:p>
          <a:p>
            <a:r>
              <a:rPr lang="en-US" sz="3200" dirty="0"/>
              <a:t>The name is use to activate this logic whenever it is  required</a:t>
            </a:r>
          </a:p>
          <a:p>
            <a:endParaRPr lang="en-US" sz="3200" dirty="0"/>
          </a:p>
          <a:p>
            <a:r>
              <a:rPr lang="en-US" sz="3200" dirty="0"/>
              <a:t>Are like mini-programs</a:t>
            </a:r>
          </a:p>
          <a:p>
            <a:endParaRPr lang="en-US" sz="3200" dirty="0"/>
          </a:p>
          <a:p>
            <a:r>
              <a:rPr lang="en-US" sz="3200" dirty="0"/>
              <a:t>Functions may take inputs (arguments) and give output (return values) as well as having its own variables</a:t>
            </a:r>
          </a:p>
          <a:p>
            <a:endParaRPr lang="en-US" sz="3200" dirty="0"/>
          </a:p>
          <a:p>
            <a:r>
              <a:rPr lang="en-US" sz="3200" dirty="0"/>
              <a:t>Functions can call other functions or even itself</a:t>
            </a:r>
          </a:p>
          <a:p>
            <a:endParaRPr lang="en-US" sz="3200" dirty="0"/>
          </a:p>
          <a:p>
            <a:r>
              <a:rPr lang="en-US" sz="3200" dirty="0"/>
              <a:t>Python does not support function overloading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Functions that are a part of a class definition are normally called methods. i.e. a method is bound to an object and a function is not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872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9220200" cy="4465638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/>
              <a:t>Helps in software development</a:t>
            </a:r>
          </a:p>
          <a:p>
            <a:pPr lvl="1"/>
            <a:r>
              <a:rPr lang="en-US" sz="2800" dirty="0"/>
              <a:t>Complex tasks are decomposed into smaller ones</a:t>
            </a:r>
          </a:p>
          <a:p>
            <a:pPr lvl="1"/>
            <a:r>
              <a:rPr lang="en-US" sz="2800" dirty="0"/>
              <a:t>Reduce code duplication</a:t>
            </a:r>
          </a:p>
          <a:p>
            <a:pPr lvl="1"/>
            <a:r>
              <a:rPr lang="en-US" sz="2800" dirty="0"/>
              <a:t>Hide implementation details</a:t>
            </a:r>
          </a:p>
          <a:p>
            <a:pPr lvl="1"/>
            <a:r>
              <a:rPr lang="en-US" sz="2800" dirty="0"/>
              <a:t>Improve readability</a:t>
            </a:r>
          </a:p>
          <a:p>
            <a:pPr lvl="1"/>
            <a:r>
              <a:rPr lang="en-US" sz="2800" dirty="0"/>
              <a:t>Smaller tasks are easier to </a:t>
            </a:r>
          </a:p>
          <a:p>
            <a:pPr lvl="2"/>
            <a:r>
              <a:rPr lang="en-US" sz="2400" dirty="0"/>
              <a:t>Implement</a:t>
            </a:r>
          </a:p>
          <a:p>
            <a:pPr lvl="2"/>
            <a:r>
              <a:rPr lang="en-US" sz="2400" dirty="0"/>
              <a:t>Troubleshoot</a:t>
            </a:r>
          </a:p>
          <a:p>
            <a:pPr lvl="2"/>
            <a:r>
              <a:rPr lang="en-US" sz="2400" dirty="0"/>
              <a:t>Debug</a:t>
            </a:r>
          </a:p>
          <a:p>
            <a:pPr lvl="2"/>
            <a:r>
              <a:rPr lang="en-US" sz="2400" dirty="0"/>
              <a:t>Use</a:t>
            </a:r>
          </a:p>
          <a:p>
            <a:pPr lvl="2"/>
            <a:r>
              <a:rPr lang="en-US" sz="2400" dirty="0"/>
              <a:t>To chain to achieve more involved interaction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Coder can concentrate on a smaller part of the solution</a:t>
            </a:r>
          </a:p>
          <a:p>
            <a:pPr lvl="1"/>
            <a:r>
              <a:rPr lang="en-US" sz="2800" dirty="0"/>
              <a:t>Can clearly understand the purpose of each unit (method)</a:t>
            </a:r>
          </a:p>
          <a:p>
            <a:pPr lvl="1"/>
            <a:r>
              <a:rPr lang="en-US" sz="2800" dirty="0"/>
              <a:t>Can define clear inputs and outputs</a:t>
            </a:r>
          </a:p>
          <a:p>
            <a:endParaRPr lang="en-US" sz="3200" dirty="0"/>
          </a:p>
          <a:p>
            <a:r>
              <a:rPr lang="en-US" sz="3200" dirty="0"/>
              <a:t>Functions should have a </a:t>
            </a:r>
            <a:r>
              <a:rPr lang="en-US" sz="3200"/>
              <a:t>single responsibility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2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19200"/>
            <a:ext cx="10464800" cy="475456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first line should be a terse description of the function.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The above line used when a brief description is needed. The entire docstring is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displayed using the help() function. Python docstrings are useful to document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your code. Simply write what the function does. You can use a single line or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multiple lines as in this example.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 from Narendra'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Narendra</a:t>
            </a:r>
          </a:p>
        </p:txBody>
      </p:sp>
    </p:spTree>
    <p:extLst>
      <p:ext uri="{BB962C8B-B14F-4D97-AF65-F5344CB8AC3E}">
        <p14:creationId xmlns:p14="http://schemas.microsoft.com/office/powerpoint/2010/main" val="273973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685800"/>
            <a:ext cx="10464800" cy="556260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prof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function take a single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argument and displays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Hello from + argument.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from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{prof}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'Narendra'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Narendra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prof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'Ilia'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Ilia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9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685800"/>
            <a:ext cx="10464800" cy="6019800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prof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None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"""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function take an optional single string argument and displays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Hello from + argument.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is a technique you may use to simulate function overloading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prof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D7C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None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print(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 from Narendra’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from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{prof}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Narendra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'Ilia'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Ilia</a:t>
            </a:r>
          </a:p>
        </p:txBody>
      </p:sp>
    </p:spTree>
    <p:extLst>
      <p:ext uri="{BB962C8B-B14F-4D97-AF65-F5344CB8AC3E}">
        <p14:creationId xmlns:p14="http://schemas.microsoft.com/office/powerpoint/2010/main" val="28859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685800"/>
            <a:ext cx="10464800" cy="556260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prof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This function take a single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argument and displays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Hello from + argument.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'Hello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from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{prof}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'Narendra'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Narendra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prof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'Ilia'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from Ilia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3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685800"/>
            <a:ext cx="10909300" cy="586740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AE232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likes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491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items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Takes a list of string and display each item prefixed with "I like …".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for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FC1B7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items: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like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'apricots'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'berry'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'cantaloupe'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5DB73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'dates'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likes(</a:t>
            </a:r>
            <a:r>
              <a:rPr lang="en-US" sz="2700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61D8F1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like apricots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like berry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like cantaloupe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 like dates</a:t>
            </a:r>
          </a:p>
        </p:txBody>
      </p:sp>
    </p:spTree>
    <p:extLst>
      <p:ext uri="{BB962C8B-B14F-4D97-AF65-F5344CB8AC3E}">
        <p14:creationId xmlns:p14="http://schemas.microsoft.com/office/powerpoint/2010/main" val="3596249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36099</TotalTime>
  <Words>964</Words>
  <Application>Microsoft Office PowerPoint</Application>
  <PresentationFormat>Widescreen</PresentationFormat>
  <Paragraphs>231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 3</vt:lpstr>
      <vt:lpstr>Facet</vt:lpstr>
      <vt:lpstr>Python Programming  – Functions</vt:lpstr>
      <vt:lpstr>Agenda</vt:lpstr>
      <vt:lpstr>What is a function?</vt:lpstr>
      <vt:lpstr>Why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Empty function</vt:lpstr>
      <vt:lpstr>Recursive function</vt:lpstr>
      <vt:lpstr>Higher order functions (Advanced)</vt:lpstr>
      <vt:lpstr>PowerPoint Presentation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634</cp:revision>
  <dcterms:created xsi:type="dcterms:W3CDTF">2008-09-10T01:32:08Z</dcterms:created>
  <dcterms:modified xsi:type="dcterms:W3CDTF">2023-09-05T16:53:42Z</dcterms:modified>
</cp:coreProperties>
</file>