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14" r:id="rId5"/>
    <p:sldId id="351" r:id="rId6"/>
    <p:sldId id="350" r:id="rId7"/>
    <p:sldId id="349" r:id="rId8"/>
    <p:sldId id="334" r:id="rId9"/>
    <p:sldId id="344" r:id="rId10"/>
    <p:sldId id="343" r:id="rId11"/>
    <p:sldId id="346" r:id="rId12"/>
    <p:sldId id="355" r:id="rId13"/>
    <p:sldId id="347" r:id="rId14"/>
    <p:sldId id="348" r:id="rId15"/>
    <p:sldId id="356" r:id="rId16"/>
    <p:sldId id="357" r:id="rId17"/>
    <p:sldId id="359" r:id="rId18"/>
    <p:sldId id="358" r:id="rId19"/>
    <p:sldId id="360" r:id="rId20"/>
    <p:sldId id="361" r:id="rId21"/>
    <p:sldId id="363" r:id="rId22"/>
    <p:sldId id="362" r:id="rId23"/>
    <p:sldId id="352" r:id="rId24"/>
    <p:sldId id="353" r:id="rId25"/>
    <p:sldId id="354" r:id="rId26"/>
    <p:sldId id="3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17"/>
    <a:srgbClr val="D3DDFE"/>
    <a:srgbClr val="D4DDFE"/>
    <a:srgbClr val="D5DEFF"/>
    <a:srgbClr val="F6F7FF"/>
    <a:srgbClr val="DBDCE5"/>
    <a:srgbClr val="F0F1FB"/>
    <a:srgbClr val="DFE1F6"/>
    <a:srgbClr val="EEEFF5"/>
    <a:srgbClr val="DF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E7E1E-75B5-D4E2-D673-4D1D7F532554}" v="47" dt="2024-05-01T04:13:01.375"/>
    <p1510:client id="{9F4918BE-16E2-4F84-4C71-6B2DED78CFD9}" v="459" dt="2024-05-01T06:23:28.42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16" y="-54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0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7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8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4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21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8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0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0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7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98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9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37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3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090621"/>
            <a:ext cx="8961120" cy="1885237"/>
          </a:xfrm>
        </p:spPr>
        <p:txBody>
          <a:bodyPr/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680054-7DC7-3C02-CC5C-36FFF36ED14F}"/>
              </a:ext>
            </a:extLst>
          </p:cNvPr>
          <p:cNvSpPr txBox="1">
            <a:spLocks/>
          </p:cNvSpPr>
          <p:nvPr/>
        </p:nvSpPr>
        <p:spPr>
          <a:xfrm>
            <a:off x="811185" y="3614269"/>
            <a:ext cx="8961120" cy="18852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000" dirty="0">
                <a:latin typeface="Arial"/>
                <a:cs typeface="Arial"/>
              </a:rPr>
              <a:t>Graphhopper API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442" y="652670"/>
            <a:ext cx="1991990" cy="787589"/>
          </a:xfrm>
        </p:spPr>
        <p:txBody>
          <a:bodyPr/>
          <a:lstStyle/>
          <a:p>
            <a:pPr algn="ctr"/>
            <a:r>
              <a:rPr lang="en-US" dirty="0"/>
              <a:t>CLI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9616980-B29D-6920-CF9A-5E84FE78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84" y="2044767"/>
            <a:ext cx="10653203" cy="32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77" y="652670"/>
            <a:ext cx="1991990" cy="787589"/>
          </a:xfrm>
        </p:spPr>
        <p:txBody>
          <a:bodyPr/>
          <a:lstStyle/>
          <a:p>
            <a:pPr algn="ctr"/>
            <a:r>
              <a:rPr lang="en-US" dirty="0"/>
              <a:t>CLI</a:t>
            </a:r>
          </a:p>
        </p:txBody>
      </p:sp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4C32CED-F908-FE1E-0DD1-2DBDB871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38" y="2068019"/>
            <a:ext cx="4705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8" y="640075"/>
            <a:ext cx="4485808" cy="787589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153326-17F2-B056-0F93-E3FCEBB71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4" b="-452"/>
          <a:stretch/>
        </p:blipFill>
        <p:spPr>
          <a:xfrm>
            <a:off x="780892" y="2589265"/>
            <a:ext cx="10628308" cy="16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8" y="640075"/>
            <a:ext cx="4485808" cy="787589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0B23E4-D060-E1FB-1B1D-F94B0FC4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10" y="2161939"/>
            <a:ext cx="6053275" cy="4114800"/>
          </a:xfrm>
          <a:prstGeom prst="rect">
            <a:avLst/>
          </a:prstGeom>
        </p:spPr>
      </p:pic>
      <p:pic>
        <p:nvPicPr>
          <p:cNvPr id="2" name="Picture 1" descr="A black and yellow text&#10;&#10;Description automatically generated">
            <a:extLst>
              <a:ext uri="{FF2B5EF4-FFF2-40B4-BE49-F238E27FC236}">
                <a16:creationId xmlns:a16="http://schemas.microsoft.com/office/drawing/2014/main" id="{FD78D492-AC75-92B0-DCAF-3234D5720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23" b="-1150"/>
          <a:stretch/>
        </p:blipFill>
        <p:spPr>
          <a:xfrm>
            <a:off x="8187801" y="1971990"/>
            <a:ext cx="2143716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8" y="640075"/>
            <a:ext cx="4485808" cy="787589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0B23E4-D060-E1FB-1B1D-F94B0FC4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10" y="2161939"/>
            <a:ext cx="6053275" cy="4114800"/>
          </a:xfrm>
          <a:prstGeom prst="rect">
            <a:avLst/>
          </a:prstGeom>
        </p:spPr>
      </p:pic>
      <p:pic>
        <p:nvPicPr>
          <p:cNvPr id="2" name="Picture 1" descr="A black and yellow text&#10;&#10;Description automatically generated">
            <a:extLst>
              <a:ext uri="{FF2B5EF4-FFF2-40B4-BE49-F238E27FC236}">
                <a16:creationId xmlns:a16="http://schemas.microsoft.com/office/drawing/2014/main" id="{FD78D492-AC75-92B0-DCAF-3234D5720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23" b="-1150"/>
          <a:stretch/>
        </p:blipFill>
        <p:spPr>
          <a:xfrm>
            <a:off x="7973685" y="1971990"/>
            <a:ext cx="2143716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7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8" y="640075"/>
            <a:ext cx="4485808" cy="787589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pic>
        <p:nvPicPr>
          <p:cNvPr id="3" name="Picture 2" descr="A computer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DFAE831B-686C-8899-A48F-CCAF5803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961" y="1425129"/>
            <a:ext cx="6640078" cy="52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616" y="425959"/>
            <a:ext cx="4485808" cy="787589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88B9F6-2642-58A5-4201-939C8D1D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92" y="1427979"/>
            <a:ext cx="9616314" cy="51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9" y="2963861"/>
            <a:ext cx="4485808" cy="926134"/>
          </a:xfrm>
        </p:spPr>
        <p:txBody>
          <a:bodyPr/>
          <a:lstStyle/>
          <a:p>
            <a:pPr algn="ctr"/>
            <a:r>
              <a:rPr lang="en-US" sz="6600" dirty="0"/>
              <a:t>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4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9" y="2441167"/>
            <a:ext cx="4485808" cy="1971522"/>
          </a:xfrm>
        </p:spPr>
        <p:txBody>
          <a:bodyPr/>
          <a:lstStyle/>
          <a:p>
            <a:pPr algn="ctr"/>
            <a:r>
              <a:rPr lang="en-US" sz="6600" dirty="0"/>
              <a:t>Round 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19" y="2604902"/>
            <a:ext cx="4485808" cy="1644051"/>
          </a:xfrm>
        </p:spPr>
        <p:txBody>
          <a:bodyPr/>
          <a:lstStyle/>
          <a:p>
            <a:pPr algn="ctr"/>
            <a:r>
              <a:rPr lang="en-US" sz="6600" dirty="0"/>
              <a:t>Location</a:t>
            </a:r>
            <a:br>
              <a:rPr lang="en-US" sz="6600" dirty="0"/>
            </a:br>
            <a:r>
              <a:rPr lang="en-US" sz="6600" dirty="0"/>
              <a:t>Treasure</a:t>
            </a:r>
          </a:p>
        </p:txBody>
      </p:sp>
    </p:spTree>
    <p:extLst>
      <p:ext uri="{BB962C8B-B14F-4D97-AF65-F5344CB8AC3E}">
        <p14:creationId xmlns:p14="http://schemas.microsoft.com/office/powerpoint/2010/main" val="11316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16E090F-1662-A987-532F-6F985D289FA8}"/>
              </a:ext>
            </a:extLst>
          </p:cNvPr>
          <p:cNvSpPr txBox="1">
            <a:spLocks/>
          </p:cNvSpPr>
          <p:nvPr/>
        </p:nvSpPr>
        <p:spPr>
          <a:xfrm>
            <a:off x="2247019" y="2303411"/>
            <a:ext cx="7698089" cy="22546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 dirty="0"/>
              <a:t>Project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071" y="2598605"/>
            <a:ext cx="6274304" cy="1656646"/>
          </a:xfrm>
        </p:spPr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05712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30" y="2598605"/>
            <a:ext cx="7080386" cy="1656646"/>
          </a:xfrm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/>
              <a:t>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244679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071" y="2598605"/>
            <a:ext cx="6274304" cy="1656646"/>
          </a:xfrm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001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667658"/>
          </a:xfrm>
        </p:spPr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FF36ED1-DA62-8FA1-2E77-38AB3C1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737448"/>
            <a:ext cx="11776363" cy="42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667658"/>
          </a:xfrm>
        </p:spPr>
        <p:txBody>
          <a:bodyPr/>
          <a:lstStyle/>
          <a:p>
            <a:r>
              <a:rPr lang="en-US" dirty="0"/>
              <a:t>What's Graphhopper?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map with a location on it&#10;&#10;Description automatically generated">
            <a:extLst>
              <a:ext uri="{FF2B5EF4-FFF2-40B4-BE49-F238E27FC236}">
                <a16:creationId xmlns:a16="http://schemas.microsoft.com/office/drawing/2014/main" id="{193D5FB9-D8EB-C833-0D0F-9327D451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40" y="1486016"/>
            <a:ext cx="8189719" cy="50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83" y="400017"/>
            <a:ext cx="6400800" cy="1315051"/>
          </a:xfrm>
        </p:spPr>
        <p:txBody>
          <a:bodyPr anchor="ctr"/>
          <a:lstStyle/>
          <a:p>
            <a:pPr algn="ctr"/>
            <a:r>
              <a:rPr lang="en-US" dirty="0"/>
              <a:t>API Usage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66D8B-DDA9-E92D-B157-B7F8E9C7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1" y="1716799"/>
            <a:ext cx="9129757" cy="45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83" y="400017"/>
            <a:ext cx="6400800" cy="1315051"/>
          </a:xfrm>
        </p:spPr>
        <p:txBody>
          <a:bodyPr anchor="ctr"/>
          <a:lstStyle/>
          <a:p>
            <a:pPr algn="ctr"/>
            <a:r>
              <a:rPr lang="en-US" dirty="0"/>
              <a:t>API Usage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2323E-0DA5-A049-8266-8746297F5D99}"/>
              </a:ext>
            </a:extLst>
          </p:cNvPr>
          <p:cNvSpPr/>
          <p:nvPr/>
        </p:nvSpPr>
        <p:spPr>
          <a:xfrm>
            <a:off x="1622041" y="2192937"/>
            <a:ext cx="9129203" cy="998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8CEF94-C160-0E64-6F23-0BBC9633A961}"/>
              </a:ext>
            </a:extLst>
          </p:cNvPr>
          <p:cNvSpPr txBox="1">
            <a:spLocks/>
          </p:cNvSpPr>
          <p:nvPr/>
        </p:nvSpPr>
        <p:spPr>
          <a:xfrm>
            <a:off x="1418172" y="2034988"/>
            <a:ext cx="9537576" cy="13150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algn="ctr"/>
            <a:r>
              <a:rPr lang="en-US" sz="2400" b="0" noProof="1">
                <a:ea typeface="+mj-lt"/>
                <a:cs typeface="+mj-lt"/>
              </a:rPr>
              <a:t>graphhopper.com/api/1/</a:t>
            </a:r>
            <a:r>
              <a:rPr lang="en-US" sz="2400" b="0" noProof="1">
                <a:solidFill>
                  <a:srgbClr val="00B050"/>
                </a:solidFill>
                <a:ea typeface="+mj-lt"/>
                <a:cs typeface="+mj-lt"/>
              </a:rPr>
              <a:t>geocode?q=Washington</a:t>
            </a:r>
            <a:endParaRPr lang="en-US" sz="2400" noProof="1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26ACA-D573-910A-DCBA-AEBC2F319D99}"/>
              </a:ext>
            </a:extLst>
          </p:cNvPr>
          <p:cNvSpPr/>
          <p:nvPr/>
        </p:nvSpPr>
        <p:spPr>
          <a:xfrm>
            <a:off x="1622041" y="4804451"/>
            <a:ext cx="9129203" cy="9099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574-D55A-F123-CEE0-39C4D0278616}"/>
              </a:ext>
            </a:extLst>
          </p:cNvPr>
          <p:cNvSpPr txBox="1">
            <a:spLocks/>
          </p:cNvSpPr>
          <p:nvPr/>
        </p:nvSpPr>
        <p:spPr>
          <a:xfrm>
            <a:off x="1418172" y="4646502"/>
            <a:ext cx="9537576" cy="13150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algn="ctr"/>
            <a:r>
              <a:rPr lang="en-US" sz="2400" b="0" noProof="1">
                <a:latin typeface="Arial Black"/>
                <a:ea typeface="+mj-lt"/>
                <a:cs typeface="Arial"/>
              </a:rPr>
              <a:t>{'lat': 38.8950368, 'lng': -77.0365427}</a:t>
            </a:r>
            <a:endParaRPr lang="en-US" sz="2400" noProof="1">
              <a:solidFill>
                <a:srgbClr val="00B050"/>
              </a:solidFill>
              <a:latin typeface="Arial Black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BEEB653-0281-557B-B179-1598A1C18876}"/>
              </a:ext>
            </a:extLst>
          </p:cNvPr>
          <p:cNvSpPr/>
          <p:nvPr/>
        </p:nvSpPr>
        <p:spPr>
          <a:xfrm>
            <a:off x="5735639" y="3383195"/>
            <a:ext cx="895165" cy="12650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78" y="593486"/>
            <a:ext cx="7599718" cy="787589"/>
          </a:xfrm>
        </p:spPr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4464ABF-264B-FCDE-514A-AFDB1669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3" y="1715783"/>
            <a:ext cx="10539813" cy="43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78" y="593486"/>
            <a:ext cx="7599718" cy="787589"/>
          </a:xfrm>
        </p:spPr>
        <p:txBody>
          <a:bodyPr/>
          <a:lstStyle/>
          <a:p>
            <a:pPr algn="ctr"/>
            <a:r>
              <a:rPr lang="en-US" dirty="0"/>
              <a:t>UI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3170BF0-45BC-E3FE-6D06-C26B73F0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58" y="1558211"/>
            <a:ext cx="8973084" cy="48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8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B7D66-494C-3EFB-211A-62682930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78" y="593486"/>
            <a:ext cx="7599718" cy="787589"/>
          </a:xfrm>
        </p:spPr>
        <p:txBody>
          <a:bodyPr/>
          <a:lstStyle/>
          <a:p>
            <a:pPr algn="ctr"/>
            <a:r>
              <a:rPr lang="en-US" dirty="0"/>
              <a:t>Structure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324BBA8-542A-2F12-8900-0A87084E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02" y="1223608"/>
            <a:ext cx="2355724" cy="4933477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0B5E6C53-8540-1BD9-9334-6271AAE39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58" y="3165448"/>
            <a:ext cx="3714750" cy="5334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EE0972A-3631-B0BC-0EE4-CB00CD6BE904}"/>
              </a:ext>
            </a:extLst>
          </p:cNvPr>
          <p:cNvSpPr/>
          <p:nvPr/>
        </p:nvSpPr>
        <p:spPr>
          <a:xfrm>
            <a:off x="4993933" y="2959834"/>
            <a:ext cx="2204132" cy="94462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8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115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</vt:lpstr>
      <vt:lpstr>Software Engineering</vt:lpstr>
      <vt:lpstr>PowerPoint Presentation</vt:lpstr>
      <vt:lpstr>Organization</vt:lpstr>
      <vt:lpstr>What's Graphhopper?</vt:lpstr>
      <vt:lpstr>API Usage</vt:lpstr>
      <vt:lpstr>API Usage</vt:lpstr>
      <vt:lpstr>UI</vt:lpstr>
      <vt:lpstr>UI</vt:lpstr>
      <vt:lpstr>Structure</vt:lpstr>
      <vt:lpstr>CLI</vt:lpstr>
      <vt:lpstr>CLI</vt:lpstr>
      <vt:lpstr>Favorites</vt:lpstr>
      <vt:lpstr>Favorites</vt:lpstr>
      <vt:lpstr>Favorites</vt:lpstr>
      <vt:lpstr>Favorites</vt:lpstr>
      <vt:lpstr>Favorites</vt:lpstr>
      <vt:lpstr>Stops</vt:lpstr>
      <vt:lpstr>Round trips</vt:lpstr>
      <vt:lpstr>Location Treasure</vt:lpstr>
      <vt:lpstr>Future enhancements</vt:lpstr>
      <vt:lpstr>What we learned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200</cp:revision>
  <dcterms:created xsi:type="dcterms:W3CDTF">2024-05-01T04:07:32Z</dcterms:created>
  <dcterms:modified xsi:type="dcterms:W3CDTF">2024-05-01T06:24:06Z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