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3" r:id="rId6"/>
    <p:sldId id="258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BE583-73E0-47DC-BA4C-72D7493C3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245EA7-6F86-4400-86A3-822EFCA87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7BFF0E-14B6-4D4C-B666-33466766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FB4A8E-2D96-48AF-B38B-3423515C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334281-9983-47B8-8789-F1256557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9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F6E21-0FC4-44AB-A490-C34F794E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1A990C-1941-4873-BCFE-3EB449248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92FC0-1F0E-465C-B6F0-6C5A72A1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92DC96-94EA-4383-A7D3-ADD9D981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1F5B3E-8619-4975-9E1A-6759CD44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59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6348ED6-4744-4899-BB9E-80596C3EC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5DE74A-4FF3-4DAE-A3CD-C059A6373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39356A-F749-4943-A250-278FBC40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69556-CAD3-428C-9767-EAE08CF0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D404A5-B765-4729-A247-4A5D69B4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86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2F48B-AD52-4C73-965C-5D10F041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6ED7D2-9A65-460A-B0A2-527EFD58D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F62AAB-F43A-4C79-B961-B1CB80E2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3A704E-3063-4642-9D4E-D73005B0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C0D8D1-9A32-4534-86E9-A8C760D5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2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5EBDC-96ED-4308-B84E-97671A93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CF2B48-D3F0-4CED-9F13-C8B49D204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C79A43-5CC8-4C56-8985-59B9AA55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FF787D-CBF4-4CDF-BB68-0C7B05C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6F71BD-947D-44FF-ABD5-8C0B47AE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50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499FB5-7811-4985-A0C7-066B8881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11905F-6E8C-4B51-A611-AE72B717A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7B43B8-6DDA-4916-B06E-D76EEFBE2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CEB885-9821-4443-8B9F-6FF3DB6E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BD8C04-7563-4119-BF9F-958FF49B7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97A468-4314-44FA-A15B-92343756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44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2976A-5893-420F-849B-DA1BD6E6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6EF9D2-D031-439C-AC71-A333EDE85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B7428D-A634-4746-B692-E13D03B66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AFA5AC-E297-40A0-AC43-E0A0CFED2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793AE5-95C8-4228-BFB7-90F8B1BD9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EB4854-A60A-4AC7-80A4-3904CB63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419AD0-885A-4733-B05B-DE570C6D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49B687-0A90-40AD-B22D-0A98C98F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25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78F06-F8B6-488B-82AF-D3F1B26D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A6912C-D8DB-4C48-A247-8C566EEE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AD6C31-CCC9-478D-8828-2F2A925A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843066-A57E-471C-8569-B5C62C8A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88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64B7733-C392-4926-9496-3635FFE2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E98C462-4EA6-41F3-8B14-BE73C8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58F9FE-5D7A-423E-A4E4-C579AAD0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12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C2E619-F564-4434-B9DA-4B32979E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8FBADF-2406-461E-9DA7-8B47B2BCC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096950-D2B2-4895-81D2-216C70345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6CA00A-5F01-408C-9DA2-28ECD7E6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C81627-5E1D-425F-B806-5B258D88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1F4E7D-D44B-46CB-AEB8-EE1F355B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33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9E74E-E3D7-49EE-93DF-2BA363BC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AE4B1F6-C83C-4DC8-A18C-C5EC1714B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AFCAD8-CA7D-4593-9866-6109F774D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19FD2D-5C70-4E1B-BE37-E789A764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37BC5B-ADE6-443A-8190-7708E32D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F3E8B2-C59D-48F4-8211-5ACF0F6F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64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E9AAD-CD57-49F1-B6EC-EAA48418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5D1C5-C3CB-4082-B677-E891A4137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3C12A4-C201-4FCE-B799-F4EEDCB80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C89DF-7188-4BC0-ADF4-07E309878DC2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0AF345-EBD5-4836-AFDF-51030301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A92701-69A5-453F-8E7B-70991A24D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766F8-1969-4D97-AC71-58F52562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>
                <a:latin typeface="Sylfaen" panose="010A0502050306030303" pitchFamily="18" charset="0"/>
              </a:rPr>
              <a:t>What is HTTP</a:t>
            </a:r>
            <a:endParaRPr lang="ru-RU" sz="500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07CB4D-45E2-4515-87D7-6F3741123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814" y="1587493"/>
            <a:ext cx="863237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dirty="0">
                <a:latin typeface="Sylfaen" panose="010A0502050306030303" pitchFamily="18" charset="0"/>
              </a:rPr>
              <a:t>Hypertext </a:t>
            </a:r>
            <a:r>
              <a:rPr lang="en-US" sz="3200">
                <a:latin typeface="Sylfaen" panose="010A0502050306030303" pitchFamily="18" charset="0"/>
              </a:rPr>
              <a:t>transfer protocol</a:t>
            </a:r>
            <a:endParaRPr lang="hy-AM" sz="3200" dirty="0">
              <a:latin typeface="Sylfaen" panose="010A0502050306030303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3200" b="1" dirty="0">
                <a:latin typeface="Sylfaen" panose="010A0502050306030303" pitchFamily="18" charset="0"/>
              </a:rPr>
              <a:t>HTTP is connectionless</a:t>
            </a:r>
            <a:endParaRPr lang="hy-AM" sz="3200" b="1" dirty="0">
              <a:latin typeface="Sylfaen" panose="010A05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Sylfaen" panose="010A0502050306030303" pitchFamily="18" charset="0"/>
              </a:rPr>
              <a:t>HTTP is media independent</a:t>
            </a:r>
            <a:endParaRPr lang="hy-AM" sz="3200" b="1" dirty="0">
              <a:latin typeface="Sylfaen" panose="010A05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Sylfaen" panose="010A0502050306030303" pitchFamily="18" charset="0"/>
              </a:rPr>
              <a:t>HTTP is stateless</a:t>
            </a:r>
            <a:endParaRPr lang="ru-RU" sz="3200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3C08CA-550C-4E7C-85A3-5973BC63A8D4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845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231A-3DEE-4402-BBB3-864F7E4E4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9E69B-D10C-4E70-830B-6FDEA4352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975" y="1603973"/>
            <a:ext cx="7712141" cy="48514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GET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HEAD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POST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PUT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DELETE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CONNECT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OPTIONS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TRACE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FB6DAC-5366-45F1-B3CF-6BC18F746533}"/>
              </a:ext>
            </a:extLst>
          </p:cNvPr>
          <p:cNvCxnSpPr>
            <a:cxnSpLocks/>
          </p:cNvCxnSpPr>
          <p:nvPr/>
        </p:nvCxnSpPr>
        <p:spPr>
          <a:xfrm>
            <a:off x="569235" y="10850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597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88EF-4C66-4108-9D3D-90CE0580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Idempotency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FAEC6-3075-4015-9448-D90A5AE0E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393" y="1720562"/>
            <a:ext cx="2182090" cy="448411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GET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HEAD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PUT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DELETE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CONNECT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OPTIONS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TRACE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POST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ECD613-06F9-4894-B8C8-B2E139B068C0}"/>
              </a:ext>
            </a:extLst>
          </p:cNvPr>
          <p:cNvCxnSpPr>
            <a:cxnSpLocks/>
          </p:cNvCxnSpPr>
          <p:nvPr/>
        </p:nvCxnSpPr>
        <p:spPr>
          <a:xfrm>
            <a:off x="569235" y="121436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A79BEA-E6DA-4ED0-8A9E-DF3368F4BDE5}"/>
              </a:ext>
            </a:extLst>
          </p:cNvPr>
          <p:cNvSpPr txBox="1">
            <a:spLocks/>
          </p:cNvSpPr>
          <p:nvPr/>
        </p:nvSpPr>
        <p:spPr>
          <a:xfrm>
            <a:off x="891310" y="1853334"/>
            <a:ext cx="19881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8908ED-B247-4242-9934-D8FF8F341C6E}"/>
              </a:ext>
            </a:extLst>
          </p:cNvPr>
          <p:cNvSpPr txBox="1">
            <a:spLocks/>
          </p:cNvSpPr>
          <p:nvPr/>
        </p:nvSpPr>
        <p:spPr>
          <a:xfrm>
            <a:off x="1288473" y="3338656"/>
            <a:ext cx="2006600" cy="56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Idempotent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80F4A4-1025-4960-86B2-724C1099EA87}"/>
              </a:ext>
            </a:extLst>
          </p:cNvPr>
          <p:cNvSpPr txBox="1">
            <a:spLocks/>
          </p:cNvSpPr>
          <p:nvPr/>
        </p:nvSpPr>
        <p:spPr>
          <a:xfrm>
            <a:off x="591172" y="5541114"/>
            <a:ext cx="2892136" cy="627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Non-Idempotent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86879F1-78D4-4C40-B381-993B2273AA4E}"/>
              </a:ext>
            </a:extLst>
          </p:cNvPr>
          <p:cNvSpPr/>
          <p:nvPr/>
        </p:nvSpPr>
        <p:spPr>
          <a:xfrm>
            <a:off x="3444052" y="1786946"/>
            <a:ext cx="267855" cy="367174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E90702D-E1CA-4FE6-BFF6-29DE8A68D0CA}"/>
              </a:ext>
            </a:extLst>
          </p:cNvPr>
          <p:cNvSpPr/>
          <p:nvPr/>
        </p:nvSpPr>
        <p:spPr>
          <a:xfrm>
            <a:off x="3444053" y="5624133"/>
            <a:ext cx="267855" cy="422383"/>
          </a:xfrm>
          <a:prstGeom prst="leftBrace">
            <a:avLst>
              <a:gd name="adj1" fmla="val 8333"/>
              <a:gd name="adj2" fmla="val 4924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C378AF2-B733-42AE-8819-E78D064A3272}"/>
              </a:ext>
            </a:extLst>
          </p:cNvPr>
          <p:cNvSpPr txBox="1">
            <a:spLocks/>
          </p:cNvSpPr>
          <p:nvPr/>
        </p:nvSpPr>
        <p:spPr>
          <a:xfrm>
            <a:off x="6770209" y="1730285"/>
            <a:ext cx="5080045" cy="448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b="1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DELETE /page HTTP/1.1    //200 OK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DELETE /page HTTP/1.1    //404 Not Found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DELETE /page HTTP/1.1    //404 Not Found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POST /add_row HTTP/1.1   //adds 1-ts row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POST /add_row HTTP/1.1   //adds 2-nd row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POST /add_row HTTP/1.1   //adds 3-rd row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800" b="1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801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E32E-72D3-4750-A393-5DA1F10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Status Codes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9D09-32ED-43A3-A92E-001F6758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925" y="1795645"/>
            <a:ext cx="379376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b="1">
                <a:latin typeface="Sylfaen" panose="010A0502050306030303" pitchFamily="18" charset="0"/>
              </a:rPr>
              <a:t>1 - - : Informational</a:t>
            </a:r>
            <a:endParaRPr lang="hy-AM" sz="3000" b="1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 sz="3000" b="1">
                <a:latin typeface="Sylfaen" panose="010A0502050306030303" pitchFamily="18" charset="0"/>
              </a:rPr>
              <a:t>2</a:t>
            </a:r>
            <a:r>
              <a:rPr lang="en-US" sz="3000" b="1">
                <a:latin typeface="Sylfaen" panose="010A0502050306030303" pitchFamily="18" charset="0"/>
              </a:rPr>
              <a:t> - - : Success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 b="1">
                <a:latin typeface="Sylfaen" panose="010A0502050306030303" pitchFamily="18" charset="0"/>
              </a:rPr>
              <a:t>3</a:t>
            </a:r>
            <a:r>
              <a:rPr lang="en-US" sz="3000" b="1">
                <a:latin typeface="Sylfaen" panose="010A0502050306030303" pitchFamily="18" charset="0"/>
              </a:rPr>
              <a:t> - - : Redirection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 b="1">
                <a:latin typeface="Sylfaen" panose="010A0502050306030303" pitchFamily="18" charset="0"/>
              </a:rPr>
              <a:t>4</a:t>
            </a:r>
            <a:r>
              <a:rPr lang="en-US" sz="3000" b="1">
                <a:latin typeface="Sylfaen" panose="010A0502050306030303" pitchFamily="18" charset="0"/>
              </a:rPr>
              <a:t> - - : Client Error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 b="1">
                <a:latin typeface="Sylfaen" panose="010A0502050306030303" pitchFamily="18" charset="0"/>
              </a:rPr>
              <a:t>5</a:t>
            </a:r>
            <a:r>
              <a:rPr lang="en-US" sz="3000" b="1">
                <a:latin typeface="Sylfaen" panose="010A0502050306030303" pitchFamily="18" charset="0"/>
              </a:rPr>
              <a:t> - - : Server Error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7DA988-6EFA-4492-A85B-4AC61E8C705B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DC8C55-BD6A-4546-92DB-B9D20D1B748A}"/>
              </a:ext>
            </a:extLst>
          </p:cNvPr>
          <p:cNvSpPr txBox="1">
            <a:spLocks/>
          </p:cNvSpPr>
          <p:nvPr/>
        </p:nvSpPr>
        <p:spPr>
          <a:xfrm>
            <a:off x="6026047" y="1795645"/>
            <a:ext cx="25133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 b="1">
                <a:latin typeface="Sylfaen" panose="010A0502050306030303" pitchFamily="18" charset="0"/>
              </a:rPr>
              <a:t>100 – 101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 b="1">
                <a:latin typeface="Sylfaen" panose="010A0502050306030303" pitchFamily="18" charset="0"/>
              </a:rPr>
              <a:t>200 – 206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 b="1">
                <a:latin typeface="Sylfaen" panose="010A0502050306030303" pitchFamily="18" charset="0"/>
              </a:rPr>
              <a:t>300 – 307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 b="1">
                <a:latin typeface="Sylfaen" panose="010A0502050306030303" pitchFamily="18" charset="0"/>
              </a:rPr>
              <a:t>400 – 417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 b="1">
                <a:latin typeface="Sylfaen" panose="010A0502050306030303" pitchFamily="18" charset="0"/>
              </a:rPr>
              <a:t>500 - 505</a:t>
            </a:r>
            <a:endParaRPr lang="en-US" sz="3000" b="1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827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FF8A-05F3-4807-81A1-1CB9DEE1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 Fields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77D91-3021-4C57-B61E-DBF312B2A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928" y="2278829"/>
            <a:ext cx="4483308" cy="367226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>
                <a:latin typeface="Sylfaen" panose="010A0502050306030303" pitchFamily="18" charset="0"/>
              </a:rPr>
              <a:t>General header</a:t>
            </a:r>
          </a:p>
          <a:p>
            <a:pPr>
              <a:lnSpc>
                <a:spcPct val="150000"/>
              </a:lnSpc>
            </a:pPr>
            <a:r>
              <a:rPr lang="en-US" b="1">
                <a:latin typeface="Sylfaen" panose="010A0502050306030303" pitchFamily="18" charset="0"/>
              </a:rPr>
              <a:t>Client request-header</a:t>
            </a:r>
          </a:p>
          <a:p>
            <a:pPr>
              <a:lnSpc>
                <a:spcPct val="150000"/>
              </a:lnSpc>
            </a:pPr>
            <a:r>
              <a:rPr lang="en-US" b="1">
                <a:latin typeface="Sylfaen" panose="010A0502050306030303" pitchFamily="18" charset="0"/>
              </a:rPr>
              <a:t>Server response-header</a:t>
            </a:r>
          </a:p>
          <a:p>
            <a:pPr>
              <a:lnSpc>
                <a:spcPct val="150000"/>
              </a:lnSpc>
            </a:pPr>
            <a:r>
              <a:rPr lang="en-US" b="1">
                <a:latin typeface="Sylfaen" panose="010A0502050306030303" pitchFamily="18" charset="0"/>
              </a:rPr>
              <a:t>Entity-header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92EA43-E885-4562-AD78-131AB31E5173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284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06BCD-222F-4C2D-A7E9-1FD1930D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9741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General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F74C5-86E2-4899-9C30-7F8ECC593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0158" y="1711183"/>
            <a:ext cx="3973643" cy="4741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>
                <a:latin typeface="Sylfaen" panose="010A0502050306030303" pitchFamily="18" charset="0"/>
              </a:rPr>
              <a:t>HTTP response headers</a:t>
            </a:r>
          </a:p>
          <a:p>
            <a:pPr marL="0" indent="0" algn="ctr">
              <a:buNone/>
            </a:pPr>
            <a:r>
              <a:rPr lang="en-US"/>
              <a:t>public / private</a:t>
            </a:r>
          </a:p>
          <a:p>
            <a:pPr marL="0" indent="0" algn="ctr">
              <a:buNone/>
            </a:pPr>
            <a:r>
              <a:rPr lang="en-US"/>
              <a:t>no-cache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no-store</a:t>
            </a: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no-transform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must-revalidate</a:t>
            </a: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proxy-revalidate</a:t>
            </a: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max-age = seconds</a:t>
            </a: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S-maxage = seconds</a:t>
            </a:r>
          </a:p>
          <a:p>
            <a:pPr marL="0" indent="0" algn="ctr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DB733DA-D323-4961-96D6-579C07DCFA92}"/>
              </a:ext>
            </a:extLst>
          </p:cNvPr>
          <p:cNvCxnSpPr>
            <a:cxnSpLocks/>
          </p:cNvCxnSpPr>
          <p:nvPr/>
        </p:nvCxnSpPr>
        <p:spPr>
          <a:xfrm>
            <a:off x="569235" y="98951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D807FB-818E-4232-9C8D-0BCDCCA25373}"/>
              </a:ext>
            </a:extLst>
          </p:cNvPr>
          <p:cNvSpPr txBox="1">
            <a:spLocks/>
          </p:cNvSpPr>
          <p:nvPr/>
        </p:nvSpPr>
        <p:spPr>
          <a:xfrm>
            <a:off x="4611349" y="1192870"/>
            <a:ext cx="2969302" cy="524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Cache - Control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32C6C-CE06-47A4-927F-CC5CE9F24F41}"/>
              </a:ext>
            </a:extLst>
          </p:cNvPr>
          <p:cNvSpPr txBox="1">
            <a:spLocks/>
          </p:cNvSpPr>
          <p:nvPr/>
        </p:nvSpPr>
        <p:spPr>
          <a:xfrm>
            <a:off x="838201" y="1734574"/>
            <a:ext cx="3973643" cy="4242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HTTP request headers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no-cache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no-store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max-age = seconds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max-stale [=seconds]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min-fresh = sconds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no-transform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only-if-cached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79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5D24-88C6-4BE0-8433-37FAC216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General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E0BDF-B0BC-4660-9A86-207E94AEF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ylfaen" panose="010A0502050306030303" pitchFamily="18" charset="0"/>
              </a:rPr>
              <a:t>Cache-Control:</a:t>
            </a:r>
            <a:endParaRPr lang="hy-AM" dirty="0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Sylfaen" panose="010A0502050306030303" pitchFamily="18" charset="0"/>
              </a:rPr>
              <a:t>Connection: </a:t>
            </a:r>
            <a:endParaRPr lang="hy-AM" dirty="0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Sylfaen" panose="010A0502050306030303" pitchFamily="18" charset="0"/>
              </a:rPr>
              <a:t>Date:</a:t>
            </a:r>
          </a:p>
          <a:p>
            <a:pPr marL="0" indent="0">
              <a:buNone/>
            </a:pPr>
            <a:r>
              <a:rPr lang="en-US" dirty="0">
                <a:latin typeface="Sylfaen" panose="010A0502050306030303" pitchFamily="18" charset="0"/>
              </a:rPr>
              <a:t>Trailer: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94ACCA-BC1F-4627-9B4C-6D16C4AC9EFF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65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C46E-6CD9-4F2B-8889-0FB5AC30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>
                <a:latin typeface="Sylfaen" panose="010A0502050306030303" pitchFamily="18" charset="0"/>
              </a:rPr>
              <a:t>Interaction between client and server using HTTP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E328A6-E252-4956-A6BC-C76B4FA7E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46" y="2966850"/>
            <a:ext cx="10030308" cy="266548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CC82A6-2DB7-45C9-8AD1-2F2E65F5C835}"/>
              </a:ext>
            </a:extLst>
          </p:cNvPr>
          <p:cNvCxnSpPr>
            <a:cxnSpLocks/>
          </p:cNvCxnSpPr>
          <p:nvPr/>
        </p:nvCxnSpPr>
        <p:spPr>
          <a:xfrm>
            <a:off x="569235" y="17454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17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3851-704C-4A30-AF9C-64631545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TCP/IP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AC8BA-44B1-4207-A5C1-7C34D40EB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317" y="2050869"/>
            <a:ext cx="3877491" cy="3448594"/>
          </a:xfrm>
        </p:spPr>
        <p:txBody>
          <a:bodyPr/>
          <a:lstStyle/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HTTP</a:t>
            </a:r>
          </a:p>
          <a:p>
            <a:pPr marL="0" indent="0" algn="ctr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TCP</a:t>
            </a:r>
          </a:p>
          <a:p>
            <a:pPr marL="0" indent="0" algn="ctr">
              <a:buNone/>
            </a:pPr>
            <a:r>
              <a:rPr lang="en-US" sz="1800">
                <a:latin typeface="Sylfaen" panose="010A0502050306030303" pitchFamily="18" charset="0"/>
              </a:rPr>
              <a:t>(Transmission Control Protocol)</a:t>
            </a:r>
          </a:p>
          <a:p>
            <a:pPr marL="0" indent="0" algn="ctr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IP</a:t>
            </a:r>
          </a:p>
          <a:p>
            <a:pPr marL="0" indent="0" algn="ctr">
              <a:buNone/>
            </a:pPr>
            <a:r>
              <a:rPr lang="en-US" sz="1800">
                <a:latin typeface="Sylfaen" panose="010A0502050306030303" pitchFamily="18" charset="0"/>
              </a:rPr>
              <a:t>(Internet Protocol)</a:t>
            </a:r>
          </a:p>
          <a:p>
            <a:pPr marL="0" indent="0" algn="ctr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89B796-4B3A-46FF-926E-AD6FE19A8D25}"/>
              </a:ext>
            </a:extLst>
          </p:cNvPr>
          <p:cNvCxnSpPr>
            <a:cxnSpLocks/>
          </p:cNvCxnSpPr>
          <p:nvPr/>
        </p:nvCxnSpPr>
        <p:spPr>
          <a:xfrm>
            <a:off x="569235" y="10923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D33DEE-8091-441F-B570-9883FE141218}"/>
              </a:ext>
            </a:extLst>
          </p:cNvPr>
          <p:cNvCxnSpPr/>
          <p:nvPr/>
        </p:nvCxnSpPr>
        <p:spPr>
          <a:xfrm>
            <a:off x="2934062" y="2529840"/>
            <a:ext cx="0" cy="367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5561D9-0F94-4B39-87D7-83AEBB8F05C9}"/>
              </a:ext>
            </a:extLst>
          </p:cNvPr>
          <p:cNvCxnSpPr/>
          <p:nvPr/>
        </p:nvCxnSpPr>
        <p:spPr>
          <a:xfrm>
            <a:off x="2934062" y="4010298"/>
            <a:ext cx="0" cy="367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CB8157-5C73-463F-892C-71ED35060698}"/>
              </a:ext>
            </a:extLst>
          </p:cNvPr>
          <p:cNvSpPr txBox="1">
            <a:spLocks/>
          </p:cNvSpPr>
          <p:nvPr/>
        </p:nvSpPr>
        <p:spPr>
          <a:xfrm>
            <a:off x="6633754" y="1580607"/>
            <a:ext cx="3877491" cy="344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IPAdress:port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socket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57D7E06-B1F9-4B0E-B24C-345DF8591E40}"/>
              </a:ext>
            </a:extLst>
          </p:cNvPr>
          <p:cNvSpPr/>
          <p:nvPr/>
        </p:nvSpPr>
        <p:spPr>
          <a:xfrm rot="16200000">
            <a:off x="8372396" y="1724650"/>
            <a:ext cx="367008" cy="214285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3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EBEB-43E8-4BE3-8015-09CF10C2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169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URI / URL / 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396E-FDBB-4E65-AAD1-EEF3F2ADC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3868"/>
            <a:ext cx="10515600" cy="32412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>
                <a:latin typeface="Sylfaen" panose="010A0502050306030303" pitchFamily="18" charset="0"/>
              </a:rPr>
              <a:t>                                 URL                                       URN</a:t>
            </a:r>
          </a:p>
          <a:p>
            <a:pPr marL="0" indent="0" algn="just">
              <a:buNone/>
            </a:pPr>
            <a:r>
              <a:rPr lang="en-US" sz="1800">
                <a:latin typeface="Sylfaen" panose="010A0502050306030303" pitchFamily="18" charset="0"/>
              </a:rPr>
              <a:t>                                 (Uniform Resource Locator)                             (Uniform Resource Name)  </a:t>
            </a:r>
          </a:p>
          <a:p>
            <a:pPr marL="0" indent="0" algn="just">
              <a:buNone/>
            </a:pPr>
            <a:endParaRPr lang="en-US" sz="1800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>
                <a:solidFill>
                  <a:schemeClr val="accent1"/>
                </a:solidFill>
                <a:latin typeface="Sylfaen" panose="010A0502050306030303" pitchFamily="18" charset="0"/>
              </a:rPr>
              <a:t>https://www.tutorialspoint.com</a:t>
            </a:r>
            <a:r>
              <a:rPr lang="en-US">
                <a:solidFill>
                  <a:schemeClr val="accent6"/>
                </a:solidFill>
                <a:latin typeface="Sylfaen" panose="010A0502050306030303" pitchFamily="18" charset="0"/>
              </a:rPr>
              <a:t>/http/http_messages.html</a:t>
            </a:r>
          </a:p>
          <a:p>
            <a:pPr marL="0" indent="0" algn="ctr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URI</a:t>
            </a:r>
          </a:p>
          <a:p>
            <a:pPr marL="0" indent="0" algn="ctr">
              <a:buNone/>
            </a:pPr>
            <a:r>
              <a:rPr lang="en-US" sz="1800">
                <a:latin typeface="Sylfaen" panose="010A0502050306030303" pitchFamily="18" charset="0"/>
              </a:rPr>
              <a:t>(Uniform Resource Identifier)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80E1CA-9310-457F-9829-58342A066527}"/>
              </a:ext>
            </a:extLst>
          </p:cNvPr>
          <p:cNvCxnSpPr>
            <a:cxnSpLocks/>
          </p:cNvCxnSpPr>
          <p:nvPr/>
        </p:nvCxnSpPr>
        <p:spPr>
          <a:xfrm>
            <a:off x="569234" y="94862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CF713E70-B999-4D55-8353-EA7F0BA5B933}"/>
              </a:ext>
            </a:extLst>
          </p:cNvPr>
          <p:cNvSpPr/>
          <p:nvPr/>
        </p:nvSpPr>
        <p:spPr>
          <a:xfrm rot="5400000">
            <a:off x="5921744" y="-1161915"/>
            <a:ext cx="348513" cy="849085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A7D10A5-E82A-4C47-AFF1-393C45944251}"/>
              </a:ext>
            </a:extLst>
          </p:cNvPr>
          <p:cNvSpPr/>
          <p:nvPr/>
        </p:nvSpPr>
        <p:spPr>
          <a:xfrm rot="16200000">
            <a:off x="4014567" y="-122432"/>
            <a:ext cx="348513" cy="467650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BEB322A-584C-4850-B905-7AC2DC4B1678}"/>
              </a:ext>
            </a:extLst>
          </p:cNvPr>
          <p:cNvSpPr/>
          <p:nvPr/>
        </p:nvSpPr>
        <p:spPr>
          <a:xfrm rot="16200000">
            <a:off x="8259996" y="308643"/>
            <a:ext cx="348513" cy="3814353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F57BA9-DD90-43CB-9F53-708EDCE0427E}"/>
              </a:ext>
            </a:extLst>
          </p:cNvPr>
          <p:cNvSpPr txBox="1">
            <a:spLocks/>
          </p:cNvSpPr>
          <p:nvPr/>
        </p:nvSpPr>
        <p:spPr>
          <a:xfrm>
            <a:off x="1615440" y="4640358"/>
            <a:ext cx="8961119" cy="1763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https://www.tutorialspoint.com/http/http_messages.html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https://192.229.221.69:443/http/http_messages.html</a:t>
            </a:r>
          </a:p>
          <a:p>
            <a:pPr marL="0" indent="0" algn="ctr">
              <a:buNone/>
            </a:pPr>
            <a:endParaRPr lang="en-US">
              <a:solidFill>
                <a:schemeClr val="accent6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99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3561-CBF9-4490-B4FF-AC6A7062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Basic server connection process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DBC1BF-DA34-470B-A870-6847E4CED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17" y="1343818"/>
            <a:ext cx="8917665" cy="5155403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6FA039-4349-4818-A59E-3489335A214D}"/>
              </a:ext>
            </a:extLst>
          </p:cNvPr>
          <p:cNvCxnSpPr>
            <a:cxnSpLocks/>
          </p:cNvCxnSpPr>
          <p:nvPr/>
        </p:nvCxnSpPr>
        <p:spPr>
          <a:xfrm>
            <a:off x="569235" y="117722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064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BA6-1473-49AB-B355-42E4590C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en-US">
                <a:latin typeface="Sylfaen" panose="010A0502050306030303" pitchFamily="18" charset="0"/>
              </a:rPr>
              <a:t>HTTP Messages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19B02-2AF8-45F9-8E84-5E166EC59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349" y="2096577"/>
            <a:ext cx="4603154" cy="38094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>
                <a:latin typeface="Sylfaen" panose="010A0502050306030303" pitchFamily="18" charset="0"/>
              </a:rPr>
              <a:t>Start line</a:t>
            </a:r>
          </a:p>
          <a:p>
            <a:pPr>
              <a:lnSpc>
                <a:spcPct val="150000"/>
              </a:lnSpc>
            </a:pPr>
            <a:r>
              <a:rPr lang="en-US" b="1">
                <a:latin typeface="Sylfaen" panose="010A0502050306030303" pitchFamily="18" charset="0"/>
              </a:rPr>
              <a:t>Header fields (0 or more)</a:t>
            </a:r>
          </a:p>
          <a:p>
            <a:pPr>
              <a:lnSpc>
                <a:spcPct val="150000"/>
              </a:lnSpc>
            </a:pPr>
            <a:r>
              <a:rPr lang="en-US" b="1">
                <a:latin typeface="Sylfaen" panose="010A0502050306030303" pitchFamily="18" charset="0"/>
              </a:rPr>
              <a:t>An empty line</a:t>
            </a:r>
          </a:p>
          <a:p>
            <a:pPr>
              <a:lnSpc>
                <a:spcPct val="150000"/>
              </a:lnSpc>
            </a:pPr>
            <a:r>
              <a:rPr lang="en-US" b="1">
                <a:latin typeface="Sylfaen" panose="010A0502050306030303" pitchFamily="18" charset="0"/>
              </a:rPr>
              <a:t>Message – body (optional)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7C205E-2547-40E3-8D36-3C858F3C028D}"/>
              </a:ext>
            </a:extLst>
          </p:cNvPr>
          <p:cNvCxnSpPr>
            <a:cxnSpLocks/>
          </p:cNvCxnSpPr>
          <p:nvPr/>
        </p:nvCxnSpPr>
        <p:spPr>
          <a:xfrm>
            <a:off x="673738" y="122294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7A88D1-91E7-43F6-95F3-A9A0FD9835B6}"/>
              </a:ext>
            </a:extLst>
          </p:cNvPr>
          <p:cNvSpPr txBox="1">
            <a:spLocks/>
          </p:cNvSpPr>
          <p:nvPr/>
        </p:nvSpPr>
        <p:spPr>
          <a:xfrm>
            <a:off x="6966859" y="1825625"/>
            <a:ext cx="43869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7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4C2088B5-8A21-4095-90A4-9CE3283A00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492468"/>
              </p:ext>
            </p:extLst>
          </p:nvPr>
        </p:nvGraphicFramePr>
        <p:xfrm>
          <a:off x="409303" y="1574552"/>
          <a:ext cx="3757747" cy="1854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7747">
                  <a:extLst>
                    <a:ext uri="{9D8B030D-6E8A-4147-A177-3AD203B41FA5}">
                      <a16:colId xmlns:a16="http://schemas.microsoft.com/office/drawing/2014/main" val="2517684048"/>
                    </a:ext>
                  </a:extLst>
                </a:gridCol>
              </a:tblGrid>
              <a:tr h="391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GET  /</a:t>
                      </a:r>
                      <a:r>
                        <a:rPr lang="en-US" sz="1800">
                          <a:latin typeface="Sylfaen" panose="010A0502050306030303" pitchFamily="18" charset="0"/>
                        </a:rPr>
                        <a:t>messages.htm  HTTP/1.1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60313"/>
                  </a:ext>
                </a:extLst>
              </a:tr>
              <a:tr h="1223122"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user-agent:  Chrome/105.0.0.0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:authority:  www.tutorialspoint.com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:path:  /http/http_messages.htm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accept-language:  en</a:t>
                      </a:r>
                    </a:p>
                    <a:p>
                      <a:pPr marL="0" indent="0" algn="l" fontAlgn="t">
                        <a:buNone/>
                      </a:pPr>
                      <a:endParaRPr lang="en-US" sz="180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7444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C00D28-DAED-4DB7-89BC-34465722F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791143"/>
              </p:ext>
            </p:extLst>
          </p:nvPr>
        </p:nvGraphicFramePr>
        <p:xfrm>
          <a:off x="6928759" y="1574552"/>
          <a:ext cx="4702628" cy="41535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628">
                  <a:extLst>
                    <a:ext uri="{9D8B030D-6E8A-4147-A177-3AD203B41FA5}">
                      <a16:colId xmlns:a16="http://schemas.microsoft.com/office/drawing/2014/main" val="2517684048"/>
                    </a:ext>
                  </a:extLst>
                </a:gridCol>
              </a:tblGrid>
              <a:tr h="4044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Sylfaen" panose="010A0502050306030303" pitchFamily="18" charset="0"/>
                        </a:rPr>
                        <a:t>HTTP/1.1  200  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60313"/>
                  </a:ext>
                </a:extLst>
              </a:tr>
              <a:tr h="2250085"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accept-ranges: bytes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age: 1726128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cache-control: max-age=2592000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date:  Tue, 27 Sep 2022 11:35:26 GMT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expires: Thu, 27 Oct 2022 11:35:26 GMT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last-modified: Wed, 07 Sep 2022 12:06:38 GMT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server:  ECAcc (amc/BC21)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744494"/>
                  </a:ext>
                </a:extLst>
              </a:tr>
              <a:tr h="997440">
                <a:tc>
                  <a:txBody>
                    <a:bodyPr/>
                    <a:lstStyle/>
                    <a:p>
                      <a:r>
                        <a:rPr lang="en-US"/>
                        <a:t>&lt;HTML&gt;</a:t>
                      </a:r>
                    </a:p>
                    <a:p>
                      <a:endParaRPr lang="en-US"/>
                    </a:p>
                    <a:p>
                      <a:r>
                        <a:rPr lang="en-US"/>
                        <a:t>     some HTML code</a:t>
                      </a:r>
                    </a:p>
                    <a:p>
                      <a:endParaRPr lang="en-US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&lt;/HTML&gt;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2101070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5C0AEA-4BEB-4C01-8854-64EB78C9F07B}"/>
              </a:ext>
            </a:extLst>
          </p:cNvPr>
          <p:cNvSpPr txBox="1">
            <a:spLocks/>
          </p:cNvSpPr>
          <p:nvPr/>
        </p:nvSpPr>
        <p:spPr>
          <a:xfrm>
            <a:off x="4626972" y="1347959"/>
            <a:ext cx="17868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Start line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Headers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Empty line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b="1"/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Body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FDFEBE-BCA5-4F44-B2F1-DC5EE2C8D8BC}"/>
              </a:ext>
            </a:extLst>
          </p:cNvPr>
          <p:cNvCxnSpPr/>
          <p:nvPr/>
        </p:nvCxnSpPr>
        <p:spPr>
          <a:xfrm flipH="1">
            <a:off x="4336868" y="180267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D6D47E-44C6-4BBD-A05A-CBB4DBD17878}"/>
              </a:ext>
            </a:extLst>
          </p:cNvPr>
          <p:cNvCxnSpPr/>
          <p:nvPr/>
        </p:nvCxnSpPr>
        <p:spPr>
          <a:xfrm flipH="1">
            <a:off x="4336868" y="2573384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CE4F9C-1FE0-4377-8088-C31DBE572FF1}"/>
              </a:ext>
            </a:extLst>
          </p:cNvPr>
          <p:cNvCxnSpPr/>
          <p:nvPr/>
        </p:nvCxnSpPr>
        <p:spPr>
          <a:xfrm flipH="1">
            <a:off x="4348298" y="3291841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663F51-F5C3-41B7-8FF7-0106E8C87085}"/>
              </a:ext>
            </a:extLst>
          </p:cNvPr>
          <p:cNvCxnSpPr>
            <a:cxnSpLocks/>
          </p:cNvCxnSpPr>
          <p:nvPr/>
        </p:nvCxnSpPr>
        <p:spPr>
          <a:xfrm>
            <a:off x="6414407" y="180267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1D3154-7BB1-4568-8D33-5A6330D83686}"/>
              </a:ext>
            </a:extLst>
          </p:cNvPr>
          <p:cNvCxnSpPr>
            <a:cxnSpLocks/>
          </p:cNvCxnSpPr>
          <p:nvPr/>
        </p:nvCxnSpPr>
        <p:spPr>
          <a:xfrm>
            <a:off x="6500405" y="403642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7F9E31-9DAB-40C5-81D2-EFDB9B19CDBB}"/>
              </a:ext>
            </a:extLst>
          </p:cNvPr>
          <p:cNvCxnSpPr>
            <a:cxnSpLocks/>
          </p:cNvCxnSpPr>
          <p:nvPr/>
        </p:nvCxnSpPr>
        <p:spPr>
          <a:xfrm>
            <a:off x="6350726" y="2573384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EC85535-FA9C-49E2-947B-CF2866C8239A}"/>
              </a:ext>
            </a:extLst>
          </p:cNvPr>
          <p:cNvCxnSpPr>
            <a:cxnSpLocks/>
          </p:cNvCxnSpPr>
          <p:nvPr/>
        </p:nvCxnSpPr>
        <p:spPr>
          <a:xfrm flipV="1">
            <a:off x="6500405" y="3291841"/>
            <a:ext cx="0" cy="7445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8C8180D-2642-42D5-AFA7-F909AA9A66A6}"/>
              </a:ext>
            </a:extLst>
          </p:cNvPr>
          <p:cNvCxnSpPr/>
          <p:nvPr/>
        </p:nvCxnSpPr>
        <p:spPr>
          <a:xfrm flipH="1">
            <a:off x="6382294" y="3291841"/>
            <a:ext cx="11811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723C058-25A7-46E7-8340-62F0051E9F0B}"/>
              </a:ext>
            </a:extLst>
          </p:cNvPr>
          <p:cNvSpPr txBox="1">
            <a:spLocks/>
          </p:cNvSpPr>
          <p:nvPr/>
        </p:nvSpPr>
        <p:spPr>
          <a:xfrm>
            <a:off x="871946" y="681273"/>
            <a:ext cx="2832462" cy="79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/>
              <a:t>Request message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A92C5307-99E5-4C15-B3C8-A5881104405F}"/>
              </a:ext>
            </a:extLst>
          </p:cNvPr>
          <p:cNvSpPr txBox="1">
            <a:spLocks/>
          </p:cNvSpPr>
          <p:nvPr/>
        </p:nvSpPr>
        <p:spPr>
          <a:xfrm>
            <a:off x="7710897" y="681273"/>
            <a:ext cx="3005545" cy="79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/>
              <a:t>Response message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C9634C-8EE5-4468-8364-93C63BFA3E9A}"/>
              </a:ext>
            </a:extLst>
          </p:cNvPr>
          <p:cNvCxnSpPr>
            <a:cxnSpLocks/>
          </p:cNvCxnSpPr>
          <p:nvPr/>
        </p:nvCxnSpPr>
        <p:spPr>
          <a:xfrm>
            <a:off x="6286228" y="4898573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364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32D2-6162-4994-9BFE-28098F935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4327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81B7-171A-49A7-8DC9-82B7E6D6D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Request-Line = Method  Request-URI  HTTP-Version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Method = GET / POST / PUT …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Request-URI = “*” | absoluteURI | abs_path | authority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D0192C-CAA7-4B0F-94E9-15AF2FA04661}"/>
              </a:ext>
            </a:extLst>
          </p:cNvPr>
          <p:cNvCxnSpPr>
            <a:cxnSpLocks/>
          </p:cNvCxnSpPr>
          <p:nvPr/>
        </p:nvCxnSpPr>
        <p:spPr>
          <a:xfrm>
            <a:off x="569235" y="102699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16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C29E-4F78-4046-9F3B-086281AD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4A757-A017-44F3-8EBF-8E9455A1D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3313"/>
            <a:ext cx="10515600" cy="3106593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latin typeface="Sylfaen" panose="010A0502050306030303" pitchFamily="18" charset="0"/>
              </a:rPr>
              <a:t>Status-Line = HTTP-Version  Status-Code  Reason-Phrase</a:t>
            </a:r>
          </a:p>
          <a:p>
            <a:pPr marL="0" indent="0">
              <a:buNone/>
            </a:pPr>
            <a:endParaRPr lang="en-US" b="1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b="1">
                <a:latin typeface="Sylfaen" panose="010A0502050306030303" pitchFamily="18" charset="0"/>
              </a:rPr>
              <a:t>HTTP-Version = HTTP/1.1</a:t>
            </a:r>
          </a:p>
          <a:p>
            <a:pPr marL="0" indent="0">
              <a:buNone/>
            </a:pPr>
            <a:endParaRPr lang="en-US" b="1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b="1">
                <a:latin typeface="Sylfaen" panose="010A0502050306030303" pitchFamily="18" charset="0"/>
              </a:rPr>
              <a:t>Status-Code = 1--/2--/3--/4--/5--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9CC060-3282-401E-81F7-CA8ACC96D55E}"/>
              </a:ext>
            </a:extLst>
          </p:cNvPr>
          <p:cNvCxnSpPr>
            <a:cxnSpLocks/>
          </p:cNvCxnSpPr>
          <p:nvPr/>
        </p:nvCxnSpPr>
        <p:spPr>
          <a:xfrm>
            <a:off x="569235" y="11866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8256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3281</TotalTime>
  <Words>494</Words>
  <Application>Microsoft Office PowerPoint</Application>
  <PresentationFormat>Широкоэкранный</PresentationFormat>
  <Paragraphs>142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Sylfaen</vt:lpstr>
      <vt:lpstr>Тема Office</vt:lpstr>
      <vt:lpstr>What is HTTP</vt:lpstr>
      <vt:lpstr>Interaction between client and server using HTTP</vt:lpstr>
      <vt:lpstr>TCP/IP</vt:lpstr>
      <vt:lpstr>URI / URL / URN</vt:lpstr>
      <vt:lpstr>Basic server connection process</vt:lpstr>
      <vt:lpstr>HTTP Messages</vt:lpstr>
      <vt:lpstr>Презентация PowerPoint</vt:lpstr>
      <vt:lpstr>Requests</vt:lpstr>
      <vt:lpstr>Responses</vt:lpstr>
      <vt:lpstr>HTTP Methods</vt:lpstr>
      <vt:lpstr>Idempotency</vt:lpstr>
      <vt:lpstr>HTTP Status Codes</vt:lpstr>
      <vt:lpstr>HTTP Header Fields</vt:lpstr>
      <vt:lpstr>General Headers</vt:lpstr>
      <vt:lpstr>General Headers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sky</dc:creator>
  <cp:lastModifiedBy>sky</cp:lastModifiedBy>
  <cp:revision>40</cp:revision>
  <dcterms:created xsi:type="dcterms:W3CDTF">2022-09-06T04:34:25Z</dcterms:created>
  <dcterms:modified xsi:type="dcterms:W3CDTF">2022-10-02T18:40:02Z</dcterms:modified>
</cp:coreProperties>
</file>