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7" r:id="rId3"/>
    <p:sldId id="256" r:id="rId4"/>
    <p:sldId id="262" r:id="rId5"/>
    <p:sldId id="259" r:id="rId6"/>
    <p:sldId id="263" r:id="rId7"/>
    <p:sldId id="258" r:id="rId8"/>
    <p:sldId id="260" r:id="rId9"/>
    <p:sldId id="261" r:id="rId10"/>
    <p:sldId id="265" r:id="rId11"/>
    <p:sldId id="266" r:id="rId12"/>
    <p:sldId id="264" r:id="rId13"/>
    <p:sldId id="267" r:id="rId14"/>
    <p:sldId id="285" r:id="rId15"/>
    <p:sldId id="268" r:id="rId16"/>
    <p:sldId id="270" r:id="rId17"/>
    <p:sldId id="278" r:id="rId18"/>
    <p:sldId id="271" r:id="rId19"/>
    <p:sldId id="272" r:id="rId20"/>
    <p:sldId id="273" r:id="rId21"/>
    <p:sldId id="274" r:id="rId22"/>
    <p:sldId id="281" r:id="rId23"/>
    <p:sldId id="280" r:id="rId24"/>
    <p:sldId id="282" r:id="rId25"/>
    <p:sldId id="283" r:id="rId26"/>
    <p:sldId id="291" r:id="rId27"/>
    <p:sldId id="286" r:id="rId28"/>
    <p:sldId id="290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BE583-73E0-47DC-BA4C-72D7493C3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245EA7-6F86-4400-86A3-822EFCA87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7BFF0E-14B6-4D4C-B666-33466766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FB4A8E-2D96-48AF-B38B-3423515C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334281-9983-47B8-8789-F1256557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9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F6E21-0FC4-44AB-A490-C34F794E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1A990C-1941-4873-BCFE-3EB449248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92FC0-1F0E-465C-B6F0-6C5A72A1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2DC96-94EA-4383-A7D3-ADD9D98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1F5B3E-8619-4975-9E1A-6759CD44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5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348ED6-4744-4899-BB9E-80596C3EC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5DE74A-4FF3-4DAE-A3CD-C059A637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39356A-F749-4943-A250-278FBC40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69556-CAD3-428C-9767-EAE08CF0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404A5-B765-4729-A247-4A5D69B4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6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2F48B-AD52-4C73-965C-5D10F041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6ED7D2-9A65-460A-B0A2-527EFD58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62AAB-F43A-4C79-B961-B1CB80E2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3A704E-3063-4642-9D4E-D73005B0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0D8D1-9A32-4534-86E9-A8C760D5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5EBDC-96ED-4308-B84E-97671A93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CF2B48-D3F0-4CED-9F13-C8B49D20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C79A43-5CC8-4C56-8985-59B9AA55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FF787D-CBF4-4CDF-BB68-0C7B05C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F71BD-947D-44FF-ABD5-8C0B47AE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0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99FB5-7811-4985-A0C7-066B8881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11905F-6E8C-4B51-A611-AE72B717A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7B43B8-6DDA-4916-B06E-D76EEFBE2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CEB885-9821-4443-8B9F-6FF3DB6E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BD8C04-7563-4119-BF9F-958FF49B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97A468-4314-44FA-A15B-92343756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44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2976A-5893-420F-849B-DA1BD6E6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6EF9D2-D031-439C-AC71-A333EDE8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B7428D-A634-4746-B692-E13D03B6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AFA5AC-E297-40A0-AC43-E0A0CFED2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793AE5-95C8-4228-BFB7-90F8B1BD9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EB4854-A60A-4AC7-80A4-3904CB63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419AD0-885A-4733-B05B-DE570C6D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49B687-0A90-40AD-B22D-0A98C98F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25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78F06-F8B6-488B-82AF-D3F1B26D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A6912C-D8DB-4C48-A247-8C566EEE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AD6C31-CCC9-478D-8828-2F2A925A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843066-A57E-471C-8569-B5C62C8A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88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4B7733-C392-4926-9496-3635FFE2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98C462-4EA6-41F3-8B14-BE73C8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58F9FE-5D7A-423E-A4E4-C579AAD0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2E619-F564-4434-B9DA-4B32979E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8FBADF-2406-461E-9DA7-8B47B2BCC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096950-D2B2-4895-81D2-216C70345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6CA00A-5F01-408C-9DA2-28ECD7E6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C81627-5E1D-425F-B806-5B258D88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1F4E7D-D44B-46CB-AEB8-EE1F355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33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9E74E-E3D7-49EE-93DF-2BA363BC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E4B1F6-C83C-4DC8-A18C-C5EC1714B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AFCAD8-CA7D-4593-9866-6109F774D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19FD2D-5C70-4E1B-BE37-E789A764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37BC5B-ADE6-443A-8190-7708E32D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3E8B2-C59D-48F4-8211-5ACF0F6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6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E9AAD-CD57-49F1-B6EC-EAA48418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5D1C5-C3CB-4082-B677-E891A4137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3C12A4-C201-4FCE-B799-F4EEDCB80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C89DF-7188-4BC0-ADF4-07E309878DC2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AF345-EBD5-4836-AFDF-51030301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A92701-69A5-453F-8E7B-70991A24D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01CC0-D8D4-468E-91E6-6FCD7E28E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27" y="1393500"/>
            <a:ext cx="7609346" cy="4071000"/>
          </a:xfrm>
        </p:spPr>
      </p:pic>
    </p:spTree>
    <p:extLst>
      <p:ext uri="{BB962C8B-B14F-4D97-AF65-F5344CB8AC3E}">
        <p14:creationId xmlns:p14="http://schemas.microsoft.com/office/powerpoint/2010/main" val="1651461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231A-3DEE-4402-BBB3-864F7E4E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E69B-D10C-4E70-830B-6FDEA4352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133" y="1573992"/>
            <a:ext cx="7712141" cy="4851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POST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FB6DAC-5366-45F1-B3CF-6BC18F746533}"/>
              </a:ext>
            </a:extLst>
          </p:cNvPr>
          <p:cNvCxnSpPr>
            <a:cxnSpLocks/>
          </p:cNvCxnSpPr>
          <p:nvPr/>
        </p:nvCxnSpPr>
        <p:spPr>
          <a:xfrm>
            <a:off x="569235" y="10850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597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88EF-4C66-4108-9D3D-90CE0580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Idempotency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AEC6-3075-4015-9448-D90A5AE0E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393" y="1720562"/>
            <a:ext cx="2182090" cy="44841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POST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ECD613-06F9-4894-B8C8-B2E139B068C0}"/>
              </a:ext>
            </a:extLst>
          </p:cNvPr>
          <p:cNvCxnSpPr>
            <a:cxnSpLocks/>
          </p:cNvCxnSpPr>
          <p:nvPr/>
        </p:nvCxnSpPr>
        <p:spPr>
          <a:xfrm>
            <a:off x="569235" y="121436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A79BEA-E6DA-4ED0-8A9E-DF3368F4BDE5}"/>
              </a:ext>
            </a:extLst>
          </p:cNvPr>
          <p:cNvSpPr txBox="1">
            <a:spLocks/>
          </p:cNvSpPr>
          <p:nvPr/>
        </p:nvSpPr>
        <p:spPr>
          <a:xfrm>
            <a:off x="891310" y="1853334"/>
            <a:ext cx="19881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8908ED-B247-4242-9934-D8FF8F341C6E}"/>
              </a:ext>
            </a:extLst>
          </p:cNvPr>
          <p:cNvSpPr txBox="1">
            <a:spLocks/>
          </p:cNvSpPr>
          <p:nvPr/>
        </p:nvSpPr>
        <p:spPr>
          <a:xfrm>
            <a:off x="1288473" y="3338656"/>
            <a:ext cx="2006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Idempotent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80F4A4-1025-4960-86B2-724C1099EA87}"/>
              </a:ext>
            </a:extLst>
          </p:cNvPr>
          <p:cNvSpPr txBox="1">
            <a:spLocks/>
          </p:cNvSpPr>
          <p:nvPr/>
        </p:nvSpPr>
        <p:spPr>
          <a:xfrm>
            <a:off x="591172" y="5541114"/>
            <a:ext cx="2892136" cy="62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Non-Idempotent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6879F1-78D4-4C40-B381-993B2273AA4E}"/>
              </a:ext>
            </a:extLst>
          </p:cNvPr>
          <p:cNvSpPr/>
          <p:nvPr/>
        </p:nvSpPr>
        <p:spPr>
          <a:xfrm>
            <a:off x="3444052" y="1786946"/>
            <a:ext cx="267855" cy="367174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E90702D-E1CA-4FE6-BFF6-29DE8A68D0CA}"/>
              </a:ext>
            </a:extLst>
          </p:cNvPr>
          <p:cNvSpPr/>
          <p:nvPr/>
        </p:nvSpPr>
        <p:spPr>
          <a:xfrm>
            <a:off x="3444053" y="5624133"/>
            <a:ext cx="267855" cy="422383"/>
          </a:xfrm>
          <a:prstGeom prst="leftBrace">
            <a:avLst>
              <a:gd name="adj1" fmla="val 8333"/>
              <a:gd name="adj2" fmla="val 492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378AF2-B733-42AE-8819-E78D064A3272}"/>
              </a:ext>
            </a:extLst>
          </p:cNvPr>
          <p:cNvSpPr txBox="1">
            <a:spLocks/>
          </p:cNvSpPr>
          <p:nvPr/>
        </p:nvSpPr>
        <p:spPr>
          <a:xfrm>
            <a:off x="6770209" y="1730285"/>
            <a:ext cx="5080045" cy="448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DELETE /page HTTP/1.1    //200 OK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POST /add_row HTTP/1.1   //adds 1-ts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POST /add_row HTTP/1.1   //adds 2-nd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POST /add_row HTTP/1.1   //adds 3-rd row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 b="1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0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C29E-4F78-4046-9F3B-086281AD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4A757-A017-44F3-8EBF-8E9455A1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2219"/>
            <a:ext cx="10515600" cy="310659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Status-Line = HTTP-Version  Status-Code  Reason-Phrase</a:t>
            </a: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HTTP-Version = HTTP/1.1</a:t>
            </a: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Status-Code = 1--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/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2--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/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3--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/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4--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/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5--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9CC060-3282-401E-81F7-CA8ACC96D55E}"/>
              </a:ext>
            </a:extLst>
          </p:cNvPr>
          <p:cNvCxnSpPr>
            <a:cxnSpLocks/>
          </p:cNvCxnSpPr>
          <p:nvPr/>
        </p:nvCxnSpPr>
        <p:spPr>
          <a:xfrm>
            <a:off x="569235" y="11866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25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32E-72D3-4750-A393-5DA1F10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Status Codes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9D09-32ED-43A3-A92E-001F6758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5" y="1795645"/>
            <a:ext cx="379376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latin typeface="Sylfaen" panose="010A0502050306030303" pitchFamily="18" charset="0"/>
              </a:rPr>
              <a:t>1 - - : Informational</a:t>
            </a:r>
            <a:endParaRPr lang="hy-AM" sz="3000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sz="3000" dirty="0">
                <a:latin typeface="Sylfaen" panose="010A0502050306030303" pitchFamily="18" charset="0"/>
              </a:rPr>
              <a:t>2</a:t>
            </a:r>
            <a:r>
              <a:rPr lang="en-US" sz="3000" dirty="0">
                <a:latin typeface="Sylfaen" panose="010A0502050306030303" pitchFamily="18" charset="0"/>
              </a:rPr>
              <a:t> - - : Success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 dirty="0">
                <a:latin typeface="Sylfaen" panose="010A0502050306030303" pitchFamily="18" charset="0"/>
              </a:rPr>
              <a:t>3</a:t>
            </a:r>
            <a:r>
              <a:rPr lang="en-US" sz="3000" dirty="0">
                <a:latin typeface="Sylfaen" panose="010A0502050306030303" pitchFamily="18" charset="0"/>
              </a:rPr>
              <a:t> - - : Redirection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 dirty="0">
                <a:latin typeface="Sylfaen" panose="010A0502050306030303" pitchFamily="18" charset="0"/>
              </a:rPr>
              <a:t>4</a:t>
            </a:r>
            <a:r>
              <a:rPr lang="en-US" sz="3000" dirty="0">
                <a:latin typeface="Sylfaen" panose="010A0502050306030303" pitchFamily="18" charset="0"/>
              </a:rPr>
              <a:t> - - : Client Error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 dirty="0">
                <a:latin typeface="Sylfaen" panose="010A0502050306030303" pitchFamily="18" charset="0"/>
              </a:rPr>
              <a:t>5</a:t>
            </a:r>
            <a:r>
              <a:rPr lang="en-US" sz="3000" dirty="0">
                <a:latin typeface="Sylfaen" panose="010A0502050306030303" pitchFamily="18" charset="0"/>
              </a:rPr>
              <a:t> - - : Server Error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DA988-6EFA-4492-A85B-4AC61E8C705B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DC8C55-BD6A-4546-92DB-B9D20D1B748A}"/>
              </a:ext>
            </a:extLst>
          </p:cNvPr>
          <p:cNvSpPr txBox="1">
            <a:spLocks/>
          </p:cNvSpPr>
          <p:nvPr/>
        </p:nvSpPr>
        <p:spPr>
          <a:xfrm>
            <a:off x="6026047" y="1795645"/>
            <a:ext cx="25133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dirty="0">
                <a:latin typeface="Sylfaen" panose="010A0502050306030303" pitchFamily="18" charset="0"/>
              </a:rPr>
              <a:t>100 – 199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dirty="0">
                <a:latin typeface="Sylfaen" panose="010A0502050306030303" pitchFamily="18" charset="0"/>
              </a:rPr>
              <a:t>200 – 299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dirty="0">
                <a:latin typeface="Sylfaen" panose="010A0502050306030303" pitchFamily="18" charset="0"/>
              </a:rPr>
              <a:t>300 – 399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dirty="0">
                <a:latin typeface="Sylfaen" panose="010A0502050306030303" pitchFamily="18" charset="0"/>
              </a:rPr>
              <a:t>400 – 499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dirty="0">
                <a:latin typeface="Sylfaen" panose="010A0502050306030303" pitchFamily="18" charset="0"/>
              </a:rPr>
              <a:t>500 - 599</a:t>
            </a:r>
            <a:endParaRPr lang="en-US" sz="30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27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32E-72D3-4750-A393-5DA1F10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Most Common 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Status Codes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9D09-32ED-43A3-A92E-001F6758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4" y="1659907"/>
            <a:ext cx="4288436" cy="42780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latin typeface="Sylfaen" panose="010A0502050306030303" pitchFamily="18" charset="0"/>
              </a:rPr>
              <a:t>200 OK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latin typeface="Sylfaen" panose="010A0502050306030303" pitchFamily="18" charset="0"/>
              </a:rPr>
              <a:t>301 Moved Permanently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latin typeface="Sylfaen" panose="010A0502050306030303" pitchFamily="18" charset="0"/>
              </a:rPr>
              <a:t>30</a:t>
            </a:r>
            <a:r>
              <a:rPr lang="hy-AM" sz="3000" dirty="0">
                <a:latin typeface="Sylfaen" panose="010A0502050306030303" pitchFamily="18" charset="0"/>
              </a:rPr>
              <a:t>2</a:t>
            </a:r>
            <a:r>
              <a:rPr lang="en-US" sz="3000">
                <a:latin typeface="Sylfaen" panose="010A0502050306030303" pitchFamily="18" charset="0"/>
              </a:rPr>
              <a:t> Found</a:t>
            </a:r>
            <a:endParaRPr lang="en-US" sz="3000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latin typeface="Sylfaen" panose="010A0502050306030303" pitchFamily="18" charset="0"/>
              </a:rPr>
              <a:t>400 Bad Request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latin typeface="Sylfaen" panose="010A0502050306030303" pitchFamily="18" charset="0"/>
              </a:rPr>
              <a:t>401 Unauthorized Error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000" b="1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DA988-6EFA-4492-A85B-4AC61E8C705B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46A43-AC52-433B-86D2-CBEE0B853C60}"/>
              </a:ext>
            </a:extLst>
          </p:cNvPr>
          <p:cNvSpPr txBox="1">
            <a:spLocks/>
          </p:cNvSpPr>
          <p:nvPr/>
        </p:nvSpPr>
        <p:spPr>
          <a:xfrm>
            <a:off x="6645640" y="1659907"/>
            <a:ext cx="4288436" cy="4446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dirty="0">
                <a:latin typeface="Sylfaen" panose="010A0502050306030303" pitchFamily="18" charset="0"/>
              </a:rPr>
              <a:t>403 Forbidden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dirty="0">
                <a:latin typeface="Sylfaen" panose="010A0502050306030303" pitchFamily="18" charset="0"/>
              </a:rPr>
              <a:t>404 Not Found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dirty="0">
                <a:latin typeface="Sylfaen" panose="010A0502050306030303" pitchFamily="18" charset="0"/>
              </a:rPr>
              <a:t>500 Internal Server Error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dirty="0">
                <a:latin typeface="Sylfaen" panose="010A0502050306030303" pitchFamily="18" charset="0"/>
              </a:rPr>
              <a:t>501 Not Implemented</a:t>
            </a:r>
            <a:endParaRPr lang="ru-RU" sz="3000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3000" dirty="0">
                <a:latin typeface="Sylfaen" panose="010A0502050306030303" pitchFamily="18" charset="0"/>
              </a:rPr>
              <a:t>503 </a:t>
            </a:r>
            <a:r>
              <a:rPr lang="en-US" sz="3000" dirty="0">
                <a:latin typeface="Sylfaen" panose="010A0502050306030303" pitchFamily="18" charset="0"/>
              </a:rPr>
              <a:t>Service Unavailable</a:t>
            </a:r>
            <a:endParaRPr lang="en-US" sz="3000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104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FF8A-05F3-4807-81A1-1CB9DEE1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 Fields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7D91-3021-4C57-B61E-DBF312B2A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6320"/>
            <a:ext cx="4483308" cy="367226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General header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Client request-header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Server response-header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Entity-header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92EA43-E885-4562-AD78-131AB31E5173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284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5D24-88C6-4BE0-8433-37FAC216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General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0BDF-B0BC-4660-9A86-207E94AE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012" y="1325563"/>
            <a:ext cx="4591987" cy="56521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Cache-Control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Connection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Transfer-Encoding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Upgrate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VIA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Warning</a:t>
            </a:r>
            <a:endParaRPr lang="en-US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94ACCA-BC1F-4627-9B4C-6D16C4AC9EFF}"/>
              </a:ext>
            </a:extLst>
          </p:cNvPr>
          <p:cNvCxnSpPr>
            <a:cxnSpLocks/>
          </p:cNvCxnSpPr>
          <p:nvPr/>
        </p:nvCxnSpPr>
        <p:spPr>
          <a:xfrm>
            <a:off x="569234" y="109444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655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24E1-2703-4ACF-828B-02D1E2E3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D370-6BEC-44C2-BF4A-D9659147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218"/>
            <a:ext cx="10515600" cy="439302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Security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Conditional headers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F7A86C-AB7B-4582-86E3-F831524BB0AC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954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7E7-F3A5-433D-9B57-79F6A171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Informational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76A7-B144-4695-9AB5-2A84AFAB4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248"/>
            <a:ext cx="5397708" cy="41158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Client-IP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From: email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Host: host:port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Referer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absoluteURI | relativeURI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User-Agent: product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115069-5A41-4E33-912E-C4E0A87D01BF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26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FE45-EFFD-4D85-9D85-F5471D3D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Accept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C433-EDD2-4442-A868-570C99BF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733"/>
            <a:ext cx="6237157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Accept: type/subtype q=value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Accept-Charset: character_set q=value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Accept-Encoding: encoding_types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Accept-Language: language q=value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7C473E-7381-4FB8-9747-A892129CBA6C}"/>
              </a:ext>
            </a:extLst>
          </p:cNvPr>
          <p:cNvCxnSpPr>
            <a:cxnSpLocks/>
          </p:cNvCxnSpPr>
          <p:nvPr/>
        </p:nvCxnSpPr>
        <p:spPr>
          <a:xfrm>
            <a:off x="569235" y="11843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82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C46E-6CD9-4F2B-8889-0FB5AC30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Interaction between client and server using HTTP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328A6-E252-4956-A6BC-C76B4FA7E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45" y="3429000"/>
            <a:ext cx="10030308" cy="266548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CC82A6-2DB7-45C9-8AD1-2F2E65F5C835}"/>
              </a:ext>
            </a:extLst>
          </p:cNvPr>
          <p:cNvCxnSpPr>
            <a:cxnSpLocks/>
          </p:cNvCxnSpPr>
          <p:nvPr/>
        </p:nvCxnSpPr>
        <p:spPr>
          <a:xfrm>
            <a:off x="569235" y="17454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Объект 2">
            <a:extLst>
              <a:ext uri="{FF2B5EF4-FFF2-40B4-BE49-F238E27FC236}">
                <a16:creationId xmlns:a16="http://schemas.microsoft.com/office/drawing/2014/main" id="{C564235D-0072-4AA4-91C1-6F27C825C0A5}"/>
              </a:ext>
            </a:extLst>
          </p:cNvPr>
          <p:cNvSpPr txBox="1">
            <a:spLocks/>
          </p:cNvSpPr>
          <p:nvPr/>
        </p:nvSpPr>
        <p:spPr>
          <a:xfrm>
            <a:off x="3485702" y="1932122"/>
            <a:ext cx="5220593" cy="120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3200">
                <a:latin typeface="Sylfaen" panose="010A0502050306030303" pitchFamily="18" charset="0"/>
              </a:rPr>
              <a:t>Hypertext transfer protocol</a:t>
            </a:r>
            <a:endParaRPr lang="hy-AM" sz="320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174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280C-9DA4-41DF-8BBA-4E6CBF17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Security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3848-E067-47DF-ADAF-BE1940FB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4473"/>
            <a:ext cx="5952968" cy="3359142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Authorization: credentials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Proxy-Authorization: credentials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Max-Forwards: n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B7875D-2365-4D60-B05D-B3E761795718}"/>
              </a:ext>
            </a:extLst>
          </p:cNvPr>
          <p:cNvCxnSpPr>
            <a:cxnSpLocks/>
          </p:cNvCxnSpPr>
          <p:nvPr/>
        </p:nvCxnSpPr>
        <p:spPr>
          <a:xfrm>
            <a:off x="569235" y="11843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AC2A29-ABF2-4D97-9E10-3035C005460E}"/>
              </a:ext>
            </a:extLst>
          </p:cNvPr>
          <p:cNvSpPr txBox="1">
            <a:spLocks/>
          </p:cNvSpPr>
          <p:nvPr/>
        </p:nvSpPr>
        <p:spPr>
          <a:xfrm>
            <a:off x="838200" y="4152598"/>
            <a:ext cx="6626902" cy="2311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24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D645-23E6-4DCA-926D-5C0ACDBF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Conditional Request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87A6-3BE7-474A-AC72-8D1A2EA41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662"/>
            <a:ext cx="6162207" cy="48492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Expect: expectation-extension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If-Match: tag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If</a:t>
            </a:r>
            <a:r>
              <a:rPr lang="hy-AM" dirty="0">
                <a:latin typeface="Sylfaen" panose="010A0502050306030303" pitchFamily="18" charset="0"/>
              </a:rPr>
              <a:t>-</a:t>
            </a:r>
            <a:r>
              <a:rPr lang="en-US" dirty="0">
                <a:latin typeface="Sylfaen" panose="010A0502050306030303" pitchFamily="18" charset="0"/>
              </a:rPr>
              <a:t>None-Match: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If-Modified-Since: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If-Unmodified-Since: date</a:t>
            </a:r>
            <a:endParaRPr lang="ru-RU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Range: bytes=0-499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8F4D16-2BF7-4CB4-9750-DE54C37F56EE}"/>
              </a:ext>
            </a:extLst>
          </p:cNvPr>
          <p:cNvCxnSpPr>
            <a:cxnSpLocks/>
          </p:cNvCxnSpPr>
          <p:nvPr/>
        </p:nvCxnSpPr>
        <p:spPr>
          <a:xfrm>
            <a:off x="569235" y="116939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28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1791-3482-4188-914D-0026E370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FE6C-43F8-440C-ADF3-C789042C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07770"/>
            <a:ext cx="5598006" cy="25631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Sylfaen" panose="010A0502050306030303" pitchFamily="18" charset="0"/>
              </a:rPr>
              <a:t>Security 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dirty="0">
                <a:latin typeface="Sylfaen" panose="010A0502050306030303" pitchFamily="18" charset="0"/>
              </a:rPr>
              <a:t>Proxy-Authenticate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dirty="0">
                <a:latin typeface="Sylfaen" panose="010A0502050306030303" pitchFamily="18" charset="0"/>
              </a:rPr>
              <a:t>WWW- Authenticate</a:t>
            </a:r>
            <a:endParaRPr lang="en-US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36103DD-9AB5-4523-A443-7FB3FFFAA868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F32FB8-6C1C-47EA-BFA1-DCA9C5A18BEF}"/>
              </a:ext>
            </a:extLst>
          </p:cNvPr>
          <p:cNvSpPr txBox="1">
            <a:spLocks/>
          </p:cNvSpPr>
          <p:nvPr/>
        </p:nvSpPr>
        <p:spPr>
          <a:xfrm>
            <a:off x="838200" y="1768306"/>
            <a:ext cx="4422098" cy="3321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Age: seconds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Retry-After: date | seconds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Server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product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E0ABD7-C24E-423C-B8E2-7129A4A24862}"/>
              </a:ext>
            </a:extLst>
          </p:cNvPr>
          <p:cNvSpPr txBox="1">
            <a:spLocks/>
          </p:cNvSpPr>
          <p:nvPr/>
        </p:nvSpPr>
        <p:spPr>
          <a:xfrm>
            <a:off x="6024759" y="3970920"/>
            <a:ext cx="5598006" cy="213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Negotiation headers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Accept-Ranges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range-unit | none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Vary: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34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54-38E3-474D-8C03-8943568C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8211-FCB2-492E-B4A7-D6E26E418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082" y="2155642"/>
            <a:ext cx="6926705" cy="277635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Content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Entity caching headers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3CE99D-ADDA-4281-B326-552EDFB2F8BF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29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4796-4706-4EAA-88D0-CDA2C362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Informational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313D-86D8-46AB-B3EC-C88872C52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757"/>
            <a:ext cx="5257800" cy="159215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Informational</a:t>
            </a:r>
            <a:r>
              <a:rPr lang="hy-AM" b="1">
                <a:latin typeface="Sylfaen" panose="010A0502050306030303" pitchFamily="18" charset="0"/>
              </a:rPr>
              <a:t> </a:t>
            </a:r>
            <a:r>
              <a:rPr lang="en-US" b="1">
                <a:latin typeface="Sylfaen" panose="010A0502050306030303" pitchFamily="18" charset="0"/>
              </a:rPr>
              <a:t>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Allow: method</a:t>
            </a: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814931-1547-4837-9C52-155F54A36BEA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975CDE-2B9C-4F61-9CEC-90F3A89BCE04}"/>
              </a:ext>
            </a:extLst>
          </p:cNvPr>
          <p:cNvSpPr txBox="1">
            <a:spLocks/>
          </p:cNvSpPr>
          <p:nvPr/>
        </p:nvSpPr>
        <p:spPr>
          <a:xfrm>
            <a:off x="838200" y="3438109"/>
            <a:ext cx="5257800" cy="237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Entity Caching headers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Expires: date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>
                <a:latin typeface="Sylfaen" panose="010A0502050306030303" pitchFamily="18" charset="0"/>
              </a:rPr>
              <a:t>Last-Modified</a:t>
            </a:r>
            <a:r>
              <a:rPr lang="en-US">
                <a:latin typeface="Sylfaen" panose="010A0502050306030303" pitchFamily="18" charset="0"/>
              </a:rPr>
              <a:t>: date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061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80DF-2C16-404A-A5AD-6A57A7C9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 Content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A57C-6B4C-45C8-AC55-5C4064B56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143"/>
            <a:ext cx="7706194" cy="46950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y-AM" dirty="0">
                <a:latin typeface="Sylfaen" panose="010A0502050306030303" pitchFamily="18" charset="0"/>
              </a:rPr>
              <a:t>Content-Encoding։ </a:t>
            </a:r>
            <a:r>
              <a:rPr lang="en-US" dirty="0">
                <a:latin typeface="Sylfaen" panose="010A0502050306030303" pitchFamily="18" charset="0"/>
              </a:rPr>
              <a:t>content-coding</a:t>
            </a:r>
            <a:r>
              <a:rPr lang="hy-AM" dirty="0">
                <a:latin typeface="Sylfaen" panose="010A0502050306030303" pitchFamily="18" charset="0"/>
              </a:rPr>
              <a:t> </a:t>
            </a:r>
            <a:endParaRPr lang="en-US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dirty="0">
                <a:latin typeface="Sylfaen" panose="010A0502050306030303" pitchFamily="18" charset="0"/>
              </a:rPr>
              <a:t>Content-</a:t>
            </a:r>
            <a:r>
              <a:rPr lang="en-US" dirty="0">
                <a:latin typeface="Sylfaen" panose="010A0502050306030303" pitchFamily="18" charset="0"/>
              </a:rPr>
              <a:t>Language: language-tag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dirty="0">
                <a:latin typeface="Sylfaen" panose="010A0502050306030303" pitchFamily="18" charset="0"/>
              </a:rPr>
              <a:t>Content-</a:t>
            </a:r>
            <a:r>
              <a:rPr lang="en-US" dirty="0">
                <a:latin typeface="Sylfaen" panose="010A0502050306030303" pitchFamily="18" charset="0"/>
              </a:rPr>
              <a:t>Length: digits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dirty="0">
                <a:latin typeface="Sylfaen" panose="010A0502050306030303" pitchFamily="18" charset="0"/>
              </a:rPr>
              <a:t>Content-</a:t>
            </a:r>
            <a:r>
              <a:rPr lang="en-US" dirty="0">
                <a:latin typeface="Sylfaen" panose="010A0502050306030303" pitchFamily="18" charset="0"/>
              </a:rPr>
              <a:t>Type: type/subtype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dirty="0">
                <a:latin typeface="Sylfaen" panose="010A0502050306030303" pitchFamily="18" charset="0"/>
              </a:rPr>
              <a:t>Content-</a:t>
            </a:r>
            <a:r>
              <a:rPr lang="en-US" dirty="0">
                <a:latin typeface="Sylfaen" panose="010A0502050306030303" pitchFamily="18" charset="0"/>
              </a:rPr>
              <a:t>Range: bytes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190675-0196-43D0-A370-DB555D7C6B4F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75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CECF-5A55-4255-8DE4-21988E34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Cache-Control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F56BB-D3AF-4316-B1F5-C41F5E2F4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98" y="1081937"/>
            <a:ext cx="8283004" cy="5562487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35B9B5-C10A-4E38-BA44-19D874137EEC}"/>
              </a:ext>
            </a:extLst>
          </p:cNvPr>
          <p:cNvCxnSpPr>
            <a:cxnSpLocks/>
          </p:cNvCxnSpPr>
          <p:nvPr/>
        </p:nvCxnSpPr>
        <p:spPr>
          <a:xfrm>
            <a:off x="569235" y="112442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17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CC9F-5ED1-44E5-AC0D-FC32EC45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URL Encoding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3C7C-37FA-4A16-8D05-3BAB364D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227" y="1780654"/>
            <a:ext cx="2789420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{     </a:t>
            </a:r>
            <a:r>
              <a:rPr lang="en-US" dirty="0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 dirty="0">
                <a:latin typeface="Sylfaen" panose="010A0502050306030303" pitchFamily="18" charset="0"/>
              </a:rPr>
              <a:t>%7B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|     </a:t>
            </a:r>
            <a:r>
              <a:rPr lang="en-US" dirty="0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 dirty="0">
                <a:latin typeface="Sylfaen" panose="010A0502050306030303" pitchFamily="18" charset="0"/>
              </a:rPr>
              <a:t>%7C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}     </a:t>
            </a:r>
            <a:r>
              <a:rPr lang="en-US" dirty="0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 dirty="0">
                <a:latin typeface="Sylfaen" panose="010A0502050306030303" pitchFamily="18" charset="0"/>
              </a:rPr>
              <a:t>%7D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~     </a:t>
            </a:r>
            <a:r>
              <a:rPr lang="en-US" dirty="0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 dirty="0">
                <a:latin typeface="Sylfaen" panose="010A0502050306030303" pitchFamily="18" charset="0"/>
              </a:rPr>
              <a:t>%7D</a:t>
            </a:r>
          </a:p>
          <a:p>
            <a:pPr marL="0" indent="0">
              <a:buNone/>
            </a:pPr>
            <a:endParaRPr lang="en-US" dirty="0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A10B049-CE78-45DD-ABCA-025F196E6404}"/>
              </a:ext>
            </a:extLst>
          </p:cNvPr>
          <p:cNvCxnSpPr>
            <a:cxnSpLocks/>
          </p:cNvCxnSpPr>
          <p:nvPr/>
        </p:nvCxnSpPr>
        <p:spPr>
          <a:xfrm>
            <a:off x="569235" y="107945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D96FCD-5E9A-4D3A-8E90-819A8C12C104}"/>
              </a:ext>
            </a:extLst>
          </p:cNvPr>
          <p:cNvSpPr txBox="1">
            <a:spLocks/>
          </p:cNvSpPr>
          <p:nvPr/>
        </p:nvSpPr>
        <p:spPr>
          <a:xfrm>
            <a:off x="2508353" y="1780654"/>
            <a:ext cx="2789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>
                <a:latin typeface="Sylfaen" panose="010A0502050306030303" pitchFamily="18" charset="0"/>
              </a:rPr>
              <a:t>!     </a:t>
            </a:r>
            <a:r>
              <a:rPr lang="en-US" dirty="0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 dirty="0">
                <a:latin typeface="Sylfaen" panose="010A0502050306030303" pitchFamily="18" charset="0"/>
              </a:rPr>
              <a:t>%21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>
                <a:latin typeface="Sylfaen" panose="010A0502050306030303" pitchFamily="18" charset="0"/>
              </a:rPr>
              <a:t>#     </a:t>
            </a:r>
            <a:r>
              <a:rPr lang="en-US" dirty="0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 dirty="0">
                <a:latin typeface="Sylfaen" panose="010A0502050306030303" pitchFamily="18" charset="0"/>
              </a:rPr>
              <a:t>%23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>
                <a:latin typeface="Sylfaen" panose="010A0502050306030303" pitchFamily="18" charset="0"/>
              </a:rPr>
              <a:t>$     </a:t>
            </a:r>
            <a:r>
              <a:rPr lang="en-US" dirty="0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 dirty="0">
                <a:latin typeface="Sylfaen" panose="010A0502050306030303" pitchFamily="18" charset="0"/>
              </a:rPr>
              <a:t>%24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>
                <a:latin typeface="Sylfaen" panose="010A0502050306030303" pitchFamily="18" charset="0"/>
                <a:sym typeface="Wingdings" panose="05000000000000000000" pitchFamily="2" charset="2"/>
              </a:rPr>
              <a:t>&amp;         </a:t>
            </a:r>
            <a:r>
              <a:rPr lang="en-US" dirty="0">
                <a:latin typeface="Sylfaen" panose="010A0502050306030303" pitchFamily="18" charset="0"/>
              </a:rPr>
              <a:t>%26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10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6979-52A1-4B28-A1A6-35A5B6E9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HTTPS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82D82C-96E0-40B7-9F23-B1BC0A08AE52}"/>
              </a:ext>
            </a:extLst>
          </p:cNvPr>
          <p:cNvCxnSpPr>
            <a:cxnSpLocks/>
          </p:cNvCxnSpPr>
          <p:nvPr/>
        </p:nvCxnSpPr>
        <p:spPr>
          <a:xfrm>
            <a:off x="569235" y="115440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2016D2D-E5AC-406E-A17D-ED85C2D57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77" y="1448750"/>
            <a:ext cx="7652246" cy="5069851"/>
          </a:xfrm>
        </p:spPr>
      </p:pic>
    </p:spTree>
    <p:extLst>
      <p:ext uri="{BB962C8B-B14F-4D97-AF65-F5344CB8AC3E}">
        <p14:creationId xmlns:p14="http://schemas.microsoft.com/office/powerpoint/2010/main" val="35624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766F8-1969-4D97-AC71-58F52562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>
                <a:latin typeface="Sylfaen" panose="010A0502050306030303" pitchFamily="18" charset="0"/>
              </a:rPr>
              <a:t>HTTP Basic Features</a:t>
            </a:r>
            <a:endParaRPr lang="ru-RU" sz="500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7CB4D-45E2-4515-87D7-6F374112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813" y="2044590"/>
            <a:ext cx="8632371" cy="344920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Sylfaen" panose="010A0502050306030303" pitchFamily="18" charset="0"/>
              </a:rPr>
              <a:t>HTTP is connectionless</a:t>
            </a:r>
            <a:endParaRPr lang="hy-AM" sz="3200" dirty="0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Sylfaen" panose="010A0502050306030303" pitchFamily="18" charset="0"/>
              </a:rPr>
              <a:t>HTTP is media independent</a:t>
            </a:r>
            <a:endParaRPr lang="hy-AM" sz="3200" dirty="0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Sylfaen" panose="010A0502050306030303" pitchFamily="18" charset="0"/>
              </a:rPr>
              <a:t>HTTP is stateless</a:t>
            </a:r>
            <a:endParaRPr lang="ru-RU" sz="3200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3C08CA-550C-4E7C-85A3-5973BC63A8D4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4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3851-704C-4A30-AF9C-64631545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TCP/IP model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89B796-4B3A-46FF-926E-AD6FE19A8D25}"/>
              </a:ext>
            </a:extLst>
          </p:cNvPr>
          <p:cNvCxnSpPr>
            <a:cxnSpLocks/>
          </p:cNvCxnSpPr>
          <p:nvPr/>
        </p:nvCxnSpPr>
        <p:spPr>
          <a:xfrm>
            <a:off x="569235" y="10923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CB8157-5C73-463F-892C-71ED35060698}"/>
              </a:ext>
            </a:extLst>
          </p:cNvPr>
          <p:cNvSpPr txBox="1">
            <a:spLocks/>
          </p:cNvSpPr>
          <p:nvPr/>
        </p:nvSpPr>
        <p:spPr>
          <a:xfrm>
            <a:off x="4157251" y="5106816"/>
            <a:ext cx="3877491" cy="1672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IPAdress:port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socket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57D7E06-B1F9-4B0E-B24C-345DF8591E40}"/>
              </a:ext>
            </a:extLst>
          </p:cNvPr>
          <p:cNvSpPr/>
          <p:nvPr/>
        </p:nvSpPr>
        <p:spPr>
          <a:xfrm rot="16200000">
            <a:off x="5912492" y="4694260"/>
            <a:ext cx="367008" cy="21428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8FE7DAB-CDDB-4925-B285-5C88278E0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88328"/>
              </p:ext>
            </p:extLst>
          </p:nvPr>
        </p:nvGraphicFramePr>
        <p:xfrm>
          <a:off x="1573129" y="1388082"/>
          <a:ext cx="9384681" cy="334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615">
                  <a:extLst>
                    <a:ext uri="{9D8B030D-6E8A-4147-A177-3AD203B41FA5}">
                      <a16:colId xmlns:a16="http://schemas.microsoft.com/office/drawing/2014/main" val="2264695111"/>
                    </a:ext>
                  </a:extLst>
                </a:gridCol>
                <a:gridCol w="5996066">
                  <a:extLst>
                    <a:ext uri="{9D8B030D-6E8A-4147-A177-3AD203B41FA5}">
                      <a16:colId xmlns:a16="http://schemas.microsoft.com/office/drawing/2014/main" val="3491653623"/>
                    </a:ext>
                  </a:extLst>
                </a:gridCol>
              </a:tblGrid>
              <a:tr h="817188"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 layer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11500"/>
                  </a:ext>
                </a:extLst>
              </a:tr>
              <a:tr h="839449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latin typeface="Sylfaen" panose="010A0502050306030303" pitchFamily="18" charset="0"/>
                        </a:rPr>
                        <a:t>Transport layer</a:t>
                      </a:r>
                      <a:endParaRPr lang="en-US" sz="2800" b="1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2800" b="1">
                          <a:latin typeface="Sylfaen" panose="010A0502050306030303" pitchFamily="18" charset="0"/>
                        </a:rPr>
                        <a:t>TCP (Transmission Control Protocol)</a:t>
                      </a:r>
                      <a:endParaRPr lang="en-US" sz="2800" b="1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498813"/>
                  </a:ext>
                </a:extLst>
              </a:tr>
              <a:tr h="843152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latin typeface="Sylfaen" panose="010A0502050306030303" pitchFamily="18" charset="0"/>
                        </a:rPr>
                        <a:t>Internet layer</a:t>
                      </a:r>
                      <a:endParaRPr lang="en-US" sz="2800" b="1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latin typeface="Sylfaen" panose="010A0502050306030303" pitchFamily="18" charset="0"/>
                        </a:rPr>
                        <a:t>IP (Internet Protocol)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356153"/>
                  </a:ext>
                </a:extLst>
              </a:tr>
              <a:tr h="843152"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Network interfaces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latin typeface="Sylfaen" panose="010A0502050306030303" pitchFamily="18" charset="0"/>
                        </a:rPr>
                        <a:t>Wi-Fi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9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53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EBEB-43E8-4BE3-8015-09CF10C2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69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URI / URL / 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396E-FDBB-4E65-AAD1-EEF3F2ADC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3868"/>
            <a:ext cx="10515600" cy="32412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Sylfaen" panose="010A0502050306030303" pitchFamily="18" charset="0"/>
              </a:rPr>
              <a:t>                                 URL                                       URN</a:t>
            </a:r>
          </a:p>
          <a:p>
            <a:pPr marL="0" indent="0" algn="just">
              <a:buNone/>
            </a:pPr>
            <a:r>
              <a:rPr lang="en-US" sz="1800" dirty="0">
                <a:latin typeface="Sylfaen" panose="010A0502050306030303" pitchFamily="18" charset="0"/>
              </a:rPr>
              <a:t>                                 (Uniform Resource Locator)                             (Uniform Resource Name)  </a:t>
            </a:r>
          </a:p>
          <a:p>
            <a:pPr marL="0" indent="0" algn="just">
              <a:buNone/>
            </a:pPr>
            <a:endParaRPr lang="en-US" sz="1800" dirty="0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  <a:latin typeface="Sylfaen" panose="010A0502050306030303" pitchFamily="18" charset="0"/>
              </a:rPr>
              <a:t>http://www.tutorialspoint.com</a:t>
            </a:r>
            <a:r>
              <a:rPr lang="en-US" dirty="0">
                <a:solidFill>
                  <a:schemeClr val="accent6"/>
                </a:solidFill>
                <a:latin typeface="Sylfaen" panose="010A0502050306030303" pitchFamily="18" charset="0"/>
              </a:rPr>
              <a:t>/http/http_messages.html</a:t>
            </a:r>
          </a:p>
          <a:p>
            <a:pPr marL="0" indent="0" algn="ctr">
              <a:buNone/>
            </a:pPr>
            <a:endParaRPr lang="en-US" dirty="0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latin typeface="Sylfaen" panose="010A0502050306030303" pitchFamily="18" charset="0"/>
              </a:rPr>
              <a:t>URI</a:t>
            </a:r>
          </a:p>
          <a:p>
            <a:pPr marL="0" indent="0" algn="ctr">
              <a:buNone/>
            </a:pPr>
            <a:r>
              <a:rPr lang="en-US" sz="1800" dirty="0">
                <a:latin typeface="Sylfaen" panose="010A0502050306030303" pitchFamily="18" charset="0"/>
              </a:rPr>
              <a:t>(Uniform Resource Identifier)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80E1CA-9310-457F-9829-58342A066527}"/>
              </a:ext>
            </a:extLst>
          </p:cNvPr>
          <p:cNvCxnSpPr>
            <a:cxnSpLocks/>
          </p:cNvCxnSpPr>
          <p:nvPr/>
        </p:nvCxnSpPr>
        <p:spPr>
          <a:xfrm>
            <a:off x="569234" y="9486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CF713E70-B999-4D55-8353-EA7F0BA5B933}"/>
              </a:ext>
            </a:extLst>
          </p:cNvPr>
          <p:cNvSpPr/>
          <p:nvPr/>
        </p:nvSpPr>
        <p:spPr>
          <a:xfrm rot="5400000">
            <a:off x="5921744" y="-1161915"/>
            <a:ext cx="348513" cy="849085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A7D10A5-E82A-4C47-AFF1-393C45944251}"/>
              </a:ext>
            </a:extLst>
          </p:cNvPr>
          <p:cNvSpPr/>
          <p:nvPr/>
        </p:nvSpPr>
        <p:spPr>
          <a:xfrm rot="16200000">
            <a:off x="4014567" y="-122432"/>
            <a:ext cx="348513" cy="467650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BEB322A-584C-4850-B905-7AC2DC4B1678}"/>
              </a:ext>
            </a:extLst>
          </p:cNvPr>
          <p:cNvSpPr/>
          <p:nvPr/>
        </p:nvSpPr>
        <p:spPr>
          <a:xfrm rot="16200000">
            <a:off x="8259996" y="308643"/>
            <a:ext cx="348513" cy="3814353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F57BA9-DD90-43CB-9F53-708EDCE0427E}"/>
              </a:ext>
            </a:extLst>
          </p:cNvPr>
          <p:cNvSpPr txBox="1">
            <a:spLocks/>
          </p:cNvSpPr>
          <p:nvPr/>
        </p:nvSpPr>
        <p:spPr>
          <a:xfrm>
            <a:off x="1615440" y="4640358"/>
            <a:ext cx="8961119" cy="176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http://www.tutorialspoint.com/http/http_messages.html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http://192.229.221.69:80/http/http_messages.html</a:t>
            </a:r>
          </a:p>
          <a:p>
            <a:pPr marL="0" indent="0" algn="ctr">
              <a:buNone/>
            </a:pPr>
            <a:endParaRPr lang="en-US" dirty="0">
              <a:solidFill>
                <a:schemeClr val="accent6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9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3561-CBF9-4490-B4FF-AC6A7062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Basic server connection process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6FA039-4349-4818-A59E-3489335A214D}"/>
              </a:ext>
            </a:extLst>
          </p:cNvPr>
          <p:cNvCxnSpPr>
            <a:cxnSpLocks/>
          </p:cNvCxnSpPr>
          <p:nvPr/>
        </p:nvCxnSpPr>
        <p:spPr>
          <a:xfrm>
            <a:off x="569235" y="11772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DF9714-D6EE-40C2-9198-2D892379A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507" y="1343818"/>
            <a:ext cx="8616985" cy="4981576"/>
          </a:xfrm>
        </p:spPr>
      </p:pic>
    </p:spTree>
    <p:extLst>
      <p:ext uri="{BB962C8B-B14F-4D97-AF65-F5344CB8AC3E}">
        <p14:creationId xmlns:p14="http://schemas.microsoft.com/office/powerpoint/2010/main" val="53706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BA6-1473-49AB-B355-42E4590C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HTTP Messages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9B02-2AF8-45F9-8E84-5E166EC5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157718"/>
            <a:ext cx="4603154" cy="34623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Sylfaen" panose="010A0502050306030303" pitchFamily="18" charset="0"/>
              </a:rPr>
              <a:t>Start 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Sylfaen" panose="010A0502050306030303" pitchFamily="18" charset="0"/>
              </a:rPr>
              <a:t>Header fields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Sylfaen" panose="010A0502050306030303" pitchFamily="18" charset="0"/>
              </a:rPr>
              <a:t>An empty 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Sylfaen" panose="010A0502050306030303" pitchFamily="18" charset="0"/>
              </a:rPr>
              <a:t>Body (optional)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7C205E-2547-40E3-8D36-3C858F3C028D}"/>
              </a:ext>
            </a:extLst>
          </p:cNvPr>
          <p:cNvCxnSpPr>
            <a:cxnSpLocks/>
          </p:cNvCxnSpPr>
          <p:nvPr/>
        </p:nvCxnSpPr>
        <p:spPr>
          <a:xfrm>
            <a:off x="569235" y="123793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7A88D1-91E7-43F6-95F3-A9A0FD9835B6}"/>
              </a:ext>
            </a:extLst>
          </p:cNvPr>
          <p:cNvSpPr txBox="1">
            <a:spLocks/>
          </p:cNvSpPr>
          <p:nvPr/>
        </p:nvSpPr>
        <p:spPr>
          <a:xfrm>
            <a:off x="6966859" y="1825625"/>
            <a:ext cx="4386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7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4C2088B5-8A21-4095-90A4-9CE3283A0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137820"/>
              </p:ext>
            </p:extLst>
          </p:nvPr>
        </p:nvGraphicFramePr>
        <p:xfrm>
          <a:off x="409303" y="1574552"/>
          <a:ext cx="3757747" cy="2677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7747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391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GET  /</a:t>
                      </a:r>
                      <a:r>
                        <a:rPr lang="en-US" sz="1800">
                          <a:latin typeface="Sylfaen" panose="010A0502050306030303" pitchFamily="18" charset="0"/>
                        </a:rPr>
                        <a:t>messages.htm  HTTP/1.1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1223122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user-agent:  Chrome/105.0.0.0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accept: text/html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accept-encoding: gzip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accept-language:  en</a:t>
                      </a:r>
                    </a:p>
                    <a:p>
                      <a:pPr fontAlgn="t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cache-control: max-age=0</a:t>
                      </a:r>
                      <a:endParaRPr lang="en-US" sz="1800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:authority:  www.tutorialspoint.com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:path:  /http/http_messages.htm</a:t>
                      </a:r>
                    </a:p>
                    <a:p>
                      <a:pPr marL="0" indent="0" algn="l" fontAlgn="t">
                        <a:buNone/>
                      </a:pPr>
                      <a:endParaRPr lang="en-US" sz="180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C00D28-DAED-4DB7-89BC-34465722F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91143"/>
              </p:ext>
            </p:extLst>
          </p:nvPr>
        </p:nvGraphicFramePr>
        <p:xfrm>
          <a:off x="6928759" y="1574552"/>
          <a:ext cx="4702628" cy="4153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628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404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Sylfaen" panose="010A0502050306030303" pitchFamily="18" charset="0"/>
                        </a:rPr>
                        <a:t>HTTP/1.1  200  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2250085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accept-ranges: bytes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age: 1726128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cache-control: max-age=2592000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date:  Tue, 27 Sep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expires: Thu, 27 Oct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last-modified: Wed, 07 Sep 2022 12:06:38 GMT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server:  ECAcc (amc/BC21)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  <a:tr h="997440">
                <a:tc>
                  <a:txBody>
                    <a:bodyPr/>
                    <a:lstStyle/>
                    <a:p>
                      <a:r>
                        <a:rPr lang="en-US"/>
                        <a:t>&lt;HTML&gt;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     some HTML code</a:t>
                      </a:r>
                    </a:p>
                    <a:p>
                      <a:endParaRPr lang="en-US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&lt;/HTML&gt;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210107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5C0AEA-4BEB-4C01-8854-64EB78C9F07B}"/>
              </a:ext>
            </a:extLst>
          </p:cNvPr>
          <p:cNvSpPr txBox="1">
            <a:spLocks/>
          </p:cNvSpPr>
          <p:nvPr/>
        </p:nvSpPr>
        <p:spPr>
          <a:xfrm>
            <a:off x="4626972" y="1347959"/>
            <a:ext cx="17868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Start line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Headers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b="1"/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Empty line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Body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FDFEBE-BCA5-4F44-B2F1-DC5EE2C8D8BC}"/>
              </a:ext>
            </a:extLst>
          </p:cNvPr>
          <p:cNvCxnSpPr/>
          <p:nvPr/>
        </p:nvCxnSpPr>
        <p:spPr>
          <a:xfrm flipH="1">
            <a:off x="4336868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D6D47E-44C6-4BBD-A05A-CBB4DBD17878}"/>
              </a:ext>
            </a:extLst>
          </p:cNvPr>
          <p:cNvCxnSpPr/>
          <p:nvPr/>
        </p:nvCxnSpPr>
        <p:spPr>
          <a:xfrm flipH="1">
            <a:off x="4336868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CE4F9C-1FE0-4377-8088-C31DBE572FF1}"/>
              </a:ext>
            </a:extLst>
          </p:cNvPr>
          <p:cNvCxnSpPr/>
          <p:nvPr/>
        </p:nvCxnSpPr>
        <p:spPr>
          <a:xfrm flipH="1">
            <a:off x="4336868" y="403642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663F51-F5C3-41B7-8FF7-0106E8C87085}"/>
              </a:ext>
            </a:extLst>
          </p:cNvPr>
          <p:cNvCxnSpPr>
            <a:cxnSpLocks/>
          </p:cNvCxnSpPr>
          <p:nvPr/>
        </p:nvCxnSpPr>
        <p:spPr>
          <a:xfrm>
            <a:off x="6414407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1D3154-7BB1-4568-8D33-5A6330D83686}"/>
              </a:ext>
            </a:extLst>
          </p:cNvPr>
          <p:cNvCxnSpPr>
            <a:cxnSpLocks/>
          </p:cNvCxnSpPr>
          <p:nvPr/>
        </p:nvCxnSpPr>
        <p:spPr>
          <a:xfrm>
            <a:off x="6471223" y="4040496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7F9E31-9DAB-40C5-81D2-EFDB9B19CDBB}"/>
              </a:ext>
            </a:extLst>
          </p:cNvPr>
          <p:cNvCxnSpPr>
            <a:cxnSpLocks/>
          </p:cNvCxnSpPr>
          <p:nvPr/>
        </p:nvCxnSpPr>
        <p:spPr>
          <a:xfrm>
            <a:off x="6350726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723C058-25A7-46E7-8340-62F0051E9F0B}"/>
              </a:ext>
            </a:extLst>
          </p:cNvPr>
          <p:cNvSpPr txBox="1">
            <a:spLocks/>
          </p:cNvSpPr>
          <p:nvPr/>
        </p:nvSpPr>
        <p:spPr>
          <a:xfrm>
            <a:off x="871946" y="681273"/>
            <a:ext cx="2832462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Request message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92C5307-99E5-4C15-B3C8-A5881104405F}"/>
              </a:ext>
            </a:extLst>
          </p:cNvPr>
          <p:cNvSpPr txBox="1">
            <a:spLocks/>
          </p:cNvSpPr>
          <p:nvPr/>
        </p:nvSpPr>
        <p:spPr>
          <a:xfrm>
            <a:off x="7710897" y="681273"/>
            <a:ext cx="3005545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Response message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C9634C-8EE5-4468-8364-93C63BFA3E9A}"/>
              </a:ext>
            </a:extLst>
          </p:cNvPr>
          <p:cNvCxnSpPr>
            <a:cxnSpLocks/>
          </p:cNvCxnSpPr>
          <p:nvPr/>
        </p:nvCxnSpPr>
        <p:spPr>
          <a:xfrm>
            <a:off x="6286228" y="4898573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6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32D2-6162-4994-9BFE-28098F93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81B7-171A-49A7-8DC9-82B7E6D6D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517"/>
            <a:ext cx="10515600" cy="440746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Request-Line = Method  Request-URI  HTTP-Version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Request-URI = </a:t>
            </a:r>
            <a:r>
              <a:rPr lang="en-US" dirty="0" err="1">
                <a:latin typeface="Sylfaen" panose="010A0502050306030303" pitchFamily="18" charset="0"/>
              </a:rPr>
              <a:t>absoluteURI</a:t>
            </a:r>
            <a:r>
              <a:rPr lang="en-US" dirty="0">
                <a:latin typeface="Sylfaen" panose="010A0502050306030303" pitchFamily="18" charset="0"/>
              </a:rPr>
              <a:t> | </a:t>
            </a:r>
            <a:r>
              <a:rPr lang="en-US" dirty="0" err="1">
                <a:latin typeface="Sylfaen" panose="010A0502050306030303" pitchFamily="18" charset="0"/>
              </a:rPr>
              <a:t>abs_path</a:t>
            </a:r>
            <a:endParaRPr lang="en-US" dirty="0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HTTP-Version = HTTP/1.1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Method = GET / POST / PUT …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D0192C-CAA7-4B0F-94E9-15AF2FA04661}"/>
              </a:ext>
            </a:extLst>
          </p:cNvPr>
          <p:cNvCxnSpPr>
            <a:cxnSpLocks/>
          </p:cNvCxnSpPr>
          <p:nvPr/>
        </p:nvCxnSpPr>
        <p:spPr>
          <a:xfrm>
            <a:off x="569235" y="121888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618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8401</TotalTime>
  <Words>721</Words>
  <Application>Microsoft Office PowerPoint</Application>
  <PresentationFormat>Широкоэкранный</PresentationFormat>
  <Paragraphs>206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Sylfaen</vt:lpstr>
      <vt:lpstr>Тема Office</vt:lpstr>
      <vt:lpstr>Презентация PowerPoint</vt:lpstr>
      <vt:lpstr>Interaction between client and server using HTTP</vt:lpstr>
      <vt:lpstr>HTTP Basic Features</vt:lpstr>
      <vt:lpstr>TCP/IP model</vt:lpstr>
      <vt:lpstr>URI / URL / URN</vt:lpstr>
      <vt:lpstr>Basic server connection process</vt:lpstr>
      <vt:lpstr>HTTP Messages</vt:lpstr>
      <vt:lpstr>Презентация PowerPoint</vt:lpstr>
      <vt:lpstr>Requests</vt:lpstr>
      <vt:lpstr>HTTP Methods</vt:lpstr>
      <vt:lpstr>Idempotency</vt:lpstr>
      <vt:lpstr>Responses</vt:lpstr>
      <vt:lpstr>HTTP Status Codes</vt:lpstr>
      <vt:lpstr>Most Common HTTP Status Codes</vt:lpstr>
      <vt:lpstr>HTTP Header Fields</vt:lpstr>
      <vt:lpstr>General Headers</vt:lpstr>
      <vt:lpstr>Request Headers</vt:lpstr>
      <vt:lpstr>Request Informational Headers</vt:lpstr>
      <vt:lpstr>Request Accept Headers</vt:lpstr>
      <vt:lpstr>Request Security Headers</vt:lpstr>
      <vt:lpstr>Conditional Request Headers</vt:lpstr>
      <vt:lpstr>Response Headers</vt:lpstr>
      <vt:lpstr>Entity Headers</vt:lpstr>
      <vt:lpstr>Entity Informational Headers</vt:lpstr>
      <vt:lpstr>Entity Content headers</vt:lpstr>
      <vt:lpstr>Cache-Control</vt:lpstr>
      <vt:lpstr>URL Encoding</vt:lpstr>
      <vt:lpstr>HTTPS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sky</dc:creator>
  <cp:lastModifiedBy>sky</cp:lastModifiedBy>
  <cp:revision>152</cp:revision>
  <dcterms:created xsi:type="dcterms:W3CDTF">2022-09-06T04:34:25Z</dcterms:created>
  <dcterms:modified xsi:type="dcterms:W3CDTF">2022-11-17T09:40:05Z</dcterms:modified>
</cp:coreProperties>
</file>