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0"/>
  </p:notesMasterIdLst>
  <p:sldIdLst>
    <p:sldId id="257" r:id="rId2"/>
    <p:sldId id="258" r:id="rId3"/>
    <p:sldId id="259" r:id="rId4"/>
    <p:sldId id="274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9" r:id="rId13"/>
    <p:sldId id="268" r:id="rId14"/>
    <p:sldId id="270" r:id="rId15"/>
    <p:sldId id="271" r:id="rId16"/>
    <p:sldId id="272" r:id="rId17"/>
    <p:sldId id="275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34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88C94B-7918-458B-9AF1-0DBDD7FC850F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5C0D2C-FC79-4881-900B-A227C6589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3734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157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946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714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331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264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836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074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6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869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892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004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968979-5CB5-4E5D-B82F-DAC09775BD7D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635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10961-99F5-4007-8489-316969244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000">
                <a:latin typeface="Sylfaen" panose="010A0502050306030303" pitchFamily="18" charset="0"/>
              </a:rPr>
              <a:t>What is JDBC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EC7EF31-8E47-41F6-A015-B4EEECF15588}"/>
              </a:ext>
            </a:extLst>
          </p:cNvPr>
          <p:cNvCxnSpPr>
            <a:cxnSpLocks/>
          </p:cNvCxnSpPr>
          <p:nvPr/>
        </p:nvCxnSpPr>
        <p:spPr>
          <a:xfrm>
            <a:off x="569235" y="1138985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7F59C3E-E521-4DDB-8063-AB677DFD41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283" y="1405346"/>
            <a:ext cx="9163434" cy="4448638"/>
          </a:xfrm>
        </p:spPr>
      </p:pic>
    </p:spTree>
    <p:extLst>
      <p:ext uri="{BB962C8B-B14F-4D97-AF65-F5344CB8AC3E}">
        <p14:creationId xmlns:p14="http://schemas.microsoft.com/office/powerpoint/2010/main" val="1845574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EE7D7-6934-40A0-A6EA-4300B8AF3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US" err="1">
                <a:latin typeface="Sylfaen" panose="010A0502050306030303" pitchFamily="18" charset="0"/>
              </a:rPr>
              <a:t>PreparedStatement</a:t>
            </a:r>
            <a:r>
              <a:rPr lang="en-US">
                <a:latin typeface="Sylfaen" panose="010A0502050306030303" pitchFamily="18" charset="0"/>
              </a:rPr>
              <a:t> interface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885F84-5C21-4B45-AFC4-043EDF7698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80884"/>
            <a:ext cx="10784566" cy="4560268"/>
          </a:xfrm>
        </p:spPr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PreparedStatement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extends Statement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public void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setInt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/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setString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/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setFloat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… (int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paramIndex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, int value)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public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ResultSet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executeQuery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()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public int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executeUpdate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()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4BEDF21-2142-4A0D-AF6B-ECC5A512655F}"/>
              </a:ext>
            </a:extLst>
          </p:cNvPr>
          <p:cNvCxnSpPr>
            <a:cxnSpLocks/>
          </p:cNvCxnSpPr>
          <p:nvPr/>
        </p:nvCxnSpPr>
        <p:spPr>
          <a:xfrm>
            <a:off x="569235" y="1156156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40323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10966-B40C-4532-B8E4-EFF6B9CD1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err="1">
                <a:latin typeface="Sylfaen" panose="010A0502050306030303" pitchFamily="18" charset="0"/>
              </a:rPr>
              <a:t>RsultSetMetadata</a:t>
            </a:r>
            <a:r>
              <a:rPr lang="en-US">
                <a:latin typeface="Sylfaen" panose="010A0502050306030303" pitchFamily="18" charset="0"/>
              </a:rPr>
              <a:t> interface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0DD23A-0A37-4BF8-BE46-CDC3438B10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9366"/>
            <a:ext cx="11243872" cy="4522364"/>
          </a:xfrm>
        </p:spPr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public int </a:t>
            </a:r>
            <a:r>
              <a:rPr lang="en-US" sz="30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getColumnCount</a:t>
            </a: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()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public String </a:t>
            </a:r>
            <a:r>
              <a:rPr lang="en-US" sz="30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getColumnName</a:t>
            </a: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(int index)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public String </a:t>
            </a:r>
            <a:r>
              <a:rPr lang="en-US" sz="30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getColumnTypeName</a:t>
            </a: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(int index)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7A7835C-5AB8-474C-8E4B-64A70382823F}"/>
              </a:ext>
            </a:extLst>
          </p:cNvPr>
          <p:cNvCxnSpPr>
            <a:cxnSpLocks/>
          </p:cNvCxnSpPr>
          <p:nvPr/>
        </p:nvCxnSpPr>
        <p:spPr>
          <a:xfrm>
            <a:off x="569235" y="1216117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43890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EE927-0566-4FCA-9E3A-802A72E11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US" err="1">
                <a:latin typeface="Sylfaen" panose="010A0502050306030303" pitchFamily="18" charset="0"/>
              </a:rPr>
              <a:t>DatabaseMetadata</a:t>
            </a:r>
            <a:r>
              <a:rPr lang="en-US">
                <a:latin typeface="Sylfaen" panose="010A0502050306030303" pitchFamily="18" charset="0"/>
              </a:rPr>
              <a:t> interface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215539-561B-4B71-974B-6EF9D5189A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6766" y="1645095"/>
            <a:ext cx="9069887" cy="5297413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public String </a:t>
            </a:r>
            <a:r>
              <a:rPr lang="en-US" sz="30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getDriverName</a:t>
            </a: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()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public String </a:t>
            </a:r>
            <a:r>
              <a:rPr lang="en-US" sz="30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getDriverVersion</a:t>
            </a: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()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public String </a:t>
            </a:r>
            <a:r>
              <a:rPr lang="en-US" sz="30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getUserName</a:t>
            </a: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()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public String </a:t>
            </a:r>
            <a:r>
              <a:rPr lang="en-US" sz="30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getDatabaseProductName</a:t>
            </a: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()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public String </a:t>
            </a:r>
            <a:r>
              <a:rPr lang="en-US" sz="30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getDatabaseProductVersion</a:t>
            </a: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()</a:t>
            </a:r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9B24864-64A4-4C5B-B68E-2C9AE543BD89}"/>
              </a:ext>
            </a:extLst>
          </p:cNvPr>
          <p:cNvCxnSpPr>
            <a:cxnSpLocks/>
          </p:cNvCxnSpPr>
          <p:nvPr/>
        </p:nvCxnSpPr>
        <p:spPr>
          <a:xfrm>
            <a:off x="569235" y="1216117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11727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CB363-AE19-4CCD-8875-55481AB82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Sylfaen" panose="010A0502050306030303" pitchFamily="18" charset="0"/>
              </a:rPr>
              <a:t>Binary information store and retrieve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A7FA35-B525-4743-9B99-6CDC341573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752" y="1458286"/>
            <a:ext cx="11362496" cy="4468379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30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PreparedStatement</a:t>
            </a: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 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0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setBinaryStream</a:t>
            </a: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(int </a:t>
            </a:r>
            <a:r>
              <a:rPr lang="en-US" sz="30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paramIndex</a:t>
            </a: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, </a:t>
            </a:r>
            <a:r>
              <a:rPr lang="en-US" sz="30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InputStream</a:t>
            </a:r>
            <a:r>
              <a:rPr lang="ru-RU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</a:t>
            </a: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stream);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0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preparedStatement.setBinaryStream</a:t>
            </a: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(1, new </a:t>
            </a:r>
            <a:r>
              <a:rPr lang="en-US" sz="30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FileInpuStream</a:t>
            </a: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</a:t>
            </a:r>
            <a:r>
              <a:rPr lang="en-US" sz="30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filePath</a:t>
            </a: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);</a:t>
            </a:r>
          </a:p>
          <a:p>
            <a:pPr marL="0" indent="0">
              <a:buNone/>
            </a:pPr>
            <a:endParaRPr lang="en-US" sz="3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Blob </a:t>
            </a:r>
            <a:r>
              <a:rPr lang="en-US" sz="30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blob</a:t>
            </a: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= </a:t>
            </a:r>
            <a:r>
              <a:rPr lang="en-US" sz="30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resultSet.getBlob</a:t>
            </a: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</a:t>
            </a:r>
            <a:r>
              <a:rPr lang="en-US" sz="30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columnName</a:t>
            </a: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);</a:t>
            </a:r>
          </a:p>
          <a:p>
            <a:pPr marL="0" indent="0">
              <a:buNone/>
            </a:pPr>
            <a:endParaRPr lang="en-US" sz="3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endParaRPr lang="en-US" sz="3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4092EAC-35C3-4D14-AFCA-D5B718855F1F}"/>
              </a:ext>
            </a:extLst>
          </p:cNvPr>
          <p:cNvCxnSpPr>
            <a:cxnSpLocks/>
          </p:cNvCxnSpPr>
          <p:nvPr/>
        </p:nvCxnSpPr>
        <p:spPr>
          <a:xfrm>
            <a:off x="569235" y="1153486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36650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9D03F-DB8F-48E6-8360-F3DF90B33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98338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Sylfaen" panose="010A0502050306030303" pitchFamily="18" charset="0"/>
              </a:rPr>
              <a:t>File store and retrieve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9786D-F613-4361-AD5C-A660A781C4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7225"/>
            <a:ext cx="11330491" cy="5399035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30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PreparedStatement</a:t>
            </a: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 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0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setCharacterStream</a:t>
            </a: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(int </a:t>
            </a:r>
            <a:r>
              <a:rPr lang="en-US" sz="30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paramIndex</a:t>
            </a: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, </a:t>
            </a:r>
            <a:r>
              <a:rPr lang="en-US" sz="30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InputStream</a:t>
            </a:r>
            <a:r>
              <a:rPr lang="ru-RU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</a:t>
            </a: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stream);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0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FileReader</a:t>
            </a: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</a:t>
            </a:r>
            <a:r>
              <a:rPr lang="en-US" sz="30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fileReader</a:t>
            </a: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= new </a:t>
            </a:r>
            <a:r>
              <a:rPr lang="en-US" sz="30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FileReader</a:t>
            </a: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(new File(</a:t>
            </a:r>
            <a:r>
              <a:rPr lang="en-US" sz="30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filePath</a:t>
            </a: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))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0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preparedStatement.setCharacterStream</a:t>
            </a: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(1, </a:t>
            </a:r>
            <a:r>
              <a:rPr lang="en-US" sz="30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fileReader</a:t>
            </a: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);</a:t>
            </a:r>
          </a:p>
          <a:p>
            <a:pPr marL="0" indent="0">
              <a:buNone/>
            </a:pPr>
            <a:endParaRPr lang="en-US"/>
          </a:p>
          <a:p>
            <a:pPr marL="0" indent="0">
              <a:lnSpc>
                <a:spcPct val="150000"/>
              </a:lnSpc>
              <a:buNone/>
            </a:pPr>
            <a:r>
              <a:rPr lang="en-US" sz="28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Clob</a:t>
            </a:r>
            <a:r>
              <a:rPr lang="en-US"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</a:t>
            </a:r>
            <a:r>
              <a:rPr lang="en-US" sz="28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clob</a:t>
            </a:r>
            <a:r>
              <a:rPr lang="en-US"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= </a:t>
            </a:r>
            <a:r>
              <a:rPr lang="en-US" sz="28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resultSet.getClob</a:t>
            </a:r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</a:t>
            </a:r>
            <a:r>
              <a:rPr lang="en-US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columnName</a:t>
            </a:r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);</a:t>
            </a:r>
            <a:endParaRPr lang="en-US" sz="2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285F5E4-042A-4626-B21E-3E0411D7D8DE}"/>
              </a:ext>
            </a:extLst>
          </p:cNvPr>
          <p:cNvCxnSpPr>
            <a:cxnSpLocks/>
          </p:cNvCxnSpPr>
          <p:nvPr/>
        </p:nvCxnSpPr>
        <p:spPr>
          <a:xfrm>
            <a:off x="569235" y="1003173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0927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49900-1920-4AF8-8B84-C93E763B7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err="1">
                <a:latin typeface="Sylfaen" panose="010A0502050306030303" pitchFamily="18" charset="0"/>
              </a:rPr>
              <a:t>CallableStatement</a:t>
            </a:r>
            <a:r>
              <a:rPr lang="en-US">
                <a:latin typeface="Sylfaen" panose="010A0502050306030303" pitchFamily="18" charset="0"/>
              </a:rPr>
              <a:t> interface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2E1536-2791-441C-8B89-5A380898D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3608"/>
            <a:ext cx="10961318" cy="4851400"/>
          </a:xfrm>
        </p:spPr>
        <p:txBody>
          <a:bodyPr/>
          <a:lstStyle/>
          <a:p>
            <a:pPr marL="0" indent="0">
              <a:buNone/>
            </a:pP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CallableStatement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extends 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PreparedStatement</a:t>
            </a:r>
            <a:endParaRPr lang="en-US" sz="3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endParaRPr lang="en-US" sz="3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public 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CallableStatement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 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prepareCall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("{ call 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procedurename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(?,?)}");</a:t>
            </a:r>
          </a:p>
          <a:p>
            <a:pPr marL="0" indent="0">
              <a:buNone/>
            </a:pPr>
            <a:endParaRPr lang="en-US" sz="3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callableStatement.setInt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(1, 25);</a:t>
            </a:r>
          </a:p>
          <a:p>
            <a:pPr marL="0" indent="0">
              <a:buNone/>
            </a:pPr>
            <a:endParaRPr lang="en-US" sz="3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callableStatement.setString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(2, “value”);</a:t>
            </a:r>
          </a:p>
          <a:p>
            <a:pPr marL="0" indent="0">
              <a:buNone/>
            </a:pPr>
            <a:endParaRPr lang="en-US" sz="3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callableStatement.execute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();</a:t>
            </a:r>
          </a:p>
          <a:p>
            <a:pPr marL="0" indent="0">
              <a:buNone/>
            </a:pPr>
            <a:endParaRPr lang="en-US" sz="3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6C621EA-922B-477C-9A35-5D42487406E5}"/>
              </a:ext>
            </a:extLst>
          </p:cNvPr>
          <p:cNvCxnSpPr>
            <a:cxnSpLocks/>
          </p:cNvCxnSpPr>
          <p:nvPr/>
        </p:nvCxnSpPr>
        <p:spPr>
          <a:xfrm>
            <a:off x="569235" y="1153485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3993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42268-9A65-4530-9D4D-9367AB177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Sylfaen" panose="010A0502050306030303" pitchFamily="18" charset="0"/>
              </a:rPr>
              <a:t>Transaction Management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E06FA-17DC-4FFE-8E36-B4762287B5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7789"/>
            <a:ext cx="6264058" cy="3865055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void 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setAutoCommit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boolean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status)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void commit()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void rollback()</a:t>
            </a:r>
            <a:endParaRPr lang="hy-AM" sz="3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Connection 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savepoints</a:t>
            </a:r>
            <a:endParaRPr lang="en-US" sz="3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setSavePoint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()</a:t>
            </a:r>
          </a:p>
          <a:p>
            <a:pPr marL="0" indent="0">
              <a:buNone/>
            </a:pPr>
            <a:endParaRPr lang="en-US" sz="3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2D6D202-C9D3-4E8C-A0B2-7E4C96623E04}"/>
              </a:ext>
            </a:extLst>
          </p:cNvPr>
          <p:cNvCxnSpPr>
            <a:cxnSpLocks/>
          </p:cNvCxnSpPr>
          <p:nvPr/>
        </p:nvCxnSpPr>
        <p:spPr>
          <a:xfrm>
            <a:off x="569235" y="1153485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0D039016-8FF0-41F6-B531-0451B98FCA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3095" y="2382703"/>
            <a:ext cx="6264058" cy="3782297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CB5A774-067E-46E6-8FCE-0F476C161DE9}"/>
              </a:ext>
            </a:extLst>
          </p:cNvPr>
          <p:cNvCxnSpPr/>
          <p:nvPr/>
        </p:nvCxnSpPr>
        <p:spPr>
          <a:xfrm flipH="1">
            <a:off x="6663847" y="3657600"/>
            <a:ext cx="663879" cy="12526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56EA5A4-7C70-44B8-9F18-9ABEA6C9B669}"/>
              </a:ext>
            </a:extLst>
          </p:cNvPr>
          <p:cNvCxnSpPr/>
          <p:nvPr/>
        </p:nvCxnSpPr>
        <p:spPr>
          <a:xfrm>
            <a:off x="8668011" y="3657600"/>
            <a:ext cx="751562" cy="12526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83671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5FDA21-0736-45B2-A2CB-3172CD7C0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Sylfaen" panose="010A0502050306030303" pitchFamily="18" charset="0"/>
              </a:rPr>
              <a:t>Batch Processing</a:t>
            </a:r>
            <a:endParaRPr lang="ru-RU">
              <a:latin typeface="Sylfaen" panose="010A0502050306030303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0D315F4-7C59-44B1-B197-63FC342590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4880" y="1701447"/>
            <a:ext cx="10408920" cy="4351338"/>
          </a:xfrm>
        </p:spPr>
        <p:txBody>
          <a:bodyPr/>
          <a:lstStyle/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void </a:t>
            </a:r>
            <a:r>
              <a:rPr lang="en-US" sz="30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addBatch</a:t>
            </a: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(String query)</a:t>
            </a:r>
            <a:endParaRPr lang="ru-RU" sz="3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endParaRPr lang="ru-RU" sz="3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int[] </a:t>
            </a:r>
            <a:r>
              <a:rPr lang="en-US" sz="30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executeBatch</a:t>
            </a: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()</a:t>
            </a:r>
            <a:endParaRPr lang="ru-RU" sz="3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endParaRPr lang="ru-RU" sz="3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void </a:t>
            </a:r>
            <a:r>
              <a:rPr lang="en-US" sz="30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clearBatch</a:t>
            </a: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()</a:t>
            </a:r>
            <a:endParaRPr lang="ru-RU" sz="3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27B3283-1C9F-4B91-920F-32E672121116}"/>
              </a:ext>
            </a:extLst>
          </p:cNvPr>
          <p:cNvCxnSpPr>
            <a:cxnSpLocks/>
          </p:cNvCxnSpPr>
          <p:nvPr/>
        </p:nvCxnSpPr>
        <p:spPr>
          <a:xfrm>
            <a:off x="569235" y="1153485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09062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3199F-0457-44FF-9A97-9C5FE43D8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US" dirty="0" err="1">
                <a:latin typeface="Sylfaen" panose="010A0502050306030303" pitchFamily="18" charset="0"/>
              </a:rPr>
              <a:t>RowSet</a:t>
            </a:r>
            <a:r>
              <a:rPr lang="en-US" dirty="0">
                <a:latin typeface="Sylfaen" panose="010A0502050306030303" pitchFamily="18" charset="0"/>
              </a:rPr>
              <a:t> interface</a:t>
            </a:r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E284A0-A630-434A-9921-1634C28FAA6E}"/>
              </a:ext>
            </a:extLst>
          </p:cNvPr>
          <p:cNvCxnSpPr>
            <a:cxnSpLocks/>
          </p:cNvCxnSpPr>
          <p:nvPr/>
        </p:nvCxnSpPr>
        <p:spPr>
          <a:xfrm>
            <a:off x="569235" y="1153485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A2110C9-4CF1-4724-A8D6-4C04F4A6DCEE}"/>
              </a:ext>
            </a:extLst>
          </p:cNvPr>
          <p:cNvSpPr txBox="1">
            <a:spLocks/>
          </p:cNvSpPr>
          <p:nvPr/>
        </p:nvSpPr>
        <p:spPr>
          <a:xfrm>
            <a:off x="6573456" y="1343818"/>
            <a:ext cx="4780344" cy="49994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RowsetFactory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factory =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RowsetProvider.newFactory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();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RowSet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rowSet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= </a:t>
            </a:r>
          </a:p>
          <a:p>
            <a:pPr marL="0" indent="0">
              <a:buNone/>
            </a:pP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factory.createJdbcRowSet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();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RowSetListener</a:t>
            </a: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rowSet.addRowSetListener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public void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cursorMoved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public void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rowChanged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public void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rowSetChanged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();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8E22BA53-82CD-430B-AC39-52670C08B1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545" y="1343818"/>
            <a:ext cx="4944534" cy="5250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390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FEF3C-73AB-4F1A-8CC4-121F4EA50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667" y="0"/>
            <a:ext cx="10515600" cy="1325563"/>
          </a:xfrm>
        </p:spPr>
        <p:txBody>
          <a:bodyPr/>
          <a:lstStyle/>
          <a:p>
            <a:pPr algn="ctr"/>
            <a:r>
              <a:rPr lang="en-US" sz="5000">
                <a:latin typeface="Sylfaen" panose="010A0502050306030303" pitchFamily="18" charset="0"/>
              </a:rPr>
              <a:t>JDBC Driver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EB7ED12-59BB-4B5A-8106-41A29FD4DD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009" y="1847395"/>
            <a:ext cx="10068915" cy="3846066"/>
          </a:xfr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A6BE2E1-758D-4AB5-AC0F-6E39DE009199}"/>
              </a:ext>
            </a:extLst>
          </p:cNvPr>
          <p:cNvCxnSpPr>
            <a:cxnSpLocks/>
          </p:cNvCxnSpPr>
          <p:nvPr/>
        </p:nvCxnSpPr>
        <p:spPr>
          <a:xfrm>
            <a:off x="569235" y="1291068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0682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48A80-78CF-4827-9B43-4E6B353DC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sz="4400">
                <a:latin typeface="Sylfaen" panose="010A0502050306030303" pitchFamily="18" charset="0"/>
              </a:rPr>
              <a:t>Types of</a:t>
            </a:r>
            <a:r>
              <a:rPr lang="hy-AM" sz="4400">
                <a:latin typeface="Sylfaen" panose="010A0502050306030303" pitchFamily="18" charset="0"/>
              </a:rPr>
              <a:t> </a:t>
            </a:r>
            <a:r>
              <a:rPr lang="en-US" sz="4400">
                <a:latin typeface="Sylfaen" panose="010A0502050306030303" pitchFamily="18" charset="0"/>
              </a:rPr>
              <a:t>JDBC drivers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D60C70-C289-48BC-AF93-64D3D50DFC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1285"/>
            <a:ext cx="6042285" cy="393059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JDBC-ODBC Bridge Driver</a:t>
            </a:r>
          </a:p>
          <a:p>
            <a:pPr>
              <a:lnSpc>
                <a:spcPct val="150000"/>
              </a:lnSpc>
            </a:pPr>
            <a:r>
              <a:rPr lang="en-US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Native Driver</a:t>
            </a:r>
          </a:p>
          <a:p>
            <a:pPr>
              <a:lnSpc>
                <a:spcPct val="150000"/>
              </a:lnSpc>
            </a:pPr>
            <a:r>
              <a:rPr lang="en-US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Network Protocol Driver</a:t>
            </a:r>
          </a:p>
          <a:p>
            <a:pPr>
              <a:lnSpc>
                <a:spcPct val="150000"/>
              </a:lnSpc>
            </a:pPr>
            <a:r>
              <a:rPr lang="en-US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Thin Driver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BC1B91B-9ED5-4750-9FD7-13A6BDAAE175}"/>
              </a:ext>
            </a:extLst>
          </p:cNvPr>
          <p:cNvCxnSpPr>
            <a:cxnSpLocks/>
          </p:cNvCxnSpPr>
          <p:nvPr/>
        </p:nvCxnSpPr>
        <p:spPr>
          <a:xfrm>
            <a:off x="569235" y="1216117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8783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FD4BE4B0-6630-4FA5-B245-45AA3A6881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663" y="0"/>
            <a:ext cx="10474673" cy="7040121"/>
          </a:xfrm>
        </p:spPr>
      </p:pic>
    </p:spTree>
    <p:extLst>
      <p:ext uri="{BB962C8B-B14F-4D97-AF65-F5344CB8AC3E}">
        <p14:creationId xmlns:p14="http://schemas.microsoft.com/office/powerpoint/2010/main" val="1553738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B0208-F476-4C72-94C0-A2F163978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Sylfaen" panose="010A0502050306030303" pitchFamily="18" charset="0"/>
              </a:rPr>
              <a:t>Java Database Connectivity Steps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1A7F60D-0DDC-4C88-85D0-BF4AB2D18B51}"/>
              </a:ext>
            </a:extLst>
          </p:cNvPr>
          <p:cNvCxnSpPr>
            <a:cxnSpLocks/>
          </p:cNvCxnSpPr>
          <p:nvPr/>
        </p:nvCxnSpPr>
        <p:spPr>
          <a:xfrm>
            <a:off x="569235" y="1216117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634CA63-5579-49BA-8B34-B7A859C0634F}"/>
              </a:ext>
            </a:extLst>
          </p:cNvPr>
          <p:cNvSpPr txBox="1">
            <a:spLocks/>
          </p:cNvSpPr>
          <p:nvPr/>
        </p:nvSpPr>
        <p:spPr>
          <a:xfrm>
            <a:off x="3074854" y="2669228"/>
            <a:ext cx="6042285" cy="39305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endParaRPr lang="en-US" sz="3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2683AD8-C6E6-441F-AA78-8E295EF747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2924" y="1488428"/>
            <a:ext cx="4843072" cy="5032375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Driver registration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Get connectivity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Statement creation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Query execution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Close connection</a:t>
            </a:r>
          </a:p>
        </p:txBody>
      </p:sp>
    </p:spTree>
    <p:extLst>
      <p:ext uri="{BB962C8B-B14F-4D97-AF65-F5344CB8AC3E}">
        <p14:creationId xmlns:p14="http://schemas.microsoft.com/office/powerpoint/2010/main" val="3898030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5D3E3-C61C-42EF-B106-01B223499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err="1">
                <a:latin typeface="Sylfaen" panose="010A0502050306030303" pitchFamily="18" charset="0"/>
              </a:rPr>
              <a:t>DriverManager</a:t>
            </a:r>
            <a:r>
              <a:rPr lang="en-US">
                <a:latin typeface="Sylfaen" panose="010A0502050306030303" pitchFamily="18" charset="0"/>
              </a:rPr>
              <a:t>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C4EE2-7009-407F-A5EC-3418B75AE0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235" y="1415445"/>
            <a:ext cx="11315434" cy="512314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public static synchronized void </a:t>
            </a:r>
            <a:r>
              <a:rPr lang="en-US" sz="30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registerDriver</a:t>
            </a: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(Driver driver)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public static synchronized void </a:t>
            </a:r>
            <a:r>
              <a:rPr lang="en-US" sz="30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deRegisterDriver</a:t>
            </a: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(Driver driver)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public static Connection </a:t>
            </a:r>
            <a:r>
              <a:rPr lang="en-US" sz="30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getConnection</a:t>
            </a: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(String </a:t>
            </a:r>
            <a:r>
              <a:rPr lang="en-US" sz="30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url</a:t>
            </a: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)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public static Driver </a:t>
            </a:r>
            <a:r>
              <a:rPr lang="en-US" sz="30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getDriver</a:t>
            </a: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(String </a:t>
            </a:r>
            <a:r>
              <a:rPr lang="en-US" sz="30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url</a:t>
            </a: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pubic static int </a:t>
            </a:r>
            <a:r>
              <a:rPr lang="en-US" sz="30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getLoginTimeout</a:t>
            </a: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pubic static void </a:t>
            </a:r>
            <a:r>
              <a:rPr lang="en-US" sz="30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setLoginTimeout</a:t>
            </a: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(int sec)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11CA433-F41F-46D4-8B2B-0418D9C6D8B7}"/>
              </a:ext>
            </a:extLst>
          </p:cNvPr>
          <p:cNvCxnSpPr>
            <a:cxnSpLocks/>
          </p:cNvCxnSpPr>
          <p:nvPr/>
        </p:nvCxnSpPr>
        <p:spPr>
          <a:xfrm>
            <a:off x="569235" y="1216117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6849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73326-02B2-44DF-B042-81F8F9CCD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Sylfaen" panose="010A0502050306030303" pitchFamily="18" charset="0"/>
              </a:rPr>
              <a:t>Connection interface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D8FFE-7B5C-4C9E-AF64-78FCF74081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8248"/>
            <a:ext cx="10515600" cy="4947708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public Statement </a:t>
            </a:r>
            <a:r>
              <a:rPr lang="en-US" sz="30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createStatement</a:t>
            </a: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()</a:t>
            </a:r>
            <a:endParaRPr lang="hy-AM" sz="3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public </a:t>
            </a:r>
            <a:r>
              <a:rPr lang="en-US" sz="30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PreparedStatement</a:t>
            </a: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</a:t>
            </a:r>
            <a:r>
              <a:rPr lang="en-US" sz="30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preparedStatement</a:t>
            </a: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(String query)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public </a:t>
            </a:r>
            <a:r>
              <a:rPr lang="en-US" sz="30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DatabaseMetadata</a:t>
            </a: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</a:t>
            </a:r>
            <a:r>
              <a:rPr lang="en-US" sz="30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getMetadata</a:t>
            </a: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()</a:t>
            </a:r>
            <a:endParaRPr lang="ru-RU" sz="3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public void close()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public void </a:t>
            </a:r>
            <a:r>
              <a:rPr lang="en-US" sz="30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setAutoCommit</a:t>
            </a: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</a:t>
            </a:r>
            <a:r>
              <a:rPr lang="en-US" sz="30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boolean</a:t>
            </a: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status)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public void commit()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public void rollback()</a:t>
            </a:r>
          </a:p>
          <a:p>
            <a:pPr marL="0" indent="0">
              <a:buNone/>
            </a:pPr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213D62F-83F1-4BF3-AADE-925C69779698}"/>
              </a:ext>
            </a:extLst>
          </p:cNvPr>
          <p:cNvCxnSpPr>
            <a:cxnSpLocks/>
          </p:cNvCxnSpPr>
          <p:nvPr/>
        </p:nvCxnSpPr>
        <p:spPr>
          <a:xfrm>
            <a:off x="569235" y="1216117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5581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923CC-B0A5-498D-9781-BF141270A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Sylfaen" panose="010A0502050306030303" pitchFamily="18" charset="0"/>
              </a:rPr>
              <a:t>Statement interface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F550AD-11E1-4643-BB5A-CA6C5E4EE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2640"/>
            <a:ext cx="9254067" cy="4019243"/>
          </a:xfrm>
        </p:spPr>
        <p:txBody>
          <a:bodyPr>
            <a:norm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000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  <a:ea typeface="+mn-ea"/>
                <a:cs typeface="+mn-cs"/>
              </a:rPr>
              <a:t>Statement </a:t>
            </a:r>
            <a:r>
              <a:rPr lang="en-US" sz="3000" kern="12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  <a:ea typeface="+mn-ea"/>
                <a:cs typeface="+mn-cs"/>
              </a:rPr>
              <a:t>statement</a:t>
            </a:r>
            <a:r>
              <a:rPr lang="en-US" sz="3000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  <a:ea typeface="+mn-ea"/>
                <a:cs typeface="+mn-cs"/>
              </a:rPr>
              <a:t> = </a:t>
            </a:r>
            <a:r>
              <a:rPr lang="en-US" sz="3000" kern="12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  <a:ea typeface="+mn-ea"/>
                <a:cs typeface="+mn-cs"/>
              </a:rPr>
              <a:t>connection.create.Statement</a:t>
            </a:r>
            <a:r>
              <a:rPr lang="en-US" sz="3000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  <a:ea typeface="+mn-ea"/>
                <a:cs typeface="+mn-cs"/>
              </a:rPr>
              <a:t>()</a:t>
            </a:r>
          </a:p>
          <a:p>
            <a:pPr marL="0" marR="0" lvl="0" indent="0" algn="just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000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  <a:ea typeface="+mn-ea"/>
                <a:cs typeface="+mn-cs"/>
              </a:rPr>
              <a:t>public </a:t>
            </a:r>
            <a:r>
              <a:rPr lang="en-US" sz="3000" kern="12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  <a:ea typeface="+mn-ea"/>
                <a:cs typeface="+mn-cs"/>
              </a:rPr>
              <a:t>ResultSet</a:t>
            </a:r>
            <a:r>
              <a:rPr lang="en-US" sz="3000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  <a:ea typeface="+mn-ea"/>
                <a:cs typeface="+mn-cs"/>
              </a:rPr>
              <a:t> </a:t>
            </a:r>
            <a:r>
              <a:rPr lang="en-US" sz="3000" kern="12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  <a:ea typeface="+mn-ea"/>
                <a:cs typeface="+mn-cs"/>
              </a:rPr>
              <a:t>executeQuery</a:t>
            </a:r>
            <a:r>
              <a:rPr lang="en-US" sz="3000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  <a:ea typeface="+mn-ea"/>
                <a:cs typeface="+mn-cs"/>
              </a:rPr>
              <a:t>(String </a:t>
            </a:r>
            <a:r>
              <a:rPr lang="en-US" sz="3000" kern="12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  <a:ea typeface="+mn-ea"/>
                <a:cs typeface="+mn-cs"/>
              </a:rPr>
              <a:t>sql</a:t>
            </a:r>
            <a:r>
              <a:rPr lang="en-US" sz="3000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  <a:ea typeface="+mn-ea"/>
                <a:cs typeface="+mn-cs"/>
              </a:rPr>
              <a:t>)</a:t>
            </a:r>
          </a:p>
          <a:p>
            <a:pPr marL="0" marR="0" lvl="0" indent="0" algn="just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000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  <a:ea typeface="+mn-ea"/>
                <a:cs typeface="+mn-cs"/>
              </a:rPr>
              <a:t>public int </a:t>
            </a:r>
            <a:r>
              <a:rPr lang="en-US" sz="3000" kern="12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  <a:ea typeface="+mn-ea"/>
                <a:cs typeface="+mn-cs"/>
              </a:rPr>
              <a:t>executeUpdate</a:t>
            </a:r>
            <a:r>
              <a:rPr lang="en-US" sz="3000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  <a:ea typeface="+mn-ea"/>
                <a:cs typeface="+mn-cs"/>
              </a:rPr>
              <a:t>(String </a:t>
            </a:r>
            <a:r>
              <a:rPr lang="en-US" sz="3000" kern="12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  <a:ea typeface="+mn-ea"/>
                <a:cs typeface="+mn-cs"/>
              </a:rPr>
              <a:t>sql</a:t>
            </a:r>
            <a:r>
              <a:rPr lang="en-US" sz="3000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  <a:ea typeface="+mn-ea"/>
                <a:cs typeface="+mn-cs"/>
              </a:rPr>
              <a:t>)</a:t>
            </a:r>
          </a:p>
          <a:p>
            <a:pPr marL="0" marR="0" lvl="0" indent="0" algn="just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000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  <a:ea typeface="+mn-ea"/>
                <a:cs typeface="+mn-cs"/>
              </a:rPr>
              <a:t>public </a:t>
            </a:r>
            <a:r>
              <a:rPr lang="en-US" sz="3000" kern="12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  <a:ea typeface="+mn-ea"/>
                <a:cs typeface="+mn-cs"/>
              </a:rPr>
              <a:t>boolean</a:t>
            </a:r>
            <a:r>
              <a:rPr lang="en-US" sz="3000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  <a:ea typeface="+mn-ea"/>
                <a:cs typeface="+mn-cs"/>
              </a:rPr>
              <a:t> execute(String </a:t>
            </a:r>
            <a:r>
              <a:rPr lang="en-US" sz="3000" kern="12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  <a:ea typeface="+mn-ea"/>
                <a:cs typeface="+mn-cs"/>
              </a:rPr>
              <a:t>sql</a:t>
            </a:r>
            <a:r>
              <a:rPr lang="en-US" sz="3000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  <a:ea typeface="+mn-ea"/>
                <a:cs typeface="+mn-cs"/>
              </a:rPr>
              <a:t>)</a:t>
            </a:r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CCDB7C9-D7AC-4DE2-B3A9-62257585ECE6}"/>
              </a:ext>
            </a:extLst>
          </p:cNvPr>
          <p:cNvCxnSpPr>
            <a:cxnSpLocks/>
          </p:cNvCxnSpPr>
          <p:nvPr/>
        </p:nvCxnSpPr>
        <p:spPr>
          <a:xfrm>
            <a:off x="569235" y="1216117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47211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71809-5C8F-45AE-B95F-69E556197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1077940"/>
          </a:xfrm>
        </p:spPr>
        <p:txBody>
          <a:bodyPr/>
          <a:lstStyle/>
          <a:p>
            <a:pPr algn="ctr"/>
            <a:r>
              <a:rPr lang="en-US" err="1">
                <a:latin typeface="Sylfaen" panose="010A0502050306030303" pitchFamily="18" charset="0"/>
              </a:rPr>
              <a:t>ResultSet</a:t>
            </a:r>
            <a:r>
              <a:rPr lang="en-US">
                <a:latin typeface="Sylfaen" panose="010A0502050306030303" pitchFamily="18" charset="0"/>
              </a:rPr>
              <a:t> interface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664F2-922D-4425-8FDD-2CB98A233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235" y="1435382"/>
            <a:ext cx="11808178" cy="5281505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public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boolean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next () / previous () / first () / last ()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public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boolean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absolute (int row)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public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boolean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relative (int row)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public int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getInt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/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getString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/ … (int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columnIndex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/ String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columnName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)</a:t>
            </a:r>
          </a:p>
          <a:p>
            <a:pPr marL="0" indent="0" algn="l">
              <a:lnSpc>
                <a:spcPct val="150000"/>
              </a:lnSpc>
              <a:buNone/>
            </a:pP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ResultSet.TYPE_SCROLL_INSENSITIVE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ResultSet.CONCUR_UPDATABLE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);</a:t>
            </a:r>
          </a:p>
          <a:p>
            <a:pPr marL="0" indent="0">
              <a:lnSpc>
                <a:spcPct val="100000"/>
              </a:lnSpc>
              <a:buNone/>
            </a:pPr>
            <a:endParaRPr lang="en-US" sz="3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3339B3C-A34C-42CE-B52C-8071BF205776}"/>
              </a:ext>
            </a:extLst>
          </p:cNvPr>
          <p:cNvCxnSpPr>
            <a:cxnSpLocks/>
          </p:cNvCxnSpPr>
          <p:nvPr/>
        </p:nvCxnSpPr>
        <p:spPr>
          <a:xfrm>
            <a:off x="569235" y="1096196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92872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6962</TotalTime>
  <Words>368</Words>
  <Application>Microsoft Office PowerPoint</Application>
  <PresentationFormat>Широкоэкранный</PresentationFormat>
  <Paragraphs>103</Paragraphs>
  <Slides>18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Sylfaen</vt:lpstr>
      <vt:lpstr>Office Theme</vt:lpstr>
      <vt:lpstr>What is JDBC</vt:lpstr>
      <vt:lpstr>JDBC Driver</vt:lpstr>
      <vt:lpstr>Types of JDBC drivers</vt:lpstr>
      <vt:lpstr>Презентация PowerPoint</vt:lpstr>
      <vt:lpstr>Java Database Connectivity Steps</vt:lpstr>
      <vt:lpstr>DriverManager class</vt:lpstr>
      <vt:lpstr>Connection interface</vt:lpstr>
      <vt:lpstr>Statement interface</vt:lpstr>
      <vt:lpstr>ResultSet interface</vt:lpstr>
      <vt:lpstr>PreparedStatement interface</vt:lpstr>
      <vt:lpstr>RsultSetMetadata interface</vt:lpstr>
      <vt:lpstr>DatabaseMetadata interface</vt:lpstr>
      <vt:lpstr>Binary information store and retrieve</vt:lpstr>
      <vt:lpstr>File store and retrieve</vt:lpstr>
      <vt:lpstr>CallableStatement interface</vt:lpstr>
      <vt:lpstr>Transaction Management</vt:lpstr>
      <vt:lpstr>Batch Processing</vt:lpstr>
      <vt:lpstr>RowSet interface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are servlets and JSP</dc:title>
  <dc:creator>Garnik Haydosyan</dc:creator>
  <cp:lastModifiedBy>sky</cp:lastModifiedBy>
  <cp:revision>112</cp:revision>
  <dcterms:created xsi:type="dcterms:W3CDTF">2022-06-23T05:57:29Z</dcterms:created>
  <dcterms:modified xsi:type="dcterms:W3CDTF">2022-08-28T17:45:12Z</dcterms:modified>
</cp:coreProperties>
</file>