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66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1" r:id="rId25"/>
    <p:sldId id="280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8C94B-7918-458B-9AF1-0DBDD7FC850F}" type="datetimeFigureOut">
              <a:rPr lang="en-US" smtClean="0"/>
              <a:t>2022-07-28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0D2C-FC79-4881-900B-A227C658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0D2C-FC79-4881-900B-A227C6589BC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7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2022-07-28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What is servlets and JSP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938954-C229-47F0-802A-31E7DADAC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261" y="1397300"/>
            <a:ext cx="8107477" cy="4952983"/>
          </a:xfrm>
        </p:spPr>
      </p:pic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C01EB-163B-441C-9A9C-041F4D2C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Getting Data in a Servlet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00B0BE-042B-4BDC-B111-96E2AFF5A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589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getParameter(String param)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getParameterValues(String param)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resource_name?parameter1=value1&amp;parameter2=value2</a:t>
            </a: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name attribute of HTML input 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A7926-0929-490B-82C7-2041DAA1DCBE}"/>
              </a:ext>
            </a:extLst>
          </p:cNvPr>
          <p:cNvCxnSpPr>
            <a:cxnSpLocks/>
          </p:cNvCxnSpPr>
          <p:nvPr/>
        </p:nvCxnSpPr>
        <p:spPr>
          <a:xfrm>
            <a:off x="569235" y="113341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4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CF78-8BEF-4B0A-AED0-FAB19B04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2075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Servlet initialization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BF6C-50DF-41FF-9138-933C0EFF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8" y="1253334"/>
            <a:ext cx="5379361" cy="45188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getServletContext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ServletConfig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Config()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D51806-4FE0-4955-8F11-1BEF28AFC2F5}"/>
              </a:ext>
            </a:extLst>
          </p:cNvPr>
          <p:cNvSpPr txBox="1">
            <a:spLocks/>
          </p:cNvSpPr>
          <p:nvPr/>
        </p:nvSpPr>
        <p:spPr>
          <a:xfrm>
            <a:off x="6326867" y="1385791"/>
            <a:ext cx="5229223" cy="1362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&lt;context-param&gt;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&lt;/context-param&gt;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446A77-2468-4EA6-AC30-F134F822558E}"/>
              </a:ext>
            </a:extLst>
          </p:cNvPr>
          <p:cNvSpPr txBox="1">
            <a:spLocks/>
          </p:cNvSpPr>
          <p:nvPr/>
        </p:nvSpPr>
        <p:spPr>
          <a:xfrm>
            <a:off x="6181727" y="3429000"/>
            <a:ext cx="5829298" cy="2627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&lt;servlet-name&gt;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&lt;servlet-class&gt;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&lt;/servlet-class&gt;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&lt;/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D2D415-9DF3-4D58-9227-567B0C71D456}"/>
              </a:ext>
            </a:extLst>
          </p:cNvPr>
          <p:cNvCxnSpPr>
            <a:cxnSpLocks/>
          </p:cNvCxnSpPr>
          <p:nvPr/>
        </p:nvCxnSpPr>
        <p:spPr>
          <a:xfrm>
            <a:off x="569235" y="10857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59C4DE-8434-4738-AFB7-58D7720F5794}"/>
              </a:ext>
            </a:extLst>
          </p:cNvPr>
          <p:cNvCxnSpPr>
            <a:cxnSpLocks/>
          </p:cNvCxnSpPr>
          <p:nvPr/>
        </p:nvCxnSpPr>
        <p:spPr>
          <a:xfrm>
            <a:off x="502560" y="323843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31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84FE-E61A-4C33-8A8A-8B5F3787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Model View Controller concept (MVC)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E71514-A81A-41CB-AF4E-D928495C7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720" y="1551485"/>
            <a:ext cx="8362560" cy="4441064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967C84-BFB7-4D58-9820-529226402FC1}"/>
              </a:ext>
            </a:extLst>
          </p:cNvPr>
          <p:cNvCxnSpPr>
            <a:cxnSpLocks/>
          </p:cNvCxnSpPr>
          <p:nvPr/>
        </p:nvCxnSpPr>
        <p:spPr>
          <a:xfrm>
            <a:off x="674166" y="116067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0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7CCF-6F83-43C5-A61C-903659B5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4361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Redirect and Forwarding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D236-1726-466F-B865-09298ED5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29" y="974361"/>
            <a:ext cx="11062741" cy="5390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Redirect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r>
              <a:rPr lang="en-US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.sendRedirect</a:t>
            </a:r>
            <a:r>
              <a:rPr 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internal or external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Forwarding</a:t>
            </a:r>
          </a:p>
          <a:p>
            <a:pPr marL="0" indent="0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RequestDispatcher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getRequestDispatcher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getRequestDispatcher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requestDispatcher.forward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rquest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reponse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only internal</a:t>
            </a: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63C6B0-8D79-443B-A245-57F1179D659C}"/>
              </a:ext>
            </a:extLst>
          </p:cNvPr>
          <p:cNvCxnSpPr>
            <a:cxnSpLocks/>
          </p:cNvCxnSpPr>
          <p:nvPr/>
        </p:nvCxnSpPr>
        <p:spPr>
          <a:xfrm>
            <a:off x="564629" y="86086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364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C297-C6C8-40C1-BE7E-94C3D1D4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543987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B973-518C-4853-90A7-42728381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346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 Id</a:t>
            </a:r>
          </a:p>
          <a:p>
            <a:pPr marL="0" indent="0">
              <a:buNone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interface</a:t>
            </a:r>
          </a:p>
          <a:p>
            <a:pPr marL="0" indent="0">
              <a:buNone/>
            </a:pPr>
            <a:endParaRPr lang="hy-AM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6B380B-8156-40A0-A309-AEE7B500F1A1}"/>
              </a:ext>
            </a:extLst>
          </p:cNvPr>
          <p:cNvSpPr txBox="1">
            <a:spLocks/>
          </p:cNvSpPr>
          <p:nvPr/>
        </p:nvSpPr>
        <p:spPr>
          <a:xfrm>
            <a:off x="5531370" y="1825625"/>
            <a:ext cx="6190938" cy="36757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setAttribute(String name, Object o)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removeAttribute(String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getAttributeNames()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getId()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isNew()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setMaxInactiveInterval(int seconds)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invalidate()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dirty="0"/>
          </a:p>
        </p:txBody>
      </p:sp>
    </p:spTree>
    <p:extLst>
      <p:ext uri="{BB962C8B-B14F-4D97-AF65-F5344CB8AC3E}">
        <p14:creationId xmlns:p14="http://schemas.microsoft.com/office/powerpoint/2010/main" val="1575786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7345-D93D-4E85-A491-525FAF65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lifecycle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732920-CEAD-4C1C-A2CE-6DA1888EA8D7}"/>
              </a:ext>
            </a:extLst>
          </p:cNvPr>
          <p:cNvCxnSpPr>
            <a:cxnSpLocks/>
          </p:cNvCxnSpPr>
          <p:nvPr/>
        </p:nvCxnSpPr>
        <p:spPr>
          <a:xfrm>
            <a:off x="569235" y="130552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17E5CEC-8B60-4640-9023-C09BE7B7D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14" y="1911570"/>
            <a:ext cx="11162307" cy="3693530"/>
          </a:xfrm>
        </p:spPr>
      </p:pic>
    </p:spTree>
    <p:extLst>
      <p:ext uri="{BB962C8B-B14F-4D97-AF65-F5344CB8AC3E}">
        <p14:creationId xmlns:p14="http://schemas.microsoft.com/office/powerpoint/2010/main" val="3962488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C0311-210E-437B-B22C-39E01186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Listeners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F509E5-3881-444C-9A90-6EA449BE7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655"/>
            <a:ext cx="10515600" cy="502310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HttpSessionBindingListener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HttpSessionActivationListener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496A0E5-9AB2-49F3-8787-BE59E03850A2}"/>
              </a:ext>
            </a:extLst>
          </p:cNvPr>
          <p:cNvCxnSpPr>
            <a:cxnSpLocks/>
          </p:cNvCxnSpPr>
          <p:nvPr/>
        </p:nvCxnSpPr>
        <p:spPr>
          <a:xfrm>
            <a:off x="569235" y="1091038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804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FDCFB-1AFA-4D9A-8C27-BE7DB335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Java Server Page (JSP)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0C7A5E-7C88-4686-9629-216BEC5B3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311"/>
            <a:ext cx="10515600" cy="4562652"/>
          </a:xfrm>
        </p:spPr>
        <p:txBody>
          <a:bodyPr/>
          <a:lstStyle/>
          <a:p>
            <a:pPr marL="0" indent="0" algn="ctr"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 technology that allows for the creation of dynamic web pages</a:t>
            </a: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12D433A4-31FC-4CC4-B5D7-CDE93EE042D1}"/>
              </a:ext>
            </a:extLst>
          </p:cNvPr>
          <p:cNvCxnSpPr>
            <a:cxnSpLocks/>
          </p:cNvCxnSpPr>
          <p:nvPr/>
        </p:nvCxnSpPr>
        <p:spPr>
          <a:xfrm>
            <a:off x="569235" y="121521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2E6363-DEC7-4158-AA60-B098357C7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755" y="2189964"/>
            <a:ext cx="6310489" cy="39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87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50E53-FCE9-40C4-8FE2-284E61DB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8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turns JSP it into a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full-fledged servlet class </a:t>
            </a:r>
            <a:endParaRPr lang="ru-RU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DE260C6-883E-4D4C-B773-8C1C0448B2C1}"/>
              </a:ext>
            </a:extLst>
          </p:cNvPr>
          <p:cNvCxnSpPr>
            <a:cxnSpLocks/>
          </p:cNvCxnSpPr>
          <p:nvPr/>
        </p:nvCxnSpPr>
        <p:spPr>
          <a:xfrm>
            <a:off x="569235" y="158774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4644442-B633-43E0-92F8-D205A367B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99" y="1746448"/>
            <a:ext cx="7621001" cy="97488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EF2252-C708-42D7-A67F-1ABCB915F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02" y="2607435"/>
            <a:ext cx="4471594" cy="413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21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96DD0-7DE1-4F5E-A0DD-BE320897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71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Inserting Java code into JSP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DA894-A52C-4269-821A-F66EC8BB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9898EA-0560-42F7-8FFD-B1C63A19E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670510"/>
              </p:ext>
            </p:extLst>
          </p:nvPr>
        </p:nvGraphicFramePr>
        <p:xfrm>
          <a:off x="3663244" y="1400132"/>
          <a:ext cx="486551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9689">
                  <a:extLst>
                    <a:ext uri="{9D8B030D-6E8A-4147-A177-3AD203B41FA5}">
                      <a16:colId xmlns:a16="http://schemas.microsoft.com/office/drawing/2014/main" val="2387764185"/>
                    </a:ext>
                  </a:extLst>
                </a:gridCol>
                <a:gridCol w="2415822">
                  <a:extLst>
                    <a:ext uri="{9D8B030D-6E8A-4147-A177-3AD203B41FA5}">
                      <a16:colId xmlns:a16="http://schemas.microsoft.com/office/drawing/2014/main" val="24124572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&lt;%@ %&gt;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irective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 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kriplet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7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&lt;%=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xpression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8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&lt;%!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eclaration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16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&lt;%-- --%&gt;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Comments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587848"/>
                  </a:ext>
                </a:extLst>
              </a:tr>
            </a:tbl>
          </a:graphicData>
        </a:graphic>
      </p:graphicFrame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DDBC35F2-A3AB-4DF1-98CD-33459E6B147D}"/>
              </a:ext>
            </a:extLst>
          </p:cNvPr>
          <p:cNvCxnSpPr>
            <a:cxnSpLocks/>
          </p:cNvCxnSpPr>
          <p:nvPr/>
        </p:nvCxnSpPr>
        <p:spPr>
          <a:xfrm>
            <a:off x="569235" y="105717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52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1AAB021-AEB5-414E-AF4B-825217D25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4974" y="210070"/>
            <a:ext cx="100620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000" dirty="0">
                <a:latin typeface="Sylfaen" panose="010A0502050306030303" pitchFamily="18" charset="0"/>
              </a:rPr>
              <a:t>Interaction between client and server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934E1DF-B8F2-4FA7-877A-85F1DB524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35" y="1666680"/>
            <a:ext cx="9370729" cy="4376587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4BC257-C9D1-4D66-9A7A-2B6E0C4A35AC}"/>
              </a:ext>
            </a:extLst>
          </p:cNvPr>
          <p:cNvCxnSpPr>
            <a:cxnSpLocks/>
          </p:cNvCxnSpPr>
          <p:nvPr/>
        </p:nvCxnSpPr>
        <p:spPr>
          <a:xfrm>
            <a:off x="569234" y="105257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05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9914D-687C-48BB-BDBE-4000633E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415"/>
            <a:ext cx="10515600" cy="136463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900" dirty="0">
                <a:latin typeface="Sylfaen" panose="010A0502050306030303" pitchFamily="18" charset="0"/>
              </a:rPr>
            </a:br>
            <a:r>
              <a:rPr lang="en-US" sz="4900" dirty="0">
                <a:latin typeface="Sylfaen" panose="010A0502050306030303" pitchFamily="18" charset="0"/>
              </a:rPr>
              <a:t>What happens to JSP code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D06B1-334B-451D-B990-13B85E9E8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45" y="2378780"/>
            <a:ext cx="3090334" cy="326248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&lt;html&gt;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&lt;body&gt;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&lt;%! String str = “Hello”;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 int number = 10;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&lt;%= number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&lt;/body&gt;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&lt;/html&gt;</a:t>
            </a:r>
          </a:p>
          <a:p>
            <a:pPr marL="0" indent="0">
              <a:lnSpc>
                <a:spcPct val="150000"/>
              </a:lnSpc>
              <a:buNone/>
            </a:pP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288EC46-C313-407A-B9BF-BF6F34466750}"/>
              </a:ext>
            </a:extLst>
          </p:cNvPr>
          <p:cNvSpPr txBox="1">
            <a:spLocks/>
          </p:cNvSpPr>
          <p:nvPr/>
        </p:nvSpPr>
        <p:spPr>
          <a:xfrm>
            <a:off x="4583288" y="1619249"/>
            <a:ext cx="7868355" cy="4781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class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MyJspServlet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extends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String str = “Hello”;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public void _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jspService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request,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response)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PrintWriter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out =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response.GetWriter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response.setResponseType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(“html”);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int number = 10;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out.printLn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(number);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}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612DD25-9E8B-476D-A838-AA44B1408D62}"/>
              </a:ext>
            </a:extLst>
          </p:cNvPr>
          <p:cNvCxnSpPr>
            <a:cxnSpLocks/>
          </p:cNvCxnSpPr>
          <p:nvPr/>
        </p:nvCxnSpPr>
        <p:spPr>
          <a:xfrm>
            <a:off x="3668889" y="4010024"/>
            <a:ext cx="1580444" cy="528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45E5731-A6C9-4E21-9B59-BEDC34E6E58E}"/>
              </a:ext>
            </a:extLst>
          </p:cNvPr>
          <p:cNvCxnSpPr/>
          <p:nvPr/>
        </p:nvCxnSpPr>
        <p:spPr>
          <a:xfrm flipV="1">
            <a:off x="3984978" y="2378780"/>
            <a:ext cx="982133" cy="1177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7FF1900-7B57-4B5C-8694-492689B36E5E}"/>
              </a:ext>
            </a:extLst>
          </p:cNvPr>
          <p:cNvCxnSpPr/>
          <p:nvPr/>
        </p:nvCxnSpPr>
        <p:spPr>
          <a:xfrm>
            <a:off x="3036711" y="4538133"/>
            <a:ext cx="2212622" cy="541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4B54EB49-12C0-4DE4-9C83-FA08E873F4F4}"/>
              </a:ext>
            </a:extLst>
          </p:cNvPr>
          <p:cNvCxnSpPr>
            <a:cxnSpLocks/>
          </p:cNvCxnSpPr>
          <p:nvPr/>
        </p:nvCxnSpPr>
        <p:spPr>
          <a:xfrm>
            <a:off x="569235" y="97814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548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F4DAB-BD90-42A0-A34B-3B4B76B4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JSP lifecycle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A6AFBB-9F5A-47E2-8C97-04117085A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4" y="1756196"/>
            <a:ext cx="11916211" cy="3829587"/>
          </a:xfrm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7AFCFD58-4CAF-4497-8377-E15FAE274DD3}"/>
              </a:ext>
            </a:extLst>
          </p:cNvPr>
          <p:cNvCxnSpPr>
            <a:cxnSpLocks/>
          </p:cNvCxnSpPr>
          <p:nvPr/>
        </p:nvCxnSpPr>
        <p:spPr>
          <a:xfrm>
            <a:off x="569235" y="114748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69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498C-6117-424A-AE6A-4B3C8407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150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JSP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ABE644-892A-4936-B1EE-67B981EF7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3166"/>
              </p:ext>
            </p:extLst>
          </p:nvPr>
        </p:nvGraphicFramePr>
        <p:xfrm>
          <a:off x="838200" y="1325563"/>
          <a:ext cx="6237157" cy="480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8711">
                  <a:extLst>
                    <a:ext uri="{9D8B030D-6E8A-4147-A177-3AD203B41FA5}">
                      <a16:colId xmlns:a16="http://schemas.microsoft.com/office/drawing/2014/main" val="4055548060"/>
                    </a:ext>
                  </a:extLst>
                </a:gridCol>
                <a:gridCol w="2368446">
                  <a:extLst>
                    <a:ext uri="{9D8B030D-6E8A-4147-A177-3AD203B41FA5}">
                      <a16:colId xmlns:a16="http://schemas.microsoft.com/office/drawing/2014/main" val="1236387829"/>
                    </a:ext>
                  </a:extLst>
                </a:gridCol>
              </a:tblGrid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JspWriter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10650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HttpServletRequest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3907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HttpServletResponse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63947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085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361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ServletConfig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config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2325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Throwable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93385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3981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18517"/>
                  </a:ext>
                </a:extLst>
              </a:tr>
            </a:tbl>
          </a:graphicData>
        </a:graphic>
      </p:graphicFrame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E610499-E083-49D2-A86D-939B30B3C7C7}"/>
              </a:ext>
            </a:extLst>
          </p:cNvPr>
          <p:cNvCxnSpPr>
            <a:cxnSpLocks/>
          </p:cNvCxnSpPr>
          <p:nvPr/>
        </p:nvCxnSpPr>
        <p:spPr>
          <a:xfrm>
            <a:off x="569235" y="104255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15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2975-B69D-4FA0-A1A7-B7D59F35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55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Passing data from servlet to JSP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1C19C-A161-41FB-A667-A038977CC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4773036"/>
          </a:xfrm>
        </p:spPr>
        <p:txBody>
          <a:bodyPr/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1EF37E-89BE-4D45-B83D-88E3B436C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24366"/>
              </p:ext>
            </p:extLst>
          </p:nvPr>
        </p:nvGraphicFramePr>
        <p:xfrm>
          <a:off x="3372276" y="1447088"/>
          <a:ext cx="5447448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3796">
                  <a:extLst>
                    <a:ext uri="{9D8B030D-6E8A-4147-A177-3AD203B41FA5}">
                      <a16:colId xmlns:a16="http://schemas.microsoft.com/office/drawing/2014/main" val="2906782502"/>
                    </a:ext>
                  </a:extLst>
                </a:gridCol>
                <a:gridCol w="2053652">
                  <a:extLst>
                    <a:ext uri="{9D8B030D-6E8A-4147-A177-3AD203B41FA5}">
                      <a16:colId xmlns:a16="http://schemas.microsoft.com/office/drawing/2014/main" val="560157387"/>
                    </a:ext>
                  </a:extLst>
                </a:gridCol>
              </a:tblGrid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232019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332909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HttpSession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175495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ServletContext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22017"/>
                  </a:ext>
                </a:extLst>
              </a:tr>
              <a:tr h="871955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 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109321"/>
                  </a:ext>
                </a:extLst>
              </a:tr>
            </a:tbl>
          </a:graphicData>
        </a:graphic>
      </p:graphicFrame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0C33B3BB-203F-49FA-AEA3-5D715B7689C8}"/>
              </a:ext>
            </a:extLst>
          </p:cNvPr>
          <p:cNvCxnSpPr>
            <a:cxnSpLocks/>
          </p:cNvCxnSpPr>
          <p:nvPr/>
        </p:nvCxnSpPr>
        <p:spPr>
          <a:xfrm>
            <a:off x="569235" y="11659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46E70D2-8660-473D-9BEC-6AF8E0AB1E54}"/>
              </a:ext>
            </a:extLst>
          </p:cNvPr>
          <p:cNvSpPr txBox="1">
            <a:spLocks/>
          </p:cNvSpPr>
          <p:nvPr/>
        </p:nvSpPr>
        <p:spPr>
          <a:xfrm>
            <a:off x="2925297" y="4464608"/>
            <a:ext cx="6341406" cy="1828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name, Object value)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3977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1D06-EE15-49A4-9A1C-1066724B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713"/>
            <a:ext cx="10515600" cy="1325563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&lt;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jsp:useBean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&gt; </a:t>
            </a:r>
            <a:r>
              <a:rPr lang="en-US" dirty="0">
                <a:solidFill>
                  <a:srgbClr val="3D3B49"/>
                </a:solidFill>
                <a:latin typeface="Noto Serif" panose="020B0604020202020204" pitchFamily="18" charset="0"/>
              </a:rPr>
              <a:t>and</a:t>
            </a:r>
            <a:r>
              <a:rPr lang="ru-RU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 &lt;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jsp:getProperty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&gt;</a:t>
            </a:r>
            <a:b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094B-555E-4026-81D3-E5A762AB5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912"/>
            <a:ext cx="11053529" cy="4665109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id=“person” class=“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foo.Person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scope=“request” &gt;</a:t>
            </a: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&lt;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jsp:getProperty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name=“person” property=“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firstName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/&gt;</a:t>
            </a: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&lt;jsp:setProperty name="person" property="name" value=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John</a:t>
            </a: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" /&gt;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&gt;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66A26303-DF12-46ED-8B5B-D33967CF18C4}"/>
              </a:ext>
            </a:extLst>
          </p:cNvPr>
          <p:cNvCxnSpPr>
            <a:cxnSpLocks/>
          </p:cNvCxnSpPr>
          <p:nvPr/>
        </p:nvCxnSpPr>
        <p:spPr>
          <a:xfrm>
            <a:off x="569235" y="114627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80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F024-8243-404D-9265-FF7A3E75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Expression language (EL)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F80D1-1CEF-4200-842F-87C846A68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4253" y="3724324"/>
            <a:ext cx="7063491" cy="2193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7F2B7E-E3EB-4F5D-AE61-8190E407EFDA}"/>
              </a:ext>
            </a:extLst>
          </p:cNvPr>
          <p:cNvSpPr txBox="1">
            <a:spLocks/>
          </p:cNvSpPr>
          <p:nvPr/>
        </p:nvSpPr>
        <p:spPr>
          <a:xfrm>
            <a:off x="3189781" y="1652979"/>
            <a:ext cx="6117236" cy="497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0D0C6A-5EF4-4F60-9E3E-CEE6CA62774F}"/>
              </a:ext>
            </a:extLst>
          </p:cNvPr>
          <p:cNvSpPr txBox="1">
            <a:spLocks/>
          </p:cNvSpPr>
          <p:nvPr/>
        </p:nvSpPr>
        <p:spPr>
          <a:xfrm>
            <a:off x="234532" y="2669347"/>
            <a:ext cx="11722933" cy="535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context         Request context          Session context         Application context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47F939-6559-4729-8140-101FFD5854C1}"/>
              </a:ext>
            </a:extLst>
          </p:cNvPr>
          <p:cNvCxnSpPr>
            <a:cxnSpLocks/>
          </p:cNvCxnSpPr>
          <p:nvPr/>
        </p:nvCxnSpPr>
        <p:spPr>
          <a:xfrm>
            <a:off x="2309420" y="2908091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48E075-CA63-49C7-B478-7490B78BC7F8}"/>
              </a:ext>
            </a:extLst>
          </p:cNvPr>
          <p:cNvCxnSpPr>
            <a:cxnSpLocks/>
          </p:cNvCxnSpPr>
          <p:nvPr/>
        </p:nvCxnSpPr>
        <p:spPr>
          <a:xfrm>
            <a:off x="5402214" y="2908091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4151BA-D23A-4352-A64F-A499902E5AA3}"/>
              </a:ext>
            </a:extLst>
          </p:cNvPr>
          <p:cNvCxnSpPr>
            <a:cxnSpLocks/>
          </p:cNvCxnSpPr>
          <p:nvPr/>
        </p:nvCxnSpPr>
        <p:spPr>
          <a:xfrm>
            <a:off x="8400246" y="2908091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044729A2-C228-45CB-875E-41D5C061079D}"/>
              </a:ext>
            </a:extLst>
          </p:cNvPr>
          <p:cNvCxnSpPr>
            <a:cxnSpLocks/>
          </p:cNvCxnSpPr>
          <p:nvPr/>
        </p:nvCxnSpPr>
        <p:spPr>
          <a:xfrm>
            <a:off x="569235" y="121092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56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B64B-717B-4447-B2A7-E31B3CB6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26A51-A1FC-453F-B7B7-146E2DEC0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0134"/>
            <a:ext cx="3087255" cy="2109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pageScope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applicationScope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0375B404-F040-49F8-83CD-F8200C4335E5}"/>
              </a:ext>
            </a:extLst>
          </p:cNvPr>
          <p:cNvCxnSpPr>
            <a:cxnSpLocks/>
          </p:cNvCxnSpPr>
          <p:nvPr/>
        </p:nvCxnSpPr>
        <p:spPr>
          <a:xfrm>
            <a:off x="569235" y="11185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5B41250D-C269-4466-8350-7473A166C4C7}"/>
              </a:ext>
            </a:extLst>
          </p:cNvPr>
          <p:cNvSpPr/>
          <p:nvPr/>
        </p:nvSpPr>
        <p:spPr>
          <a:xfrm>
            <a:off x="3502889" y="1724025"/>
            <a:ext cx="249382" cy="177886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C3376-A3E1-4B93-91A8-A4C297EA686E}"/>
              </a:ext>
            </a:extLst>
          </p:cNvPr>
          <p:cNvSpPr txBox="1">
            <a:spLocks/>
          </p:cNvSpPr>
          <p:nvPr/>
        </p:nvSpPr>
        <p:spPr>
          <a:xfrm>
            <a:off x="6590144" y="1624732"/>
            <a:ext cx="2387601" cy="1074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</a:t>
            </a: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paramValues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8B7AC3-B087-46C1-B8B7-79CE28EC149D}"/>
              </a:ext>
            </a:extLst>
          </p:cNvPr>
          <p:cNvSpPr txBox="1">
            <a:spLocks/>
          </p:cNvSpPr>
          <p:nvPr/>
        </p:nvSpPr>
        <p:spPr>
          <a:xfrm>
            <a:off x="1077189" y="4153339"/>
            <a:ext cx="4524668" cy="2109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cookie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initParam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pageContext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ACC5F8-24A1-45CF-82BE-281DA99DD079}"/>
              </a:ext>
            </a:extLst>
          </p:cNvPr>
          <p:cNvSpPr txBox="1">
            <a:spLocks/>
          </p:cNvSpPr>
          <p:nvPr/>
        </p:nvSpPr>
        <p:spPr>
          <a:xfrm>
            <a:off x="3862546" y="2162028"/>
            <a:ext cx="1905003" cy="9028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scope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attributes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7CC28F9-7C78-452A-8F60-E716426ED704}"/>
              </a:ext>
            </a:extLst>
          </p:cNvPr>
          <p:cNvSpPr/>
          <p:nvPr/>
        </p:nvSpPr>
        <p:spPr>
          <a:xfrm>
            <a:off x="8631379" y="1724025"/>
            <a:ext cx="249382" cy="72010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4EF503-0D6D-4780-BB9F-20946AA13E25}"/>
              </a:ext>
            </a:extLst>
          </p:cNvPr>
          <p:cNvSpPr txBox="1">
            <a:spLocks/>
          </p:cNvSpPr>
          <p:nvPr/>
        </p:nvSpPr>
        <p:spPr>
          <a:xfrm>
            <a:off x="8977745" y="1589715"/>
            <a:ext cx="2238620" cy="9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request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parameters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C8B7C27-DD63-4C63-8863-1F57A9308E16}"/>
              </a:ext>
            </a:extLst>
          </p:cNvPr>
          <p:cNvSpPr txBox="1">
            <a:spLocks/>
          </p:cNvSpPr>
          <p:nvPr/>
        </p:nvSpPr>
        <p:spPr>
          <a:xfrm>
            <a:off x="6590144" y="3119620"/>
            <a:ext cx="2983346" cy="119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</a:t>
            </a: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headerValues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A5CA0FF3-8131-4F40-8F56-AF167B9F1726}"/>
              </a:ext>
            </a:extLst>
          </p:cNvPr>
          <p:cNvSpPr/>
          <p:nvPr/>
        </p:nvSpPr>
        <p:spPr>
          <a:xfrm>
            <a:off x="8631379" y="3205493"/>
            <a:ext cx="249382" cy="72010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AAE7B7-AB98-4CB6-B85B-D09ABE760FB3}"/>
              </a:ext>
            </a:extLst>
          </p:cNvPr>
          <p:cNvSpPr txBox="1">
            <a:spLocks/>
          </p:cNvSpPr>
          <p:nvPr/>
        </p:nvSpPr>
        <p:spPr>
          <a:xfrm>
            <a:off x="8977745" y="3092156"/>
            <a:ext cx="2238620" cy="9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request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29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7D38-F1C9-427E-B1C6-9EB90C6A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95" y="80571"/>
            <a:ext cx="11039007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Web application needs an helper applications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13B41-275A-419B-B2E1-A00D17A97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37" y="1406134"/>
            <a:ext cx="8135521" cy="514006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D9AEA6-E4BB-4D7D-A245-50754C5EEA35}"/>
              </a:ext>
            </a:extLst>
          </p:cNvPr>
          <p:cNvCxnSpPr>
            <a:cxnSpLocks/>
          </p:cNvCxnSpPr>
          <p:nvPr/>
        </p:nvCxnSpPr>
        <p:spPr>
          <a:xfrm>
            <a:off x="576495" y="117157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0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8F7B-B57A-46F5-A03B-E267E39B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948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class hierarchy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BB9890B-AF8C-4F5F-B427-F7A7EE921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1136077"/>
            <a:ext cx="5378824" cy="524973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E17B5A-1A8C-4F2E-B8A2-60BD0F937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59998">
            <a:off x="4695286" y="2239488"/>
            <a:ext cx="416359" cy="8789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FECE4D-E6B6-4F7F-B673-F5960CB9B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8327">
            <a:off x="7075833" y="2239488"/>
            <a:ext cx="416359" cy="87898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156A27-4732-4E1B-AF12-68A779045129}"/>
              </a:ext>
            </a:extLst>
          </p:cNvPr>
          <p:cNvCxnSpPr>
            <a:cxnSpLocks/>
          </p:cNvCxnSpPr>
          <p:nvPr/>
        </p:nvCxnSpPr>
        <p:spPr>
          <a:xfrm>
            <a:off x="569235" y="91440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89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E63E-472E-4C12-9299-2178816E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methods for handling</a:t>
            </a:r>
            <a:r>
              <a:rPr lang="ru-RU" dirty="0">
                <a:latin typeface="Sylfaen" panose="010A0502050306030303" pitchFamily="18" charset="0"/>
              </a:rPr>
              <a:t> </a:t>
            </a:r>
            <a:r>
              <a:rPr lang="en-US" dirty="0">
                <a:latin typeface="Sylfaen" panose="010A0502050306030303" pitchFamily="18" charset="0"/>
              </a:rPr>
              <a:t>requests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98DF-B0FE-4A16-BE0E-2F6EF9B56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770" y="1638717"/>
            <a:ext cx="2533338" cy="46121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latin typeface="Sylfaen" panose="010A0502050306030303" pitchFamily="18" charset="0"/>
            </a:endParaRP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doGet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doPost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doPut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doDelete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doHead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6BC54B-E906-4854-BDE7-9BD88EF67281}"/>
              </a:ext>
            </a:extLst>
          </p:cNvPr>
          <p:cNvSpPr txBox="1">
            <a:spLocks/>
          </p:cNvSpPr>
          <p:nvPr/>
        </p:nvSpPr>
        <p:spPr>
          <a:xfrm>
            <a:off x="6865495" y="3922213"/>
            <a:ext cx="3883701" cy="1098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49AE16-C000-4FCE-8870-E1B001DFD9E0}"/>
              </a:ext>
            </a:extLst>
          </p:cNvPr>
          <p:cNvCxnSpPr>
            <a:cxnSpLocks/>
          </p:cNvCxnSpPr>
          <p:nvPr/>
        </p:nvCxnSpPr>
        <p:spPr>
          <a:xfrm>
            <a:off x="667921" y="11242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E9F699-82AB-4AE8-92C6-6A3921168CFB}"/>
              </a:ext>
            </a:extLst>
          </p:cNvPr>
          <p:cNvCxnSpPr>
            <a:cxnSpLocks/>
          </p:cNvCxnSpPr>
          <p:nvPr/>
        </p:nvCxnSpPr>
        <p:spPr>
          <a:xfrm>
            <a:off x="4598422" y="3232727"/>
            <a:ext cx="1959396" cy="568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66B01F-91E0-4DFA-A2B2-5A9D51E0AD6C}"/>
              </a:ext>
            </a:extLst>
          </p:cNvPr>
          <p:cNvCxnSpPr>
            <a:cxnSpLocks/>
          </p:cNvCxnSpPr>
          <p:nvPr/>
        </p:nvCxnSpPr>
        <p:spPr>
          <a:xfrm>
            <a:off x="4598422" y="3833091"/>
            <a:ext cx="1959396" cy="314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9B6BB2-BD66-410B-AFE3-9525D9702FD0}"/>
              </a:ext>
            </a:extLst>
          </p:cNvPr>
          <p:cNvCxnSpPr>
            <a:cxnSpLocks/>
          </p:cNvCxnSpPr>
          <p:nvPr/>
        </p:nvCxnSpPr>
        <p:spPr>
          <a:xfrm>
            <a:off x="4544291" y="4456546"/>
            <a:ext cx="2013527" cy="50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FE475B-AE69-4E8B-8685-C2FF328BFE75}"/>
              </a:ext>
            </a:extLst>
          </p:cNvPr>
          <p:cNvCxnSpPr>
            <a:cxnSpLocks/>
          </p:cNvCxnSpPr>
          <p:nvPr/>
        </p:nvCxnSpPr>
        <p:spPr>
          <a:xfrm flipV="1">
            <a:off x="4598422" y="4839856"/>
            <a:ext cx="1959396" cy="180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A3F9B2-C321-4CE1-983B-F11A788F1A40}"/>
              </a:ext>
            </a:extLst>
          </p:cNvPr>
          <p:cNvCxnSpPr>
            <a:cxnSpLocks/>
          </p:cNvCxnSpPr>
          <p:nvPr/>
        </p:nvCxnSpPr>
        <p:spPr>
          <a:xfrm flipV="1">
            <a:off x="4598422" y="5163128"/>
            <a:ext cx="1959396" cy="461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0CD4-2142-4C1A-8FFE-B6DD293D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3910"/>
            <a:ext cx="10515600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Interaction between web server application and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58899-5A07-4D4E-867C-A5A27790A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50924"/>
            <a:ext cx="10515600" cy="3524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860BE3-F4E9-423E-A6DD-9EA0D5979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25362" y="2458810"/>
            <a:ext cx="295238" cy="961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AD1C2-FFF8-4EA5-8143-72569E0E2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029" y="2529030"/>
            <a:ext cx="791077" cy="354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F0A571-58A1-458E-ABF0-D87ED79F5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50451">
            <a:off x="8741376" y="3165165"/>
            <a:ext cx="295238" cy="961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5DCFD3-7009-4880-979B-7C91023F8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08">
            <a:off x="8550777" y="3233559"/>
            <a:ext cx="791077" cy="3541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DABC92-A466-4BA5-84F9-1C7A62AD6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34525" y="3245754"/>
            <a:ext cx="295238" cy="9619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1A5D5C-4E53-4505-9D2F-8FA74C31A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14114" y="3481646"/>
            <a:ext cx="791077" cy="35410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32E2B8-7CBF-482B-8E2B-131B0B241D04}"/>
              </a:ext>
            </a:extLst>
          </p:cNvPr>
          <p:cNvCxnSpPr>
            <a:cxnSpLocks/>
          </p:cNvCxnSpPr>
          <p:nvPr/>
        </p:nvCxnSpPr>
        <p:spPr>
          <a:xfrm>
            <a:off x="718721" y="15835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40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179C-5907-425C-96B5-DC09AEBD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180180"/>
            <a:ext cx="109601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How</a:t>
            </a:r>
            <a:r>
              <a:rPr lang="ru-RU" altLang="en-US" sz="4400" dirty="0">
                <a:latin typeface="Sylfaen" panose="010A0502050306030303" pitchFamily="18" charset="0"/>
              </a:rPr>
              <a:t> </a:t>
            </a:r>
            <a:r>
              <a:rPr lang="en-US" altLang="en-US" sz="4400" dirty="0">
                <a:latin typeface="Sylfaen" panose="010A0502050306030303" pitchFamily="18" charset="0"/>
              </a:rPr>
              <a:t>the container finds the required servlet</a:t>
            </a:r>
            <a:r>
              <a:rPr lang="ru-RU" altLang="en-US" sz="4400" dirty="0">
                <a:latin typeface="Sylfaen" panose="010A0502050306030303" pitchFamily="18" charset="0"/>
              </a:rPr>
              <a:t>, </a:t>
            </a:r>
            <a:r>
              <a:rPr lang="en-US" altLang="en-US" sz="4400" dirty="0">
                <a:latin typeface="Sylfaen" panose="010A0502050306030303" pitchFamily="18" charset="0"/>
              </a:rPr>
              <a:t>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A64B-EE69-4946-8CA0-4402C081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700" y="1825625"/>
            <a:ext cx="96901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Application configuration with web.xml file</a:t>
            </a:r>
          </a:p>
        </p:txBody>
      </p:sp>
    </p:spTree>
    <p:extLst>
      <p:ext uri="{BB962C8B-B14F-4D97-AF65-F5344CB8AC3E}">
        <p14:creationId xmlns:p14="http://schemas.microsoft.com/office/powerpoint/2010/main" val="390339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1F59-ABAD-4505-9156-A14335F1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Request processing inside the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44908-C81F-4317-AB46-E7C494CC6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68" y="1220787"/>
            <a:ext cx="9935463" cy="5405617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542F8F-2E1E-4621-93A6-35F5CBB730B2}"/>
              </a:ext>
            </a:extLst>
          </p:cNvPr>
          <p:cNvCxnSpPr>
            <a:cxnSpLocks/>
          </p:cNvCxnSpPr>
          <p:nvPr/>
        </p:nvCxnSpPr>
        <p:spPr>
          <a:xfrm>
            <a:off x="569235" y="10374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0CC204A-A5B6-4D23-989B-BEAC4B278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35559">
            <a:off x="5463414" y="2252411"/>
            <a:ext cx="403080" cy="1313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25FB5C-46DF-4926-A3AA-D04B1A5A0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8979">
            <a:off x="4893153" y="2976591"/>
            <a:ext cx="1000000" cy="44761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27BE3A-2288-4085-879D-0056B797BD49}"/>
              </a:ext>
            </a:extLst>
          </p:cNvPr>
          <p:cNvCxnSpPr/>
          <p:nvPr/>
        </p:nvCxnSpPr>
        <p:spPr>
          <a:xfrm>
            <a:off x="7712075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E0815B-7966-48D3-AD76-DBDE10FFE961}"/>
              </a:ext>
            </a:extLst>
          </p:cNvPr>
          <p:cNvCxnSpPr/>
          <p:nvPr/>
        </p:nvCxnSpPr>
        <p:spPr>
          <a:xfrm>
            <a:off x="9069388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4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778B-7699-44C9-9159-61A58716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98" y="158829"/>
            <a:ext cx="11587397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creates only one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instance of the servlet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FB9535-5617-46C4-9AD7-BA4823E4139E}"/>
              </a:ext>
            </a:extLst>
          </p:cNvPr>
          <p:cNvCxnSpPr>
            <a:cxnSpLocks/>
          </p:cNvCxnSpPr>
          <p:nvPr/>
        </p:nvCxnSpPr>
        <p:spPr>
          <a:xfrm>
            <a:off x="569232" y="148439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C04D03-9277-4ACB-8404-712C5E669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96" y="1632743"/>
            <a:ext cx="8904400" cy="4856946"/>
          </a:xfrm>
        </p:spPr>
      </p:pic>
    </p:spTree>
    <p:extLst>
      <p:ext uri="{BB962C8B-B14F-4D97-AF65-F5344CB8AC3E}">
        <p14:creationId xmlns:p14="http://schemas.microsoft.com/office/powerpoint/2010/main" val="84636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3390</TotalTime>
  <Words>666</Words>
  <Application>Microsoft Office PowerPoint</Application>
  <PresentationFormat>Widescreen</PresentationFormat>
  <Paragraphs>189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Noto Serif</vt:lpstr>
      <vt:lpstr>Sylfaen</vt:lpstr>
      <vt:lpstr>Times New Roman</vt:lpstr>
      <vt:lpstr>Office Theme</vt:lpstr>
      <vt:lpstr>What is servlets and JSP</vt:lpstr>
      <vt:lpstr>Interaction between client and server</vt:lpstr>
      <vt:lpstr>Web application needs an helper applications</vt:lpstr>
      <vt:lpstr>Servlet class hierarchy</vt:lpstr>
      <vt:lpstr>Servlet methods for handling requests</vt:lpstr>
      <vt:lpstr>Interaction between web server application and container</vt:lpstr>
      <vt:lpstr>How the container finds the required servlet, mapping</vt:lpstr>
      <vt:lpstr>Request processing inside the container</vt:lpstr>
      <vt:lpstr>The container creates only one  instance of the servlet</vt:lpstr>
      <vt:lpstr>Getting Data in a Servlet</vt:lpstr>
      <vt:lpstr>Servlet initialization options</vt:lpstr>
      <vt:lpstr>Model View Controller concept (MVC)</vt:lpstr>
      <vt:lpstr>Redirect and Forwarding</vt:lpstr>
      <vt:lpstr>Session</vt:lpstr>
      <vt:lpstr>Servlet lifecycle</vt:lpstr>
      <vt:lpstr>Listeners</vt:lpstr>
      <vt:lpstr>Java Server Page (JSP)</vt:lpstr>
      <vt:lpstr>The container turns JSP it into a  full-fledged servlet class </vt:lpstr>
      <vt:lpstr>Inserting Java code into JSP</vt:lpstr>
      <vt:lpstr> What happens to JSP code </vt:lpstr>
      <vt:lpstr>JSP lifecycle</vt:lpstr>
      <vt:lpstr>Implicit objects inside JSP</vt:lpstr>
      <vt:lpstr>Passing data from servlet to JSP</vt:lpstr>
      <vt:lpstr>&lt;jsp:useBean&gt; and &lt;jsp:getProperty&gt; </vt:lpstr>
      <vt:lpstr>Expression language (EL)</vt:lpstr>
      <vt:lpstr>Implicit objects inside 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Garnik Haydosyan</cp:lastModifiedBy>
  <cp:revision>57</cp:revision>
  <dcterms:created xsi:type="dcterms:W3CDTF">2022-06-23T05:57:29Z</dcterms:created>
  <dcterms:modified xsi:type="dcterms:W3CDTF">2022-07-28T07:32:29Z</dcterms:modified>
</cp:coreProperties>
</file>