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7" r:id="rId3"/>
    <p:sldId id="256" r:id="rId4"/>
    <p:sldId id="262" r:id="rId5"/>
    <p:sldId id="259" r:id="rId6"/>
    <p:sldId id="263" r:id="rId7"/>
    <p:sldId id="289" r:id="rId8"/>
    <p:sldId id="258" r:id="rId9"/>
    <p:sldId id="260" r:id="rId10"/>
    <p:sldId id="261" r:id="rId11"/>
    <p:sldId id="265" r:id="rId12"/>
    <p:sldId id="266" r:id="rId13"/>
    <p:sldId id="264" r:id="rId14"/>
    <p:sldId id="267" r:id="rId15"/>
    <p:sldId id="285" r:id="rId16"/>
    <p:sldId id="268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81" r:id="rId25"/>
    <p:sldId id="280" r:id="rId26"/>
    <p:sldId id="282" r:id="rId27"/>
    <p:sldId id="283" r:id="rId28"/>
    <p:sldId id="291" r:id="rId29"/>
    <p:sldId id="286" r:id="rId30"/>
    <p:sldId id="287" r:id="rId31"/>
    <p:sldId id="290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01CC0-D8D4-468E-91E6-6FCD7E28E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27" y="1393500"/>
            <a:ext cx="7609346" cy="4071000"/>
          </a:xfrm>
        </p:spPr>
      </p:pic>
    </p:spTree>
    <p:extLst>
      <p:ext uri="{BB962C8B-B14F-4D97-AF65-F5344CB8AC3E}">
        <p14:creationId xmlns:p14="http://schemas.microsoft.com/office/powerpoint/2010/main" val="16514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517"/>
            <a:ext cx="10515600" cy="44074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Request-URI = “*” | absoluteURI | abs_path | authority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lnSpc>
                <a:spcPct val="20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21888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33" y="1573992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219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>
                <a:latin typeface="Sylfaen" panose="010A0502050306030303" pitchFamily="18" charset="0"/>
              </a:rPr>
              <a:t>1 - - : Informational</a:t>
            </a:r>
            <a:endParaRPr lang="hy-AM" sz="300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2</a:t>
            </a:r>
            <a:r>
              <a:rPr lang="en-US" sz="3000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3</a:t>
            </a:r>
            <a:r>
              <a:rPr lang="en-US" sz="3000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4</a:t>
            </a:r>
            <a:r>
              <a:rPr lang="en-US" sz="3000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>
                <a:latin typeface="Sylfaen" panose="010A0502050306030303" pitchFamily="18" charset="0"/>
              </a:rPr>
              <a:t>5</a:t>
            </a:r>
            <a:r>
              <a:rPr lang="en-US" sz="3000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>
                <a:latin typeface="Sylfaen" panose="010A0502050306030303" pitchFamily="18" charset="0"/>
              </a:rPr>
              <a:t>500 - 505</a:t>
            </a:r>
            <a:endParaRPr lang="en-US" sz="30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4" y="1659907"/>
            <a:ext cx="4288436" cy="42780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301 Moved Permanently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307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659907"/>
            <a:ext cx="4288436" cy="4446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403 Forbidden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dirty="0">
                <a:latin typeface="Sylfaen" panose="010A0502050306030303" pitchFamily="18" charset="0"/>
              </a:rPr>
              <a:t>501 Not Implemented</a:t>
            </a:r>
            <a:endParaRPr lang="ru-RU" sz="3000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 dirty="0">
                <a:latin typeface="Sylfaen" panose="010A0502050306030303" pitchFamily="18" charset="0"/>
              </a:rPr>
              <a:t>503 </a:t>
            </a:r>
            <a:r>
              <a:rPr lang="en-US" sz="3000" dirty="0">
                <a:latin typeface="Sylfaen" panose="010A0502050306030303" pitchFamily="18" charset="0"/>
              </a:rPr>
              <a:t>Service Unavailable</a:t>
            </a:r>
            <a:endParaRPr lang="en-US" sz="3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320"/>
            <a:ext cx="4483308" cy="367226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General 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 request-header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 response-header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12" y="1543082"/>
            <a:ext cx="4591987" cy="5479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Date</a:t>
            </a:r>
            <a:endParaRPr lang="en-US" dirty="0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  <a:latin typeface="Sylfaen" panose="010A0502050306030303" pitchFamily="18" charset="0"/>
              </a:rPr>
              <a:t>Trailer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Transfer-Encoding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Upgrate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VIA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Warning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4" y="109444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</a:t>
            </a:r>
            <a:r>
              <a:rPr lang="hy-AM">
                <a:latin typeface="Sylfaen" panose="010A0502050306030303" pitchFamily="18" charset="0"/>
              </a:rPr>
              <a:t>Authorization </a:t>
            </a:r>
            <a:r>
              <a:rPr lang="en-US">
                <a:latin typeface="Sylfaen" panose="010A0502050306030303" pitchFamily="18" charset="0"/>
              </a:rPr>
              <a:t>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248"/>
            <a:ext cx="5397708" cy="41158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5" y="342900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64235D-0072-4AA4-91C1-6F27C825C0A5}"/>
              </a:ext>
            </a:extLst>
          </p:cNvPr>
          <p:cNvSpPr txBox="1">
            <a:spLocks/>
          </p:cNvSpPr>
          <p:nvPr/>
        </p:nvSpPr>
        <p:spPr>
          <a:xfrm>
            <a:off x="3485702" y="1932122"/>
            <a:ext cx="5220593" cy="120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3200">
                <a:latin typeface="Sylfaen" panose="010A0502050306030303" pitchFamily="18" charset="0"/>
              </a:rPr>
              <a:t>Hypertext transfer protocol</a:t>
            </a:r>
            <a:endParaRPr lang="hy-AM" sz="320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948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Expect: expectation-extension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If-Match: tag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</a:t>
            </a:r>
            <a:r>
              <a:rPr lang="hy-AM" dirty="0">
                <a:latin typeface="Sylfaen" panose="010A0502050306030303" pitchFamily="18" charset="0"/>
              </a:rPr>
              <a:t>-</a:t>
            </a:r>
            <a:r>
              <a:rPr lang="en-US" dirty="0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Proxy-Authorization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7770"/>
            <a:ext cx="5598006" cy="2563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32FB8-6C1C-47EA-BFA1-DCA9C5A18BEF}"/>
              </a:ext>
            </a:extLst>
          </p:cNvPr>
          <p:cNvSpPr txBox="1">
            <a:spLocks/>
          </p:cNvSpPr>
          <p:nvPr/>
        </p:nvSpPr>
        <p:spPr>
          <a:xfrm>
            <a:off x="838200" y="1768306"/>
            <a:ext cx="4422098" cy="332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0ABD7-C24E-423C-B8E2-7129A4A24862}"/>
              </a:ext>
            </a:extLst>
          </p:cNvPr>
          <p:cNvSpPr txBox="1">
            <a:spLocks/>
          </p:cNvSpPr>
          <p:nvPr/>
        </p:nvSpPr>
        <p:spPr>
          <a:xfrm>
            <a:off x="6024759" y="3970920"/>
            <a:ext cx="5598006" cy="213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82" y="2155642"/>
            <a:ext cx="6926705" cy="277635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57"/>
            <a:ext cx="5257800" cy="159215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Informational</a:t>
            </a:r>
            <a:r>
              <a:rPr lang="hy-AM" b="1">
                <a:latin typeface="Sylfaen" panose="010A0502050306030303" pitchFamily="18" charset="0"/>
              </a:rPr>
              <a:t> </a:t>
            </a:r>
            <a:r>
              <a:rPr lang="en-US" b="1">
                <a:latin typeface="Sylfaen" panose="010A0502050306030303" pitchFamily="18" charset="0"/>
              </a:rPr>
              <a:t>headers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Allow: method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14931-1547-4837-9C52-155F54A36BEA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975CDE-2B9C-4F61-9CEC-90F3A89BCE04}"/>
              </a:ext>
            </a:extLst>
          </p:cNvPr>
          <p:cNvSpPr txBox="1">
            <a:spLocks/>
          </p:cNvSpPr>
          <p:nvPr/>
        </p:nvSpPr>
        <p:spPr>
          <a:xfrm>
            <a:off x="838200" y="3438109"/>
            <a:ext cx="5257800" cy="23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0"/>
            <a:ext cx="7706194" cy="46950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CECF-5A55-4255-8DE4-21988E34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F56BB-D3AF-4316-B1F5-C41F5E2F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98" y="1081937"/>
            <a:ext cx="8283004" cy="556248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35B9B5-C10A-4E38-BA44-19D874137EEC}"/>
              </a:ext>
            </a:extLst>
          </p:cNvPr>
          <p:cNvCxnSpPr>
            <a:cxnSpLocks/>
          </p:cNvCxnSpPr>
          <p:nvPr/>
        </p:nvCxnSpPr>
        <p:spPr>
          <a:xfrm>
            <a:off x="569235" y="112442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7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27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508353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HTTP Basic Features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3" y="2134901"/>
            <a:ext cx="8632371" cy="344920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>
                <a:latin typeface="Sylfaen" panose="010A0502050306030303" pitchFamily="18" charset="0"/>
              </a:rPr>
              <a:t>HTTP </a:t>
            </a:r>
            <a:r>
              <a:rPr lang="en-US" sz="3200" dirty="0">
                <a:latin typeface="Sylfaen" panose="010A0502050306030303" pitchFamily="18" charset="0"/>
              </a:rPr>
              <a:t>is connectionless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media independent</a:t>
            </a:r>
            <a:endParaRPr lang="hy-AM" sz="3200" dirty="0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C74C-D795-4170-A3BA-717017C9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FE7F-0651-4E54-B88E-38A6E337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149"/>
            <a:ext cx="10515600" cy="47487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Personal Information Leakage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File and Path Names Based Attack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DNS Spoofing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Sylfaen" panose="010A0502050306030303" pitchFamily="18" charset="0"/>
              </a:rPr>
              <a:t>Location Headers and Spoofing</a:t>
            </a:r>
            <a:endParaRPr lang="hy-AM" dirty="0">
              <a:solidFill>
                <a:srgbClr val="FF0000"/>
              </a:solidFill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Authentication Credentials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Sylfaen" panose="010A0502050306030303" pitchFamily="18" charset="0"/>
              </a:rPr>
              <a:t>Proxies and Caching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40917F-59D6-4048-9082-92AEEDBBC354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7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6979-52A1-4B28-A1A6-35A5B6E9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HTTPS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2D82C-96E0-40B7-9F23-B1BC0A08AE52}"/>
              </a:ext>
            </a:extLst>
          </p:cNvPr>
          <p:cNvCxnSpPr>
            <a:cxnSpLocks/>
          </p:cNvCxnSpPr>
          <p:nvPr/>
        </p:nvCxnSpPr>
        <p:spPr>
          <a:xfrm>
            <a:off x="569235" y="115440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016D2D-E5AC-406E-A17D-ED85C2D57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77" y="1448750"/>
            <a:ext cx="7652246" cy="5069851"/>
          </a:xfrm>
        </p:spPr>
      </p:pic>
    </p:spTree>
    <p:extLst>
      <p:ext uri="{BB962C8B-B14F-4D97-AF65-F5344CB8AC3E}">
        <p14:creationId xmlns:p14="http://schemas.microsoft.com/office/powerpoint/2010/main" val="35624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 model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4157251" y="5106816"/>
            <a:ext cx="3877491" cy="167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5912492" y="469426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FE7DAB-CDDB-4925-B285-5C88278E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8328"/>
              </p:ext>
            </p:extLst>
          </p:nvPr>
        </p:nvGraphicFramePr>
        <p:xfrm>
          <a:off x="1573129" y="1388082"/>
          <a:ext cx="9384681" cy="334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15">
                  <a:extLst>
                    <a:ext uri="{9D8B030D-6E8A-4147-A177-3AD203B41FA5}">
                      <a16:colId xmlns:a16="http://schemas.microsoft.com/office/drawing/2014/main" val="2264695111"/>
                    </a:ext>
                  </a:extLst>
                </a:gridCol>
                <a:gridCol w="5996066">
                  <a:extLst>
                    <a:ext uri="{9D8B030D-6E8A-4147-A177-3AD203B41FA5}">
                      <a16:colId xmlns:a16="http://schemas.microsoft.com/office/drawing/2014/main" val="3491653623"/>
                    </a:ext>
                  </a:extLst>
                </a:gridCol>
              </a:tblGrid>
              <a:tr h="817188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Application layer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HTTP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11500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Transport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TCP (Transmission Control Protocol)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9881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>
                          <a:latin typeface="Sylfaen" panose="010A0502050306030303" pitchFamily="18" charset="0"/>
                        </a:rPr>
                        <a:t>Internet layer</a:t>
                      </a:r>
                      <a:endParaRPr lang="en-US" sz="2800" b="1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IP (Internet Protocol)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6153"/>
                  </a:ext>
                </a:extLst>
              </a:tr>
              <a:tr h="843152">
                <a:tc>
                  <a:txBody>
                    <a:bodyPr/>
                    <a:lstStyle/>
                    <a:p>
                      <a:pPr algn="l"/>
                      <a:r>
                        <a:rPr lang="en-US" sz="2800" b="1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Network interfaces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>
                          <a:latin typeface="Sylfaen" panose="010A0502050306030303" pitchFamily="18" charset="0"/>
                        </a:rPr>
                        <a:t>Wi-Fi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9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http://192.229.221.69:80/http/http_messages.html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DF9714-D6EE-40C2-9198-2D892379A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07" y="1343818"/>
            <a:ext cx="8616985" cy="4981576"/>
          </a:xfrm>
        </p:spPr>
      </p:pic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5E0C-63EC-40CA-8716-DC195A74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59" y="18255"/>
            <a:ext cx="11152681" cy="1325563"/>
          </a:xfrm>
        </p:spPr>
        <p:txBody>
          <a:bodyPr/>
          <a:lstStyle/>
          <a:p>
            <a:r>
              <a:rPr lang="en-US">
                <a:latin typeface="Sylfaen" panose="010A0502050306030303" pitchFamily="18" charset="0"/>
              </a:rPr>
              <a:t>Web Intermediaries, Proxy Servers, Gateways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DDD94A-2C34-4EB8-9326-9DC453B2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585210"/>
            <a:ext cx="9848850" cy="207645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72637-5B6C-41D3-B603-11D25064BDB9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B5CB0-46DA-4029-B1CC-BDCA8DDE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117975"/>
            <a:ext cx="9848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57718"/>
            <a:ext cx="4603154" cy="34623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569235" y="123793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7820"/>
              </p:ext>
            </p:extLst>
          </p:nvPr>
        </p:nvGraphicFramePr>
        <p:xfrm>
          <a:off x="409303" y="1574552"/>
          <a:ext cx="3757747" cy="2677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accept: text/html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accept-encoding: gzip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fontAlgn="t"/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max-age=0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ylfaen" panose="010A0502050306030303" pitchFamily="18" charset="0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36868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471223" y="4040496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7805</TotalTime>
  <Words>782</Words>
  <Application>Microsoft Office PowerPoint</Application>
  <PresentationFormat>Широкоэкранный</PresentationFormat>
  <Paragraphs>221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Презентация PowerPoint</vt:lpstr>
      <vt:lpstr>Interaction between client and server using HTTP</vt:lpstr>
      <vt:lpstr>HTTP Basic Features</vt:lpstr>
      <vt:lpstr>TCP/IP model</vt:lpstr>
      <vt:lpstr>URI / URL / URN</vt:lpstr>
      <vt:lpstr>Basic server connection process</vt:lpstr>
      <vt:lpstr>Web Intermediaries, Proxy Servers, Gateways</vt:lpstr>
      <vt:lpstr>HTTP Messages</vt:lpstr>
      <vt:lpstr>Презентация PowerPoint</vt:lpstr>
      <vt:lpstr>Requests</vt:lpstr>
      <vt:lpstr>HTTP Methods</vt:lpstr>
      <vt:lpstr>Idempotency</vt:lpstr>
      <vt:lpstr>Responses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Proxy-Authorization Request Headers</vt:lpstr>
      <vt:lpstr>Response Headers</vt:lpstr>
      <vt:lpstr>Entity Headers</vt:lpstr>
      <vt:lpstr>Entity Informational Headers</vt:lpstr>
      <vt:lpstr>Entity Content headers</vt:lpstr>
      <vt:lpstr>Cache-Control</vt:lpstr>
      <vt:lpstr>URL Encoding</vt:lpstr>
      <vt:lpstr>HTTP Security</vt:lpstr>
      <vt:lpstr>HTTPS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sky</cp:lastModifiedBy>
  <cp:revision>135</cp:revision>
  <dcterms:created xsi:type="dcterms:W3CDTF">2022-09-06T04:34:25Z</dcterms:created>
  <dcterms:modified xsi:type="dcterms:W3CDTF">2022-10-30T19:40:21Z</dcterms:modified>
</cp:coreProperties>
</file>