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66" r:id="rId16"/>
    <p:sldId id="272" r:id="rId17"/>
    <p:sldId id="283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0D2C-FC79-4881-900B-A227C6589B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38954-C229-47F0-802A-31E7DADAC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61" y="1397300"/>
            <a:ext cx="8107477" cy="4952983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511588"/>
            <a:ext cx="11053529" cy="4709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  <a:endParaRPr lang="hy-AM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541286" cy="52973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@WebInitParam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374363" cy="2911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4FE-E61A-4C33-8A8A-8B5F378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Model View Controller concept (MVC)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67C84-BFB7-4D58-9820-529226402FC1}"/>
              </a:ext>
            </a:extLst>
          </p:cNvPr>
          <p:cNvCxnSpPr>
            <a:cxnSpLocks/>
          </p:cNvCxnSpPr>
          <p:nvPr/>
        </p:nvCxnSpPr>
        <p:spPr>
          <a:xfrm>
            <a:off x="674166" y="116067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660A82-CEA2-4EE7-B21E-1808F3421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0" y="1512067"/>
            <a:ext cx="9092619" cy="4828772"/>
          </a:xfrm>
        </p:spPr>
      </p:pic>
    </p:spTree>
    <p:extLst>
      <p:ext uri="{BB962C8B-B14F-4D97-AF65-F5344CB8AC3E}">
        <p14:creationId xmlns:p14="http://schemas.microsoft.com/office/powerpoint/2010/main" val="29560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29" y="1199213"/>
            <a:ext cx="11062741" cy="5411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.sendRedirect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</a:t>
            </a:r>
          </a:p>
          <a:p>
            <a:pPr marL="0" indent="0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requestDispatcher.forward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reponse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430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68" y="2093543"/>
            <a:ext cx="4557402" cy="336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request.getSession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971081" y="1229194"/>
            <a:ext cx="6220919" cy="5096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7513D-DC69-4DAE-A21C-0C72433B362C}"/>
              </a:ext>
            </a:extLst>
          </p:cNvPr>
          <p:cNvCxnSpPr>
            <a:cxnSpLocks/>
          </p:cNvCxnSpPr>
          <p:nvPr/>
        </p:nvCxnSpPr>
        <p:spPr>
          <a:xfrm>
            <a:off x="569235" y="10107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4" y="19115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2782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3605"/>
            <a:ext cx="52578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2089D82-7540-42BA-9F16-364B48DB1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8" y="2530255"/>
            <a:ext cx="4771632" cy="3519277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EFE876DD-1386-40F5-9E60-98E00B73739A}"/>
              </a:ext>
            </a:extLst>
          </p:cNvPr>
          <p:cNvSpPr txBox="1">
            <a:spLocks/>
          </p:cNvSpPr>
          <p:nvPr/>
        </p:nvSpPr>
        <p:spPr>
          <a:xfrm>
            <a:off x="1128248" y="1378837"/>
            <a:ext cx="3653614" cy="107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9CC972A-0D16-4BE3-A92F-D9F37E867D80}"/>
              </a:ext>
            </a:extLst>
          </p:cNvPr>
          <p:cNvSpPr txBox="1">
            <a:spLocks/>
          </p:cNvSpPr>
          <p:nvPr/>
        </p:nvSpPr>
        <p:spPr>
          <a:xfrm>
            <a:off x="838200" y="1362457"/>
            <a:ext cx="2984528" cy="83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F813-FB75-485B-9703-E2BC745F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5624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Filters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93FF0A-FD0E-44F7-9AC1-D2F2C88E2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5" y="1805923"/>
            <a:ext cx="3404016" cy="382117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A7D01B-1EF2-4DE0-9524-499E590A94E2}"/>
              </a:ext>
            </a:extLst>
          </p:cNvPr>
          <p:cNvCxnSpPr>
            <a:cxnSpLocks/>
          </p:cNvCxnSpPr>
          <p:nvPr/>
        </p:nvCxnSpPr>
        <p:spPr>
          <a:xfrm>
            <a:off x="569235" y="96075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Объект 2">
            <a:extLst>
              <a:ext uri="{FF2B5EF4-FFF2-40B4-BE49-F238E27FC236}">
                <a16:creationId xmlns:a16="http://schemas.microsoft.com/office/drawing/2014/main" id="{3C37A230-AAE3-46B3-9051-E565FADCCE8C}"/>
              </a:ext>
            </a:extLst>
          </p:cNvPr>
          <p:cNvSpPr txBox="1">
            <a:spLocks/>
          </p:cNvSpPr>
          <p:nvPr/>
        </p:nvSpPr>
        <p:spPr>
          <a:xfrm>
            <a:off x="4336048" y="1364108"/>
            <a:ext cx="7765405" cy="4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@WebFilter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destroy 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doFilter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FilterChain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chain); </a:t>
            </a:r>
          </a:p>
        </p:txBody>
      </p:sp>
    </p:spTree>
    <p:extLst>
      <p:ext uri="{BB962C8B-B14F-4D97-AF65-F5344CB8AC3E}">
        <p14:creationId xmlns:p14="http://schemas.microsoft.com/office/powerpoint/2010/main" val="410163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1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5" y="2189964"/>
            <a:ext cx="6310489" cy="39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041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3813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925183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50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3166"/>
              </p:ext>
            </p:extLst>
          </p:nvPr>
        </p:nvGraphicFramePr>
        <p:xfrm>
          <a:off x="838200" y="1325563"/>
          <a:ext cx="6237157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8711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JspWriter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HttpServletRequest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HttpServletResponse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ServletConfig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Throwable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04255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975-B69D-4FA0-A1A7-B7D59F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Passing data from servlet to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19C-A161-41FB-A667-A038977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EF37E-89BE-4D45-B83D-88E3B436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8425"/>
              </p:ext>
            </p:extLst>
          </p:nvPr>
        </p:nvGraphicFramePr>
        <p:xfrm>
          <a:off x="3372276" y="1727278"/>
          <a:ext cx="5447448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796">
                  <a:extLst>
                    <a:ext uri="{9D8B030D-6E8A-4147-A177-3AD203B41FA5}">
                      <a16:colId xmlns:a16="http://schemas.microsoft.com/office/drawing/2014/main" val="2906782502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60157387"/>
                    </a:ext>
                  </a:extLst>
                </a:gridCol>
              </a:tblGrid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201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7549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2017"/>
                  </a:ext>
                </a:extLst>
              </a:tr>
              <a:tr h="87195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09321"/>
                  </a:ext>
                </a:extLst>
              </a:tr>
            </a:tbl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C33B3BB-203F-49FA-AEA3-5D715B7689C8}"/>
              </a:ext>
            </a:extLst>
          </p:cNvPr>
          <p:cNvCxnSpPr>
            <a:cxnSpLocks/>
          </p:cNvCxnSpPr>
          <p:nvPr/>
        </p:nvCxnSpPr>
        <p:spPr>
          <a:xfrm>
            <a:off x="569235" y="11659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46E70D2-8660-473D-9BEC-6AF8E0AB1E54}"/>
              </a:ext>
            </a:extLst>
          </p:cNvPr>
          <p:cNvSpPr txBox="1">
            <a:spLocks/>
          </p:cNvSpPr>
          <p:nvPr/>
        </p:nvSpPr>
        <p:spPr>
          <a:xfrm>
            <a:off x="2820366" y="4355330"/>
            <a:ext cx="6341406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name, Object value)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77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4-8243-404D-9265-FF7A3E7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Expression language (EL)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0D1-1CEF-4200-842F-87C846A6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23" y="4170797"/>
            <a:ext cx="5861470" cy="11011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7F2B7E-E3EB-4F5D-AE61-8190E407EFDA}"/>
              </a:ext>
            </a:extLst>
          </p:cNvPr>
          <p:cNvSpPr txBox="1">
            <a:spLocks/>
          </p:cNvSpPr>
          <p:nvPr/>
        </p:nvSpPr>
        <p:spPr>
          <a:xfrm>
            <a:off x="569232" y="1375757"/>
            <a:ext cx="3666973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myBean.field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[“field”]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0D0C6A-5EF4-4F60-9E3E-CEE6CA62774F}"/>
              </a:ext>
            </a:extLst>
          </p:cNvPr>
          <p:cNvSpPr txBox="1">
            <a:spLocks/>
          </p:cNvSpPr>
          <p:nvPr/>
        </p:nvSpPr>
        <p:spPr>
          <a:xfrm>
            <a:off x="234527" y="3429000"/>
            <a:ext cx="11722933" cy="5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context         Request context          Session context         Application 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7F939-6559-4729-8140-101FFD5854C1}"/>
              </a:ext>
            </a:extLst>
          </p:cNvPr>
          <p:cNvCxnSpPr>
            <a:cxnSpLocks/>
          </p:cNvCxnSpPr>
          <p:nvPr/>
        </p:nvCxnSpPr>
        <p:spPr>
          <a:xfrm>
            <a:off x="2294431" y="3699365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8E075-CA63-49C7-B478-7490B78BC7F8}"/>
              </a:ext>
            </a:extLst>
          </p:cNvPr>
          <p:cNvCxnSpPr>
            <a:cxnSpLocks/>
          </p:cNvCxnSpPr>
          <p:nvPr/>
        </p:nvCxnSpPr>
        <p:spPr>
          <a:xfrm>
            <a:off x="5417204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151BA-D23A-4352-A64F-A499902E5AA3}"/>
              </a:ext>
            </a:extLst>
          </p:cNvPr>
          <p:cNvCxnSpPr>
            <a:cxnSpLocks/>
          </p:cNvCxnSpPr>
          <p:nvPr/>
        </p:nvCxnSpPr>
        <p:spPr>
          <a:xfrm>
            <a:off x="8400246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44729A2-C228-45CB-875E-41D5C061079D}"/>
              </a:ext>
            </a:extLst>
          </p:cNvPr>
          <p:cNvCxnSpPr>
            <a:cxnSpLocks/>
          </p:cNvCxnSpPr>
          <p:nvPr/>
        </p:nvCxnSpPr>
        <p:spPr>
          <a:xfrm>
            <a:off x="569232" y="107601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83CBE5-B341-4B94-9124-21116F6F9563}"/>
              </a:ext>
            </a:extLst>
          </p:cNvPr>
          <p:cNvSpPr txBox="1">
            <a:spLocks/>
          </p:cNvSpPr>
          <p:nvPr/>
        </p:nvSpPr>
        <p:spPr>
          <a:xfrm>
            <a:off x="4507102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array[“1”]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map[“key”]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B4ADE5-80AF-4BCF-A311-4848337F6348}"/>
              </a:ext>
            </a:extLst>
          </p:cNvPr>
          <p:cNvSpPr txBox="1">
            <a:spLocks/>
          </p:cNvSpPr>
          <p:nvPr/>
        </p:nvSpPr>
        <p:spPr>
          <a:xfrm>
            <a:off x="8176015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+ 2 * 3 / 2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== “one”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null + 1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84FAB1-20DF-4239-B470-C5E202E8D3A9}"/>
              </a:ext>
            </a:extLst>
          </p:cNvPr>
          <p:cNvSpPr txBox="1">
            <a:spLocks/>
          </p:cNvSpPr>
          <p:nvPr/>
        </p:nvSpPr>
        <p:spPr>
          <a:xfrm>
            <a:off x="5761292" y="4184634"/>
            <a:ext cx="5861470" cy="1101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DA4E1C0-C23B-410F-9564-6685C662086B}"/>
              </a:ext>
            </a:extLst>
          </p:cNvPr>
          <p:cNvSpPr txBox="1">
            <a:spLocks/>
          </p:cNvSpPr>
          <p:nvPr/>
        </p:nvSpPr>
        <p:spPr>
          <a:xfrm>
            <a:off x="1196323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expression}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046410-A656-43BC-B63F-A53AEA08D038}"/>
              </a:ext>
            </a:extLst>
          </p:cNvPr>
          <p:cNvSpPr txBox="1">
            <a:spLocks/>
          </p:cNvSpPr>
          <p:nvPr/>
        </p:nvSpPr>
        <p:spPr>
          <a:xfrm>
            <a:off x="6431311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isElIgnored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=“true”</a:t>
            </a:r>
          </a:p>
        </p:txBody>
      </p:sp>
    </p:spTree>
    <p:extLst>
      <p:ext uri="{BB962C8B-B14F-4D97-AF65-F5344CB8AC3E}">
        <p14:creationId xmlns:p14="http://schemas.microsoft.com/office/powerpoint/2010/main" val="484556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B64B-717B-4447-B2A7-E31B3CB6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6A51-A1FC-453F-B7B7-146E2DEC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0134"/>
            <a:ext cx="3087255" cy="2109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applicationScope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0375B404-F040-49F8-83CD-F8200C4335E5}"/>
              </a:ext>
            </a:extLst>
          </p:cNvPr>
          <p:cNvCxnSpPr>
            <a:cxnSpLocks/>
          </p:cNvCxnSpPr>
          <p:nvPr/>
        </p:nvCxnSpPr>
        <p:spPr>
          <a:xfrm>
            <a:off x="569235" y="11185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5B41250D-C269-4466-8350-7473A166C4C7}"/>
              </a:ext>
            </a:extLst>
          </p:cNvPr>
          <p:cNvSpPr/>
          <p:nvPr/>
        </p:nvSpPr>
        <p:spPr>
          <a:xfrm>
            <a:off x="3502889" y="1724025"/>
            <a:ext cx="249382" cy="17788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C3376-A3E1-4B93-91A8-A4C297EA686E}"/>
              </a:ext>
            </a:extLst>
          </p:cNvPr>
          <p:cNvSpPr txBox="1">
            <a:spLocks/>
          </p:cNvSpPr>
          <p:nvPr/>
        </p:nvSpPr>
        <p:spPr>
          <a:xfrm>
            <a:off x="6590144" y="1624732"/>
            <a:ext cx="2387601" cy="1074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8B7AC3-B087-46C1-B8B7-79CE28EC149D}"/>
              </a:ext>
            </a:extLst>
          </p:cNvPr>
          <p:cNvSpPr txBox="1">
            <a:spLocks/>
          </p:cNvSpPr>
          <p:nvPr/>
        </p:nvSpPr>
        <p:spPr>
          <a:xfrm>
            <a:off x="1077189" y="4153339"/>
            <a:ext cx="4524668" cy="2109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initParam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pageContext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CC5F8-24A1-45CF-82BE-281DA99DD079}"/>
              </a:ext>
            </a:extLst>
          </p:cNvPr>
          <p:cNvSpPr txBox="1">
            <a:spLocks/>
          </p:cNvSpPr>
          <p:nvPr/>
        </p:nvSpPr>
        <p:spPr>
          <a:xfrm>
            <a:off x="3862546" y="2162028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scope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attributes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7CC28F9-7C78-452A-8F60-E716426ED704}"/>
              </a:ext>
            </a:extLst>
          </p:cNvPr>
          <p:cNvSpPr/>
          <p:nvPr/>
        </p:nvSpPr>
        <p:spPr>
          <a:xfrm>
            <a:off x="8631379" y="1724025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4EF503-0D6D-4780-BB9F-20946AA13E25}"/>
              </a:ext>
            </a:extLst>
          </p:cNvPr>
          <p:cNvSpPr txBox="1">
            <a:spLocks/>
          </p:cNvSpPr>
          <p:nvPr/>
        </p:nvSpPr>
        <p:spPr>
          <a:xfrm>
            <a:off x="8977745" y="1589715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parameters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8B7C27-DD63-4C63-8863-1F57A9308E16}"/>
              </a:ext>
            </a:extLst>
          </p:cNvPr>
          <p:cNvSpPr txBox="1">
            <a:spLocks/>
          </p:cNvSpPr>
          <p:nvPr/>
        </p:nvSpPr>
        <p:spPr>
          <a:xfrm>
            <a:off x="6590144" y="3119620"/>
            <a:ext cx="2983346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5CA0FF3-8131-4F40-8F56-AF167B9F1726}"/>
              </a:ext>
            </a:extLst>
          </p:cNvPr>
          <p:cNvSpPr/>
          <p:nvPr/>
        </p:nvSpPr>
        <p:spPr>
          <a:xfrm>
            <a:off x="8631379" y="3205493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AE7B7-AB98-4CB6-B85B-D09ABE760FB3}"/>
              </a:ext>
            </a:extLst>
          </p:cNvPr>
          <p:cNvSpPr txBox="1">
            <a:spLocks/>
          </p:cNvSpPr>
          <p:nvPr/>
        </p:nvSpPr>
        <p:spPr>
          <a:xfrm>
            <a:off x="8977745" y="3092156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91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1D06-EE15-49A4-9A1C-1066724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198"/>
            <a:ext cx="10515600" cy="1321714"/>
          </a:xfrm>
        </p:spPr>
        <p:txBody>
          <a:bodyPr>
            <a:normAutofit/>
          </a:bodyPr>
          <a:lstStyle/>
          <a:p>
            <a:pPr algn="ctr"/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 and Java beans </a:t>
            </a:r>
            <a:b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094B-555E-4026-81D3-E5A762A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35" y="1425912"/>
            <a:ext cx="11891730" cy="53278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class=“Person” scope=“request” /&gt;</a:t>
            </a:r>
            <a:endParaRPr lang="hy-AM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foo.Person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type=“Human” scope=“request”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&gt; body 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/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&gt;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&lt;jsp:setProperty name="person" property="name" value=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“John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 /&gt;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jsp:getProperty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name=“person” property=“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firstName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jsp:include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page=“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MyPage.jsp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6A26303-DF12-46ED-8B5B-D33967CF18C4}"/>
              </a:ext>
            </a:extLst>
          </p:cNvPr>
          <p:cNvCxnSpPr>
            <a:cxnSpLocks/>
          </p:cNvCxnSpPr>
          <p:nvPr/>
        </p:nvCxnSpPr>
        <p:spPr>
          <a:xfrm>
            <a:off x="569235" y="11462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10" y="61889"/>
            <a:ext cx="118081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mapping and application 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702" y="1953133"/>
            <a:ext cx="3577111" cy="3848061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 mapping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web.xml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Anotations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388EA137-6330-4A80-96C4-346766F24EC0}"/>
              </a:ext>
            </a:extLst>
          </p:cNvPr>
          <p:cNvCxnSpPr>
            <a:cxnSpLocks/>
          </p:cNvCxnSpPr>
          <p:nvPr/>
        </p:nvCxnSpPr>
        <p:spPr>
          <a:xfrm>
            <a:off x="569233" y="137967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6531</TotalTime>
  <Words>787</Words>
  <Application>Microsoft Office PowerPoint</Application>
  <PresentationFormat>Widescreen</PresentationFormat>
  <Paragraphs>210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Noto Serif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Request processing inside the container</vt:lpstr>
      <vt:lpstr>Servlet mapping and application configuration</vt:lpstr>
      <vt:lpstr>The container creates only one  instance of the servlet</vt:lpstr>
      <vt:lpstr>Getting Data in a Servlet</vt:lpstr>
      <vt:lpstr>Servlet initialization options</vt:lpstr>
      <vt:lpstr>Model View Controller concept (MVC)</vt:lpstr>
      <vt:lpstr>Redirect and Forward</vt:lpstr>
      <vt:lpstr>Session</vt:lpstr>
      <vt:lpstr>Servlet lifecycle</vt:lpstr>
      <vt:lpstr>Listeners</vt:lpstr>
      <vt:lpstr>Filters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  <vt:lpstr>Passing data from servlet to JSP</vt:lpstr>
      <vt:lpstr>Expression language (EL)</vt:lpstr>
      <vt:lpstr>Implicit objects inside EL</vt:lpstr>
      <vt:lpstr>Jsp and Java beans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82</cp:revision>
  <dcterms:created xsi:type="dcterms:W3CDTF">2022-06-23T05:57:29Z</dcterms:created>
  <dcterms:modified xsi:type="dcterms:W3CDTF">2022-08-18T12:45:00Z</dcterms:modified>
</cp:coreProperties>
</file>