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8" r:id="rId2"/>
    <p:sldId id="257" r:id="rId3"/>
    <p:sldId id="256" r:id="rId4"/>
    <p:sldId id="262" r:id="rId5"/>
    <p:sldId id="259" r:id="rId6"/>
    <p:sldId id="263" r:id="rId7"/>
    <p:sldId id="289" r:id="rId8"/>
    <p:sldId id="258" r:id="rId9"/>
    <p:sldId id="260" r:id="rId10"/>
    <p:sldId id="261" r:id="rId11"/>
    <p:sldId id="265" r:id="rId12"/>
    <p:sldId id="266" r:id="rId13"/>
    <p:sldId id="264" r:id="rId14"/>
    <p:sldId id="267" r:id="rId15"/>
    <p:sldId id="285" r:id="rId16"/>
    <p:sldId id="268" r:id="rId17"/>
    <p:sldId id="270" r:id="rId18"/>
    <p:sldId id="278" r:id="rId19"/>
    <p:sldId id="271" r:id="rId20"/>
    <p:sldId id="272" r:id="rId21"/>
    <p:sldId id="273" r:id="rId22"/>
    <p:sldId id="274" r:id="rId23"/>
    <p:sldId id="275" r:id="rId24"/>
    <p:sldId id="281" r:id="rId25"/>
    <p:sldId id="280" r:id="rId26"/>
    <p:sldId id="282" r:id="rId27"/>
    <p:sldId id="283" r:id="rId28"/>
    <p:sldId id="291" r:id="rId29"/>
    <p:sldId id="286" r:id="rId30"/>
    <p:sldId id="287" r:id="rId31"/>
    <p:sldId id="290" r:id="rId3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8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ABE583-73E0-47DC-BA4C-72D7493C3B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6245EA7-6F86-4400-86A3-822EFCA872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A7BFF0E-14B6-4D4C-B666-334667665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C89DF-7188-4BC0-ADF4-07E309878DC2}" type="datetimeFigureOut">
              <a:rPr lang="ru-RU" smtClean="0"/>
              <a:t>25.10.2022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1FB4A8E-2D96-48AF-B38B-3423515C8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5334281-9983-47B8-8789-F12565576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DC095-FE96-40C4-A5BD-F0CBA55F6B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1897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DF6E21-0FC4-44AB-A490-C34F794E5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11A990C-1941-4873-BCFE-3EB449248D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3292FC0-1F0E-465C-B6F0-6C5A72A1D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C89DF-7188-4BC0-ADF4-07E309878DC2}" type="datetimeFigureOut">
              <a:rPr lang="ru-RU" smtClean="0"/>
              <a:t>25.10.2022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392DC96-94EA-4383-A7D3-ADD9D981A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31F5B3E-8619-4975-9E1A-6759CD44A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DC095-FE96-40C4-A5BD-F0CBA55F6B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3599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6348ED6-4744-4899-BB9E-80596C3EC5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85DE74A-4FF3-4DAE-A3CD-C059A6373A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E39356A-F749-4943-A250-278FBC405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C89DF-7188-4BC0-ADF4-07E309878DC2}" type="datetimeFigureOut">
              <a:rPr lang="ru-RU" smtClean="0"/>
              <a:t>25.10.2022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3869556-CAD3-428C-9767-EAE08CF04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8D404A5-B765-4729-A247-4A5D69B46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DC095-FE96-40C4-A5BD-F0CBA55F6B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1867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42F48B-AD52-4C73-965C-5D10F0413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66ED7D2-9A65-460A-B0A2-527EFD58DE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DF62AAB-F43A-4C79-B961-B1CB80E24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C89DF-7188-4BC0-ADF4-07E309878DC2}" type="datetimeFigureOut">
              <a:rPr lang="ru-RU" smtClean="0"/>
              <a:t>25.10.2022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33A704E-3063-4642-9D4E-D73005B02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AC0D8D1-9A32-4534-86E9-A8C760D52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DC095-FE96-40C4-A5BD-F0CBA55F6B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522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15EBDC-96ED-4308-B84E-97671A938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ACF2B48-D3F0-4CED-9F13-C8B49D204A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FC79A43-5CC8-4C56-8985-59B9AA557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C89DF-7188-4BC0-ADF4-07E309878DC2}" type="datetimeFigureOut">
              <a:rPr lang="ru-RU" smtClean="0"/>
              <a:t>25.10.2022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8FF787D-CBF4-4CDF-BB68-0C7B05C46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66F71BD-947D-44FF-ABD5-8C0B47AE3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DC095-FE96-40C4-A5BD-F0CBA55F6B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2502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499FB5-7811-4985-A0C7-066B8881E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011905F-6E8C-4B51-A611-AE72B717A1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E7B43B8-6DDA-4916-B06E-D76EEFBE27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FCEB885-9821-4443-8B9F-6FF3DB6E6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C89DF-7188-4BC0-ADF4-07E309878DC2}" type="datetimeFigureOut">
              <a:rPr lang="ru-RU" smtClean="0"/>
              <a:t>25.10.2022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4BD8C04-7563-4119-BF9F-958FF49B7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597A468-4314-44FA-A15B-923437568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DC095-FE96-40C4-A5BD-F0CBA55F6B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4448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32976A-5893-420F-849B-DA1BD6E63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B6EF9D2-D031-439C-AC71-A333EDE851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6B7428D-A634-4746-B692-E13D03B667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5AFA5AC-E297-40A0-AC43-E0A0CFED28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3793AE5-95C8-4228-BFB7-90F8B1BD90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CEB4854-A60A-4AC7-80A4-3904CB638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C89DF-7188-4BC0-ADF4-07E309878DC2}" type="datetimeFigureOut">
              <a:rPr lang="ru-RU" smtClean="0"/>
              <a:t>25.10.2022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0419AD0-885A-4733-B05B-DE570C6D6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149B687-0A90-40AD-B22D-0A98C98F1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DC095-FE96-40C4-A5BD-F0CBA55F6B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7252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478F06-F8B6-488B-82AF-D3F1B26D0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4A6912C-D8DB-4C48-A247-8C566EEE5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C89DF-7188-4BC0-ADF4-07E309878DC2}" type="datetimeFigureOut">
              <a:rPr lang="ru-RU" smtClean="0"/>
              <a:t>25.10.2022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2AD6C31-CCC9-478D-8828-2F2A925AA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3843066-A57E-471C-8569-B5C62C8A3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DC095-FE96-40C4-A5BD-F0CBA55F6B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3888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64B7733-C392-4926-9496-3635FFE24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C89DF-7188-4BC0-ADF4-07E309878DC2}" type="datetimeFigureOut">
              <a:rPr lang="ru-RU" smtClean="0"/>
              <a:t>25.10.2022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E98C462-4EA6-41F3-8B14-BE73C88F3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D58F9FE-5D7A-423E-A4E4-C579AAD09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DC095-FE96-40C4-A5BD-F0CBA55F6B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9126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C2E619-F564-4434-B9DA-4B32979EB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B8FBADF-2406-461E-9DA7-8B47B2BCC0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A096950-D2B2-4895-81D2-216C703458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F6CA00A-5F01-408C-9DA2-28ECD7E6A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C89DF-7188-4BC0-ADF4-07E309878DC2}" type="datetimeFigureOut">
              <a:rPr lang="ru-RU" smtClean="0"/>
              <a:t>25.10.2022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9C81627-5E1D-425F-B806-5B258D888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01F4E7D-D44B-46CB-AEB8-EE1F355B5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DC095-FE96-40C4-A5BD-F0CBA55F6B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7336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09E74E-E3D7-49EE-93DF-2BA363BC4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AE4B1F6-C83C-4DC8-A18C-C5EC1714B8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6AFCAD8-CA7D-4593-9866-6109F774DE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919FD2D-5C70-4E1B-BE37-E789A7648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C89DF-7188-4BC0-ADF4-07E309878DC2}" type="datetimeFigureOut">
              <a:rPr lang="ru-RU" smtClean="0"/>
              <a:t>25.10.2022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537BC5B-ADE6-443A-8190-7708E32DC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8F3E8B2-C59D-48F4-8211-5ACF0F6FF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DC095-FE96-40C4-A5BD-F0CBA55F6B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0641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FE9AAD-CD57-49F1-B6EC-EAA484182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755D1C5-C3CB-4082-B677-E891A41370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33C12A4-C201-4FCE-B799-F4EEDCB807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6C89DF-7188-4BC0-ADF4-07E309878DC2}" type="datetimeFigureOut">
              <a:rPr lang="ru-RU" smtClean="0"/>
              <a:t>25.10.2022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D0AF345-EBD5-4836-AFDF-510303014E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AA92701-69A5-453F-8E7B-70991A24D1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CDC095-FE96-40C4-A5BD-F0CBA55F6B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412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7901CC0-D8D4-468E-91E6-6FCD7E28E9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1327" y="1393500"/>
            <a:ext cx="7609346" cy="4071000"/>
          </a:xfrm>
        </p:spPr>
      </p:pic>
    </p:spTree>
    <p:extLst>
      <p:ext uri="{BB962C8B-B14F-4D97-AF65-F5344CB8AC3E}">
        <p14:creationId xmlns:p14="http://schemas.microsoft.com/office/powerpoint/2010/main" val="16514614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132D2-6162-4994-9BFE-28098F935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Sylfaen" panose="010A0502050306030303" pitchFamily="18" charset="0"/>
              </a:rPr>
              <a:t>Requests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C581B7-171A-49A7-8DC9-82B7E6D6D6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8517"/>
            <a:ext cx="10515600" cy="4407469"/>
          </a:xfrm>
        </p:spPr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Request-Line = Method  Request-URI  HTTP-Version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Method = GET / POST / PUT …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Request-URI = “*” | absoluteURI | abs_path | authority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HTTP-Version = HTTP/1.1</a:t>
            </a:r>
          </a:p>
          <a:p>
            <a:pPr marL="0" indent="0">
              <a:lnSpc>
                <a:spcPct val="200000"/>
              </a:lnSpc>
              <a:buNone/>
            </a:pPr>
            <a:endParaRPr lang="en-US">
              <a:latin typeface="Sylfaen" panose="010A0502050306030303" pitchFamily="18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6D0192C-CAA7-4B0F-94E9-15AF2FA04661}"/>
              </a:ext>
            </a:extLst>
          </p:cNvPr>
          <p:cNvCxnSpPr>
            <a:cxnSpLocks/>
          </p:cNvCxnSpPr>
          <p:nvPr/>
        </p:nvCxnSpPr>
        <p:spPr>
          <a:xfrm>
            <a:off x="569235" y="1218884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41618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E231A-3DEE-4402-BBB3-864F7E4E4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Sylfaen" panose="010A0502050306030303" pitchFamily="18" charset="0"/>
              </a:rPr>
              <a:t>HTTP</a:t>
            </a:r>
            <a:r>
              <a:rPr lang="hy-AM">
                <a:latin typeface="Sylfaen" panose="010A0502050306030303" pitchFamily="18" charset="0"/>
              </a:rPr>
              <a:t> </a:t>
            </a:r>
            <a:r>
              <a:rPr lang="en-US">
                <a:latin typeface="Sylfaen" panose="010A0502050306030303" pitchFamily="18" charset="0"/>
              </a:rPr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29E69B-D10C-4E70-830B-6FDEA43520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7133" y="1573992"/>
            <a:ext cx="7712141" cy="4851400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GET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HEAD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POST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PUT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DELETE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CONNECT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OPTIONS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TRACE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FFB6DAC-5366-45F1-B3CF-6BC18F746533}"/>
              </a:ext>
            </a:extLst>
          </p:cNvPr>
          <p:cNvCxnSpPr>
            <a:cxnSpLocks/>
          </p:cNvCxnSpPr>
          <p:nvPr/>
        </p:nvCxnSpPr>
        <p:spPr>
          <a:xfrm>
            <a:off x="569235" y="1085056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05976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E88EF-4C66-4108-9D3D-90CE0580E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Sylfaen" panose="010A0502050306030303" pitchFamily="18" charset="0"/>
              </a:rPr>
              <a:t>Idempotency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BFAEC6-3075-4015-9448-D90A5AE0E5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94393" y="1720562"/>
            <a:ext cx="2182090" cy="4484110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GET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HEAD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PUT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DELETE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CONNECT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OPTIONS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TRACE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POST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6ECD613-06F9-4894-B8C8-B2E139B068C0}"/>
              </a:ext>
            </a:extLst>
          </p:cNvPr>
          <p:cNvCxnSpPr>
            <a:cxnSpLocks/>
          </p:cNvCxnSpPr>
          <p:nvPr/>
        </p:nvCxnSpPr>
        <p:spPr>
          <a:xfrm>
            <a:off x="569235" y="1214365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9A79BEA-E6DA-4ED0-8A9E-DF3368F4BDE5}"/>
              </a:ext>
            </a:extLst>
          </p:cNvPr>
          <p:cNvSpPr txBox="1">
            <a:spLocks/>
          </p:cNvSpPr>
          <p:nvPr/>
        </p:nvSpPr>
        <p:spPr>
          <a:xfrm>
            <a:off x="891310" y="1853334"/>
            <a:ext cx="198812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>
              <a:latin typeface="Sylfaen" panose="010A0502050306030303" pitchFamily="18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98908ED-B247-4242-9934-D8FF8F341C6E}"/>
              </a:ext>
            </a:extLst>
          </p:cNvPr>
          <p:cNvSpPr txBox="1">
            <a:spLocks/>
          </p:cNvSpPr>
          <p:nvPr/>
        </p:nvSpPr>
        <p:spPr>
          <a:xfrm>
            <a:off x="1288473" y="3338656"/>
            <a:ext cx="2006600" cy="568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>
                <a:latin typeface="Sylfaen" panose="010A0502050306030303" pitchFamily="18" charset="0"/>
              </a:rPr>
              <a:t>Idempotent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F80F4A4-1025-4960-86B2-724C1099EA87}"/>
              </a:ext>
            </a:extLst>
          </p:cNvPr>
          <p:cNvSpPr txBox="1">
            <a:spLocks/>
          </p:cNvSpPr>
          <p:nvPr/>
        </p:nvSpPr>
        <p:spPr>
          <a:xfrm>
            <a:off x="591172" y="5541114"/>
            <a:ext cx="2892136" cy="6274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>
                <a:latin typeface="Sylfaen" panose="010A0502050306030303" pitchFamily="18" charset="0"/>
              </a:rPr>
              <a:t>Non-Idempotent</a:t>
            </a:r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186879F1-78D4-4C40-B381-993B2273AA4E}"/>
              </a:ext>
            </a:extLst>
          </p:cNvPr>
          <p:cNvSpPr/>
          <p:nvPr/>
        </p:nvSpPr>
        <p:spPr>
          <a:xfrm>
            <a:off x="3444052" y="1786946"/>
            <a:ext cx="267855" cy="3671743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5E90702D-E1CA-4FE6-BFF6-29DE8A68D0CA}"/>
              </a:ext>
            </a:extLst>
          </p:cNvPr>
          <p:cNvSpPr/>
          <p:nvPr/>
        </p:nvSpPr>
        <p:spPr>
          <a:xfrm>
            <a:off x="3444053" y="5624133"/>
            <a:ext cx="267855" cy="422383"/>
          </a:xfrm>
          <a:prstGeom prst="leftBrace">
            <a:avLst>
              <a:gd name="adj1" fmla="val 8333"/>
              <a:gd name="adj2" fmla="val 49248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C378AF2-B733-42AE-8819-E78D064A3272}"/>
              </a:ext>
            </a:extLst>
          </p:cNvPr>
          <p:cNvSpPr txBox="1">
            <a:spLocks/>
          </p:cNvSpPr>
          <p:nvPr/>
        </p:nvSpPr>
        <p:spPr>
          <a:xfrm>
            <a:off x="6770209" y="1730285"/>
            <a:ext cx="5080045" cy="448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800">
                <a:latin typeface="Sylfaen" panose="010A0502050306030303" pitchFamily="18" charset="0"/>
              </a:rPr>
              <a:t>GET /page HTTP/1.1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>
                <a:latin typeface="Sylfaen" panose="010A0502050306030303" pitchFamily="18" charset="0"/>
              </a:rPr>
              <a:t>GET /page HTTP/1.1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>
                <a:latin typeface="Sylfaen" panose="010A0502050306030303" pitchFamily="18" charset="0"/>
              </a:rPr>
              <a:t>GET /page HTTP/1.1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800">
              <a:latin typeface="Sylfaen" panose="010A0502050306030303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800">
                <a:latin typeface="Sylfaen" panose="010A0502050306030303" pitchFamily="18" charset="0"/>
              </a:rPr>
              <a:t>DELETE /page HTTP/1.1    //200 OK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>
                <a:latin typeface="Sylfaen" panose="010A0502050306030303" pitchFamily="18" charset="0"/>
              </a:rPr>
              <a:t>DELETE /page HTTP/1.1    //404 Not Found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>
                <a:latin typeface="Sylfaen" panose="010A0502050306030303" pitchFamily="18" charset="0"/>
              </a:rPr>
              <a:t>DELETE /page HTTP/1.1    //404 Not Found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800">
              <a:latin typeface="Sylfaen" panose="010A0502050306030303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800">
                <a:latin typeface="Sylfaen" panose="010A0502050306030303" pitchFamily="18" charset="0"/>
              </a:rPr>
              <a:t>POST /add_row HTTP/1.1   //adds 1-ts row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>
                <a:latin typeface="Sylfaen" panose="010A0502050306030303" pitchFamily="18" charset="0"/>
              </a:rPr>
              <a:t>POST /add_row HTTP/1.1   //adds 2-nd row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>
                <a:latin typeface="Sylfaen" panose="010A0502050306030303" pitchFamily="18" charset="0"/>
              </a:rPr>
              <a:t>POST /add_row HTTP/1.1   //adds 3-rd row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800" b="1">
              <a:latin typeface="Sylfaen" panose="010A0502050306030303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800" b="1">
              <a:latin typeface="Sylfaen" panose="010A0502050306030303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800" b="1">
              <a:latin typeface="Sylfaen" panose="010A0502050306030303" pitchFamily="18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sz="1800" b="1">
              <a:latin typeface="Sylfaen" panose="010A05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58019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BC29E-4F78-4046-9F3B-086281AD1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Sylfaen" panose="010A0502050306030303" pitchFamily="18" charset="0"/>
              </a:rPr>
              <a:t>Responses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04A757-A017-44F3-8EBF-8E9455A1DF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12219"/>
            <a:ext cx="10515600" cy="3106593"/>
          </a:xfrm>
        </p:spPr>
        <p:txBody>
          <a:bodyPr/>
          <a:lstStyle/>
          <a:p>
            <a:pPr marL="0" indent="0">
              <a:buNone/>
            </a:pPr>
            <a:r>
              <a:rPr lang="en-US" b="1">
                <a:latin typeface="Sylfaen" panose="010A0502050306030303" pitchFamily="18" charset="0"/>
              </a:rPr>
              <a:t>Status-Line = HTTP-Version  Status-Code  Reason-Phrase</a:t>
            </a:r>
          </a:p>
          <a:p>
            <a:pPr marL="0" indent="0">
              <a:buNone/>
            </a:pPr>
            <a:endParaRPr lang="en-US" b="1">
              <a:latin typeface="Sylfaen" panose="010A0502050306030303" pitchFamily="18" charset="0"/>
            </a:endParaRPr>
          </a:p>
          <a:p>
            <a:pPr marL="0" indent="0">
              <a:buNone/>
            </a:pPr>
            <a:r>
              <a:rPr lang="en-US" b="1">
                <a:latin typeface="Sylfaen" panose="010A0502050306030303" pitchFamily="18" charset="0"/>
              </a:rPr>
              <a:t>HTTP-Version = HTTP/1.1</a:t>
            </a:r>
          </a:p>
          <a:p>
            <a:pPr marL="0" indent="0">
              <a:buNone/>
            </a:pPr>
            <a:endParaRPr lang="en-US" b="1">
              <a:latin typeface="Sylfaen" panose="010A0502050306030303" pitchFamily="18" charset="0"/>
            </a:endParaRPr>
          </a:p>
          <a:p>
            <a:pPr marL="0" indent="0">
              <a:buNone/>
            </a:pPr>
            <a:r>
              <a:rPr lang="en-US" b="1">
                <a:latin typeface="Sylfaen" panose="010A0502050306030303" pitchFamily="18" charset="0"/>
              </a:rPr>
              <a:t>Status-Code = 1--/2--/3--/4--/5--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59CC060-3282-401E-81F7-CA8ACC96D55E}"/>
              </a:ext>
            </a:extLst>
          </p:cNvPr>
          <p:cNvCxnSpPr>
            <a:cxnSpLocks/>
          </p:cNvCxnSpPr>
          <p:nvPr/>
        </p:nvCxnSpPr>
        <p:spPr>
          <a:xfrm>
            <a:off x="569235" y="1186656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68256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FE32E-72D3-4750-A393-5DA1F103A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Sylfaen" panose="010A0502050306030303" pitchFamily="18" charset="0"/>
              </a:rPr>
              <a:t>HTTP</a:t>
            </a:r>
            <a:r>
              <a:rPr lang="hy-AM">
                <a:latin typeface="Sylfaen" panose="010A0502050306030303" pitchFamily="18" charset="0"/>
              </a:rPr>
              <a:t> </a:t>
            </a:r>
            <a:r>
              <a:rPr lang="en-US">
                <a:latin typeface="Sylfaen" panose="010A0502050306030303" pitchFamily="18" charset="0"/>
              </a:rPr>
              <a:t>Status Codes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6D9D09-32ED-43A3-A92E-001F675855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7925" y="1795645"/>
            <a:ext cx="3793761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3000">
                <a:latin typeface="Sylfaen" panose="010A0502050306030303" pitchFamily="18" charset="0"/>
              </a:rPr>
              <a:t>1 - - : Informational</a:t>
            </a:r>
            <a:endParaRPr lang="hy-AM" sz="3000">
              <a:latin typeface="Sylfaen" panose="010A0502050306030303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hy-AM" sz="3000">
                <a:latin typeface="Sylfaen" panose="010A0502050306030303" pitchFamily="18" charset="0"/>
              </a:rPr>
              <a:t>2</a:t>
            </a:r>
            <a:r>
              <a:rPr lang="en-US" sz="3000">
                <a:latin typeface="Sylfaen" panose="010A0502050306030303" pitchFamily="18" charset="0"/>
              </a:rPr>
              <a:t> - - : Success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hy-AM" sz="3000">
                <a:latin typeface="Sylfaen" panose="010A0502050306030303" pitchFamily="18" charset="0"/>
              </a:rPr>
              <a:t>3</a:t>
            </a:r>
            <a:r>
              <a:rPr lang="en-US" sz="3000">
                <a:latin typeface="Sylfaen" panose="010A0502050306030303" pitchFamily="18" charset="0"/>
              </a:rPr>
              <a:t> - - : Redirection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hy-AM" sz="3000">
                <a:latin typeface="Sylfaen" panose="010A0502050306030303" pitchFamily="18" charset="0"/>
              </a:rPr>
              <a:t>4</a:t>
            </a:r>
            <a:r>
              <a:rPr lang="en-US" sz="3000">
                <a:latin typeface="Sylfaen" panose="010A0502050306030303" pitchFamily="18" charset="0"/>
              </a:rPr>
              <a:t> - - : Client Error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hy-AM" sz="3000">
                <a:latin typeface="Sylfaen" panose="010A0502050306030303" pitchFamily="18" charset="0"/>
              </a:rPr>
              <a:t>5</a:t>
            </a:r>
            <a:r>
              <a:rPr lang="en-US" sz="3000">
                <a:latin typeface="Sylfaen" panose="010A0502050306030303" pitchFamily="18" charset="0"/>
              </a:rPr>
              <a:t> - - : Server Error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77DA988-6EFA-4492-A85B-4AC61E8C705B}"/>
              </a:ext>
            </a:extLst>
          </p:cNvPr>
          <p:cNvCxnSpPr>
            <a:cxnSpLocks/>
          </p:cNvCxnSpPr>
          <p:nvPr/>
        </p:nvCxnSpPr>
        <p:spPr>
          <a:xfrm>
            <a:off x="569235" y="1139414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6DC8C55-BD6A-4546-92DB-B9D20D1B748A}"/>
              </a:ext>
            </a:extLst>
          </p:cNvPr>
          <p:cNvSpPr txBox="1">
            <a:spLocks/>
          </p:cNvSpPr>
          <p:nvPr/>
        </p:nvSpPr>
        <p:spPr>
          <a:xfrm>
            <a:off x="6026047" y="1795645"/>
            <a:ext cx="251335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hy-AM" sz="3000">
                <a:latin typeface="Sylfaen" panose="010A0502050306030303" pitchFamily="18" charset="0"/>
              </a:rPr>
              <a:t>100 – 101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hy-AM" sz="3000">
                <a:latin typeface="Sylfaen" panose="010A0502050306030303" pitchFamily="18" charset="0"/>
              </a:rPr>
              <a:t>200 – 206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hy-AM" sz="3000">
                <a:latin typeface="Sylfaen" panose="010A0502050306030303" pitchFamily="18" charset="0"/>
              </a:rPr>
              <a:t>300 – 307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hy-AM" sz="3000">
                <a:latin typeface="Sylfaen" panose="010A0502050306030303" pitchFamily="18" charset="0"/>
              </a:rPr>
              <a:t>400 – 417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hy-AM" sz="3000">
                <a:latin typeface="Sylfaen" panose="010A0502050306030303" pitchFamily="18" charset="0"/>
              </a:rPr>
              <a:t>500 - 505</a:t>
            </a:r>
            <a:endParaRPr lang="en-US" sz="3000">
              <a:latin typeface="Sylfaen" panose="010A05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88274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FE32E-72D3-4750-A393-5DA1F103A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Sylfaen" panose="010A0502050306030303" pitchFamily="18" charset="0"/>
              </a:rPr>
              <a:t>Most Common HTTP</a:t>
            </a:r>
            <a:r>
              <a:rPr lang="hy-AM">
                <a:latin typeface="Sylfaen" panose="010A0502050306030303" pitchFamily="18" charset="0"/>
              </a:rPr>
              <a:t> </a:t>
            </a:r>
            <a:r>
              <a:rPr lang="en-US">
                <a:latin typeface="Sylfaen" panose="010A0502050306030303" pitchFamily="18" charset="0"/>
              </a:rPr>
              <a:t>Status Codes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6D9D09-32ED-43A3-A92E-001F675855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7926" y="1343817"/>
            <a:ext cx="4288436" cy="517690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3000">
                <a:latin typeface="Sylfaen" panose="010A0502050306030303" pitchFamily="18" charset="0"/>
              </a:rPr>
              <a:t>200 OK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000">
                <a:latin typeface="Sylfaen" panose="010A0502050306030303" pitchFamily="18" charset="0"/>
              </a:rPr>
              <a:t>301 Permanent Redirect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000">
                <a:latin typeface="Sylfaen" panose="010A0502050306030303" pitchFamily="18" charset="0"/>
              </a:rPr>
              <a:t>302 Temporary Redirect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000">
                <a:latin typeface="Sylfaen" panose="010A0502050306030303" pitchFamily="18" charset="0"/>
              </a:rPr>
              <a:t>304 Not Modified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000">
                <a:latin typeface="Sylfaen" panose="010A0502050306030303" pitchFamily="18" charset="0"/>
              </a:rPr>
              <a:t>400 Bad Request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000">
                <a:latin typeface="Sylfaen" panose="010A0502050306030303" pitchFamily="18" charset="0"/>
              </a:rPr>
              <a:t>401 Unauthorized Error</a:t>
            </a:r>
          </a:p>
          <a:p>
            <a:pPr marL="0" indent="0">
              <a:lnSpc>
                <a:spcPct val="150000"/>
              </a:lnSpc>
              <a:buNone/>
            </a:pPr>
            <a:endParaRPr lang="en-US" sz="3000" b="1">
              <a:latin typeface="Sylfaen" panose="010A0502050306030303" pitchFamily="18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77DA988-6EFA-4492-A85B-4AC61E8C705B}"/>
              </a:ext>
            </a:extLst>
          </p:cNvPr>
          <p:cNvCxnSpPr>
            <a:cxnSpLocks/>
          </p:cNvCxnSpPr>
          <p:nvPr/>
        </p:nvCxnSpPr>
        <p:spPr>
          <a:xfrm>
            <a:off x="569235" y="1139414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8F46A43-AC52-433B-86D2-CBEE0B853C60}"/>
              </a:ext>
            </a:extLst>
          </p:cNvPr>
          <p:cNvSpPr txBox="1">
            <a:spLocks/>
          </p:cNvSpPr>
          <p:nvPr/>
        </p:nvSpPr>
        <p:spPr>
          <a:xfrm>
            <a:off x="6645640" y="1367247"/>
            <a:ext cx="4288436" cy="51534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3000">
                <a:latin typeface="Sylfaen" panose="010A0502050306030303" pitchFamily="18" charset="0"/>
              </a:rPr>
              <a:t>403 Forbodden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3000">
                <a:latin typeface="Sylfaen" panose="010A0502050306030303" pitchFamily="18" charset="0"/>
              </a:rPr>
              <a:t>404 Not Found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3000">
                <a:latin typeface="Sylfaen" panose="010A0502050306030303" pitchFamily="18" charset="0"/>
              </a:rPr>
              <a:t>500 Internal Server Error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3000">
                <a:latin typeface="Sylfaen" panose="010A0502050306030303" pitchFamily="18" charset="0"/>
              </a:rPr>
              <a:t>501 Not Implemented</a:t>
            </a:r>
            <a:endParaRPr lang="ru-RU" sz="3000">
              <a:latin typeface="Sylfaen" panose="010A0502050306030303" pitchFamily="18" charset="0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ru-RU" sz="3000">
                <a:latin typeface="Sylfaen" panose="010A0502050306030303" pitchFamily="18" charset="0"/>
              </a:rPr>
              <a:t>503 </a:t>
            </a:r>
            <a:r>
              <a:rPr lang="en-US" sz="3000">
                <a:latin typeface="Sylfaen" panose="010A0502050306030303" pitchFamily="18" charset="0"/>
              </a:rPr>
              <a:t>Service Unavailable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u-RU" sz="3000">
                <a:latin typeface="Sylfaen" panose="010A0502050306030303" pitchFamily="18" charset="0"/>
              </a:rPr>
              <a:t>50</a:t>
            </a:r>
            <a:r>
              <a:rPr lang="en-US" sz="3000">
                <a:latin typeface="Sylfaen" panose="010A0502050306030303" pitchFamily="18" charset="0"/>
              </a:rPr>
              <a:t>4</a:t>
            </a:r>
            <a:r>
              <a:rPr lang="ru-RU" sz="3000">
                <a:latin typeface="Sylfaen" panose="010A0502050306030303" pitchFamily="18" charset="0"/>
              </a:rPr>
              <a:t> </a:t>
            </a:r>
            <a:r>
              <a:rPr lang="en-US" sz="3000">
                <a:latin typeface="Sylfaen" panose="010A0502050306030303" pitchFamily="18" charset="0"/>
              </a:rPr>
              <a:t>Gateway Timeout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sz="3000" b="1">
              <a:latin typeface="Sylfaen" panose="010A05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91049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4FF8A-05F3-4807-81A1-1CB9DEE1A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Sylfaen" panose="010A0502050306030303" pitchFamily="18" charset="0"/>
              </a:rPr>
              <a:t>HTTP</a:t>
            </a:r>
            <a:r>
              <a:rPr lang="hy-AM">
                <a:latin typeface="Sylfaen" panose="010A0502050306030303" pitchFamily="18" charset="0"/>
              </a:rPr>
              <a:t> </a:t>
            </a:r>
            <a:r>
              <a:rPr lang="en-US">
                <a:latin typeface="Sylfaen" panose="010A0502050306030303" pitchFamily="18" charset="0"/>
              </a:rPr>
              <a:t>Header Fields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77D91-3021-4C57-B61E-DBF312B2A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46320"/>
            <a:ext cx="4483308" cy="3672266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General header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Client request-header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Server response-header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Entity-header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692EA43-E885-4562-AD78-131AB31E5173}"/>
              </a:ext>
            </a:extLst>
          </p:cNvPr>
          <p:cNvCxnSpPr>
            <a:cxnSpLocks/>
          </p:cNvCxnSpPr>
          <p:nvPr/>
        </p:nvCxnSpPr>
        <p:spPr>
          <a:xfrm>
            <a:off x="569235" y="1139414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92843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A5D24-88C6-4BE0-8433-37FAC216C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Sylfaen" panose="010A0502050306030303" pitchFamily="18" charset="0"/>
              </a:rPr>
              <a:t>General</a:t>
            </a:r>
            <a:r>
              <a:rPr lang="hy-AM">
                <a:latin typeface="Sylfaen" panose="010A0502050306030303" pitchFamily="18" charset="0"/>
              </a:rPr>
              <a:t> </a:t>
            </a:r>
            <a:r>
              <a:rPr lang="en-US">
                <a:latin typeface="Sylfaen" panose="010A0502050306030303" pitchFamily="18" charset="0"/>
              </a:rPr>
              <a:t>Headers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CE0BDF-B0BC-4660-9A86-207E94AEF6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4012" y="1543082"/>
            <a:ext cx="4591987" cy="54798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>
                <a:latin typeface="Sylfaen" panose="010A0502050306030303" pitchFamily="18" charset="0"/>
              </a:rPr>
              <a:t>Cache-Control</a:t>
            </a:r>
          </a:p>
          <a:p>
            <a:pPr marL="0" indent="0">
              <a:buNone/>
            </a:pPr>
            <a:r>
              <a:rPr lang="en-US">
                <a:latin typeface="Sylfaen" panose="010A0502050306030303" pitchFamily="18" charset="0"/>
              </a:rPr>
              <a:t>Pragma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Connection</a:t>
            </a:r>
            <a:endParaRPr lang="hy-AM" dirty="0">
              <a:latin typeface="Sylfaen" panose="010A0502050306030303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Date</a:t>
            </a:r>
            <a:endParaRPr lang="en-US" dirty="0">
              <a:latin typeface="Sylfaen" panose="010A0502050306030303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>
                <a:solidFill>
                  <a:srgbClr val="FF0000"/>
                </a:solidFill>
                <a:latin typeface="Sylfaen" panose="010A0502050306030303" pitchFamily="18" charset="0"/>
              </a:rPr>
              <a:t>Trailer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Transfer-Encoding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Upgrate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VIA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Warning</a:t>
            </a:r>
            <a:endParaRPr lang="en-US" dirty="0">
              <a:latin typeface="Sylfaen" panose="010A0502050306030303" pitchFamily="18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494ACCA-BC1F-4627-9B4C-6D16C4AC9EFF}"/>
              </a:ext>
            </a:extLst>
          </p:cNvPr>
          <p:cNvCxnSpPr>
            <a:cxnSpLocks/>
          </p:cNvCxnSpPr>
          <p:nvPr/>
        </p:nvCxnSpPr>
        <p:spPr>
          <a:xfrm>
            <a:off x="569234" y="1094443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36559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224E1-2703-4ACF-828B-02D1E2E39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Sylfaen" panose="010A0502050306030303" pitchFamily="18" charset="0"/>
              </a:rPr>
              <a:t>Request Headers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4D370-6BEC-44C2-BF4A-D96591470C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924269"/>
          </a:xfrm>
        </p:spPr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Informational headers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Accept headers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Security headers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Conditional headers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Proxy-</a:t>
            </a:r>
            <a:r>
              <a:rPr lang="hy-AM">
                <a:latin typeface="Sylfaen" panose="010A0502050306030303" pitchFamily="18" charset="0"/>
              </a:rPr>
              <a:t>Authorization </a:t>
            </a:r>
            <a:r>
              <a:rPr lang="en-US">
                <a:latin typeface="Sylfaen" panose="010A0502050306030303" pitchFamily="18" charset="0"/>
              </a:rPr>
              <a:t>headers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1F7A86C-AB7B-4582-86E3-F831524BB0AC}"/>
              </a:ext>
            </a:extLst>
          </p:cNvPr>
          <p:cNvCxnSpPr>
            <a:cxnSpLocks/>
          </p:cNvCxnSpPr>
          <p:nvPr/>
        </p:nvCxnSpPr>
        <p:spPr>
          <a:xfrm>
            <a:off x="569235" y="1139414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69544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257E7-F3A5-433D-9B57-79F6A171B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Sylfaen" panose="010A0502050306030303" pitchFamily="18" charset="0"/>
              </a:rPr>
              <a:t>Request Informational</a:t>
            </a:r>
            <a:r>
              <a:rPr lang="hy-AM">
                <a:latin typeface="Sylfaen" panose="010A0502050306030303" pitchFamily="18" charset="0"/>
              </a:rPr>
              <a:t> </a:t>
            </a:r>
            <a:r>
              <a:rPr lang="en-US">
                <a:latin typeface="Sylfaen" panose="010A0502050306030303" pitchFamily="18" charset="0"/>
              </a:rPr>
              <a:t>Headers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5E76A7-B144-4695-9AB5-2A84AFAB4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5248"/>
            <a:ext cx="5397708" cy="411586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Client-IP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From: email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Host: host:port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Referer</a:t>
            </a:r>
            <a:r>
              <a:rPr lang="hy-AM">
                <a:latin typeface="Sylfaen" panose="010A0502050306030303" pitchFamily="18" charset="0"/>
              </a:rPr>
              <a:t>։ </a:t>
            </a:r>
            <a:r>
              <a:rPr lang="en-US">
                <a:latin typeface="Sylfaen" panose="010A0502050306030303" pitchFamily="18" charset="0"/>
              </a:rPr>
              <a:t>absoluteURI | relativeURI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User-Agent: product</a:t>
            </a:r>
          </a:p>
          <a:p>
            <a:pPr marL="0" indent="0">
              <a:buNone/>
            </a:pPr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C115069-5A41-4E33-912E-C4E0A87D01BF}"/>
              </a:ext>
            </a:extLst>
          </p:cNvPr>
          <p:cNvCxnSpPr>
            <a:cxnSpLocks/>
          </p:cNvCxnSpPr>
          <p:nvPr/>
        </p:nvCxnSpPr>
        <p:spPr>
          <a:xfrm>
            <a:off x="569235" y="1139414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1626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7C46E-6CD9-4F2B-8889-0FB5AC305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en-US">
                <a:latin typeface="Sylfaen" panose="010A0502050306030303" pitchFamily="18" charset="0"/>
              </a:rPr>
              <a:t>Interaction between client and server using HTTP</a:t>
            </a:r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5E328A6-E252-4956-A6BC-C76B4FA7E0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845" y="3429000"/>
            <a:ext cx="10030308" cy="2665485"/>
          </a:xfr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1CC82A6-2DB7-45C9-8AD1-2F2E65F5C835}"/>
              </a:ext>
            </a:extLst>
          </p:cNvPr>
          <p:cNvCxnSpPr>
            <a:cxnSpLocks/>
          </p:cNvCxnSpPr>
          <p:nvPr/>
        </p:nvCxnSpPr>
        <p:spPr>
          <a:xfrm>
            <a:off x="569235" y="1745456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Объект 2">
            <a:extLst>
              <a:ext uri="{FF2B5EF4-FFF2-40B4-BE49-F238E27FC236}">
                <a16:creationId xmlns:a16="http://schemas.microsoft.com/office/drawing/2014/main" id="{C564235D-0072-4AA4-91C1-6F27C825C0A5}"/>
              </a:ext>
            </a:extLst>
          </p:cNvPr>
          <p:cNvSpPr txBox="1">
            <a:spLocks/>
          </p:cNvSpPr>
          <p:nvPr/>
        </p:nvSpPr>
        <p:spPr>
          <a:xfrm>
            <a:off x="3485702" y="1932122"/>
            <a:ext cx="5220593" cy="1200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US" sz="3200">
                <a:latin typeface="Sylfaen" panose="010A0502050306030303" pitchFamily="18" charset="0"/>
              </a:rPr>
              <a:t>Hypertext transfer protocol</a:t>
            </a:r>
            <a:endParaRPr lang="hy-AM" sz="3200">
              <a:latin typeface="Sylfaen" panose="010A05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61741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2FE45-EFFD-4D85-9D85-F5471D3DE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Sylfaen" panose="010A0502050306030303" pitchFamily="18" charset="0"/>
              </a:rPr>
              <a:t>Request Accept</a:t>
            </a:r>
            <a:r>
              <a:rPr lang="hy-AM">
                <a:latin typeface="Sylfaen" panose="010A0502050306030303" pitchFamily="18" charset="0"/>
              </a:rPr>
              <a:t> </a:t>
            </a:r>
            <a:r>
              <a:rPr lang="en-US">
                <a:latin typeface="Sylfaen" panose="010A0502050306030303" pitchFamily="18" charset="0"/>
              </a:rPr>
              <a:t>Headers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34C433-EDD2-4442-A868-570C99BFAC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0733"/>
            <a:ext cx="6237157" cy="4351338"/>
          </a:xfrm>
        </p:spPr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Accept: type/subtype q=value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Accept-Charset: character_set q=value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Accept-Encoding: encoding_types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Accept-Language: language q=value</a:t>
            </a:r>
            <a:endParaRPr lang="hy-AM">
              <a:latin typeface="Sylfaen" panose="010A0502050306030303" pitchFamily="18" charset="0"/>
            </a:endParaRPr>
          </a:p>
          <a:p>
            <a:pPr marL="0" indent="0">
              <a:buNone/>
            </a:pPr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B7C473E-7381-4FB8-9747-A892129CBA6C}"/>
              </a:ext>
            </a:extLst>
          </p:cNvPr>
          <p:cNvCxnSpPr>
            <a:cxnSpLocks/>
          </p:cNvCxnSpPr>
          <p:nvPr/>
        </p:nvCxnSpPr>
        <p:spPr>
          <a:xfrm>
            <a:off x="569235" y="1184385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78227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E280C-9DA4-41DF-8BBA-4E6CBF174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Sylfaen" panose="010A0502050306030303" pitchFamily="18" charset="0"/>
              </a:rPr>
              <a:t>Request Security</a:t>
            </a:r>
            <a:r>
              <a:rPr lang="hy-AM">
                <a:latin typeface="Sylfaen" panose="010A0502050306030303" pitchFamily="18" charset="0"/>
              </a:rPr>
              <a:t> </a:t>
            </a:r>
            <a:r>
              <a:rPr lang="en-US">
                <a:latin typeface="Sylfaen" panose="010A0502050306030303" pitchFamily="18" charset="0"/>
              </a:rPr>
              <a:t>Headers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13848-E067-47DF-ADAF-BE1940FB61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09948"/>
            <a:ext cx="4333407" cy="2281680"/>
          </a:xfrm>
        </p:spPr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Authorization: credentials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Cookie: name=value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6B7875D-2365-4D60-B05D-B3E761795718}"/>
              </a:ext>
            </a:extLst>
          </p:cNvPr>
          <p:cNvCxnSpPr>
            <a:cxnSpLocks/>
          </p:cNvCxnSpPr>
          <p:nvPr/>
        </p:nvCxnSpPr>
        <p:spPr>
          <a:xfrm>
            <a:off x="569235" y="1184385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39242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ED645-23E6-4DCA-926D-5C0ACDBF2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Sylfaen" panose="010A0502050306030303" pitchFamily="18" charset="0"/>
              </a:rPr>
              <a:t>Conditional Request Headers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8B87A6-3BE7-474A-AC72-8D1A2EA412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729"/>
            <a:ext cx="6162207" cy="5514016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Expect: expectation-extension</a:t>
            </a:r>
            <a:endParaRPr lang="hy-AM">
              <a:latin typeface="Sylfaen" panose="010A0502050306030303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If-Match: tag</a:t>
            </a:r>
            <a:endParaRPr lang="hy-AM">
              <a:latin typeface="Sylfaen" panose="010A0502050306030303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If</a:t>
            </a:r>
            <a:r>
              <a:rPr lang="hy-AM">
                <a:latin typeface="Sylfaen" panose="010A0502050306030303" pitchFamily="18" charset="0"/>
              </a:rPr>
              <a:t>-</a:t>
            </a:r>
            <a:r>
              <a:rPr lang="en-US">
                <a:latin typeface="Sylfaen" panose="010A0502050306030303" pitchFamily="18" charset="0"/>
              </a:rPr>
              <a:t>None-Match: tag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If-Modified-Since: date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If-Unmodified-Since: date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If-Range: tag | date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Range: bytes=0-499</a:t>
            </a:r>
          </a:p>
          <a:p>
            <a:pPr marL="0" indent="0">
              <a:lnSpc>
                <a:spcPct val="150000"/>
              </a:lnSpc>
              <a:buNone/>
            </a:pPr>
            <a:endParaRPr lang="en-US">
              <a:latin typeface="Sylfaen" panose="010A0502050306030303" pitchFamily="18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08F4D16-2BF7-4CB4-9750-DE54C37F56EE}"/>
              </a:ext>
            </a:extLst>
          </p:cNvPr>
          <p:cNvCxnSpPr>
            <a:cxnSpLocks/>
          </p:cNvCxnSpPr>
          <p:nvPr/>
        </p:nvCxnSpPr>
        <p:spPr>
          <a:xfrm>
            <a:off x="569235" y="1169394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90284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10AAB-E966-4F2B-A355-37BCE7563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Sylfaen" panose="010A0502050306030303" pitchFamily="18" charset="0"/>
              </a:rPr>
              <a:t>Proxy-Authorization Request Headers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8B964E-7614-4610-9892-AD175030CC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98749"/>
            <a:ext cx="6626902" cy="2311660"/>
          </a:xfrm>
        </p:spPr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Max-Forwards: n</a:t>
            </a:r>
            <a:endParaRPr lang="hy-AM">
              <a:latin typeface="Sylfaen" panose="010A0502050306030303" pitchFamily="18" charset="0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Proxy-Authorization: credentials</a:t>
            </a:r>
            <a:endParaRPr lang="hy-AM">
              <a:latin typeface="Sylfaen" panose="010A0502050306030303" pitchFamily="18" charset="0"/>
            </a:endParaRPr>
          </a:p>
          <a:p>
            <a:pPr marL="0" indent="0">
              <a:buNone/>
            </a:pPr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E84F19D-829D-422F-90B6-D6BD8A9C8614}"/>
              </a:ext>
            </a:extLst>
          </p:cNvPr>
          <p:cNvCxnSpPr>
            <a:cxnSpLocks/>
          </p:cNvCxnSpPr>
          <p:nvPr/>
        </p:nvCxnSpPr>
        <p:spPr>
          <a:xfrm>
            <a:off x="569235" y="1199374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31511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11791-3482-4188-914D-0026E3709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Sylfaen" panose="010A0502050306030303" pitchFamily="18" charset="0"/>
              </a:rPr>
              <a:t>Response</a:t>
            </a:r>
            <a:r>
              <a:rPr lang="hy-AM">
                <a:latin typeface="Sylfaen" panose="010A0502050306030303" pitchFamily="18" charset="0"/>
              </a:rPr>
              <a:t> </a:t>
            </a:r>
            <a:r>
              <a:rPr lang="en-US">
                <a:latin typeface="Sylfaen" panose="010A0502050306030303" pitchFamily="18" charset="0"/>
              </a:rPr>
              <a:t>Headers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FFE6C-43F8-440C-ADF3-C789042C61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407770"/>
            <a:ext cx="5598006" cy="256315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b="1">
                <a:latin typeface="Sylfaen" panose="010A0502050306030303" pitchFamily="18" charset="0"/>
              </a:rPr>
              <a:t>Security headers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hy-AM">
                <a:latin typeface="Sylfaen" panose="010A0502050306030303" pitchFamily="18" charset="0"/>
              </a:rPr>
              <a:t>Proxy-Authenticate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Set-Cookie</a:t>
            </a:r>
            <a:r>
              <a:rPr lang="hy-AM">
                <a:latin typeface="Sylfaen" panose="010A0502050306030303" pitchFamily="18" charset="0"/>
              </a:rPr>
              <a:t>։ </a:t>
            </a:r>
            <a:r>
              <a:rPr lang="en-US">
                <a:latin typeface="Sylfaen" panose="010A0502050306030303" pitchFamily="18" charset="0"/>
              </a:rPr>
              <a:t>name=value</a:t>
            </a:r>
            <a:r>
              <a:rPr lang="hy-AM">
                <a:latin typeface="Sylfaen" panose="010A0502050306030303" pitchFamily="18" charset="0"/>
              </a:rPr>
              <a:t>; </a:t>
            </a:r>
            <a:r>
              <a:rPr lang="en-US">
                <a:latin typeface="Sylfaen" panose="010A0502050306030303" pitchFamily="18" charset="0"/>
              </a:rPr>
              <a:t>options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36103DD-9AB5-4523-A443-7FB3FFFAA868}"/>
              </a:ext>
            </a:extLst>
          </p:cNvPr>
          <p:cNvCxnSpPr>
            <a:cxnSpLocks/>
          </p:cNvCxnSpPr>
          <p:nvPr/>
        </p:nvCxnSpPr>
        <p:spPr>
          <a:xfrm>
            <a:off x="569235" y="1199374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AF32FB8-6C1C-47EA-BFA1-DCA9C5A18BEF}"/>
              </a:ext>
            </a:extLst>
          </p:cNvPr>
          <p:cNvSpPr txBox="1">
            <a:spLocks/>
          </p:cNvSpPr>
          <p:nvPr/>
        </p:nvSpPr>
        <p:spPr>
          <a:xfrm>
            <a:off x="838200" y="1768306"/>
            <a:ext cx="4422098" cy="33213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US" b="1">
                <a:latin typeface="Sylfaen" panose="010A0502050306030303" pitchFamily="18" charset="0"/>
              </a:rPr>
              <a:t>Informational headers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Age: seconds</a:t>
            </a:r>
            <a:endParaRPr lang="hy-AM">
              <a:latin typeface="Sylfaen" panose="010A0502050306030303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Retry-After: date | seconds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Server</a:t>
            </a:r>
            <a:r>
              <a:rPr lang="hy-AM">
                <a:latin typeface="Sylfaen" panose="010A0502050306030303" pitchFamily="18" charset="0"/>
              </a:rPr>
              <a:t>։ </a:t>
            </a:r>
            <a:r>
              <a:rPr lang="en-US">
                <a:latin typeface="Sylfaen" panose="010A0502050306030303" pitchFamily="18" charset="0"/>
              </a:rPr>
              <a:t>product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6E0ABD7-C24E-423C-B8E2-7129A4A24862}"/>
              </a:ext>
            </a:extLst>
          </p:cNvPr>
          <p:cNvSpPr txBox="1">
            <a:spLocks/>
          </p:cNvSpPr>
          <p:nvPr/>
        </p:nvSpPr>
        <p:spPr>
          <a:xfrm>
            <a:off x="6024759" y="3970920"/>
            <a:ext cx="5598006" cy="213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00000"/>
              </a:lnSpc>
              <a:buNone/>
            </a:pPr>
            <a:r>
              <a:rPr lang="en-US" b="1">
                <a:latin typeface="Sylfaen" panose="010A0502050306030303" pitchFamily="18" charset="0"/>
              </a:rPr>
              <a:t>Negotiation headers</a:t>
            </a:r>
          </a:p>
          <a:p>
            <a:pPr marL="0" indent="0">
              <a:buNone/>
            </a:pPr>
            <a:r>
              <a:rPr lang="en-US">
                <a:latin typeface="Sylfaen" panose="010A0502050306030303" pitchFamily="18" charset="0"/>
              </a:rPr>
              <a:t>Accept-Ranges</a:t>
            </a:r>
            <a:r>
              <a:rPr lang="hy-AM">
                <a:latin typeface="Sylfaen" panose="010A0502050306030303" pitchFamily="18" charset="0"/>
              </a:rPr>
              <a:t>։ </a:t>
            </a:r>
            <a:r>
              <a:rPr lang="en-US">
                <a:latin typeface="Sylfaen" panose="010A0502050306030303" pitchFamily="18" charset="0"/>
              </a:rPr>
              <a:t>range-unit | none</a:t>
            </a:r>
          </a:p>
          <a:p>
            <a:pPr marL="0" indent="0">
              <a:buNone/>
            </a:pPr>
            <a:r>
              <a:rPr lang="en-US">
                <a:latin typeface="Sylfaen" panose="010A0502050306030303" pitchFamily="18" charset="0"/>
              </a:rPr>
              <a:t>Vary: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2347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4E754-38E3-474D-8C03-8943568CA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Sylfaen" panose="010A0502050306030303" pitchFamily="18" charset="0"/>
              </a:rPr>
              <a:t>Entity</a:t>
            </a:r>
            <a:r>
              <a:rPr lang="hy-AM">
                <a:latin typeface="Sylfaen" panose="010A0502050306030303" pitchFamily="18" charset="0"/>
              </a:rPr>
              <a:t> </a:t>
            </a:r>
            <a:r>
              <a:rPr lang="en-US">
                <a:latin typeface="Sylfaen" panose="010A0502050306030303" pitchFamily="18" charset="0"/>
              </a:rPr>
              <a:t>Headers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48211-FCB2-492E-B4A7-D6E26E4188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8082" y="2155642"/>
            <a:ext cx="6926705" cy="2776355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Informational headers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Content headers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Entity caching headers</a:t>
            </a:r>
          </a:p>
          <a:p>
            <a:pPr marL="0" indent="0">
              <a:buNone/>
            </a:pPr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53CE99D-ADDA-4281-B326-552EDFB2F8BF}"/>
              </a:ext>
            </a:extLst>
          </p:cNvPr>
          <p:cNvCxnSpPr>
            <a:cxnSpLocks/>
          </p:cNvCxnSpPr>
          <p:nvPr/>
        </p:nvCxnSpPr>
        <p:spPr>
          <a:xfrm>
            <a:off x="569235" y="1199374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53293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04796-4706-4EAA-88D0-CDA2C362C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Sylfaen" panose="010A0502050306030303" pitchFamily="18" charset="0"/>
              </a:rPr>
              <a:t>Entity</a:t>
            </a:r>
            <a:r>
              <a:rPr lang="hy-AM">
                <a:latin typeface="Sylfaen" panose="010A0502050306030303" pitchFamily="18" charset="0"/>
              </a:rPr>
              <a:t> </a:t>
            </a:r>
            <a:r>
              <a:rPr lang="en-US">
                <a:latin typeface="Sylfaen" panose="010A0502050306030303" pitchFamily="18" charset="0"/>
              </a:rPr>
              <a:t>Informational</a:t>
            </a:r>
            <a:r>
              <a:rPr lang="hy-AM">
                <a:latin typeface="Sylfaen" panose="010A0502050306030303" pitchFamily="18" charset="0"/>
              </a:rPr>
              <a:t> </a:t>
            </a:r>
            <a:r>
              <a:rPr lang="en-US">
                <a:latin typeface="Sylfaen" panose="010A0502050306030303" pitchFamily="18" charset="0"/>
              </a:rPr>
              <a:t>Headers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4E313D-86D8-46AB-B3EC-C88872C528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5757"/>
            <a:ext cx="5257800" cy="159215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b="1">
                <a:latin typeface="Sylfaen" panose="010A0502050306030303" pitchFamily="18" charset="0"/>
              </a:rPr>
              <a:t>Informational</a:t>
            </a:r>
            <a:r>
              <a:rPr lang="hy-AM" b="1">
                <a:latin typeface="Sylfaen" panose="010A0502050306030303" pitchFamily="18" charset="0"/>
              </a:rPr>
              <a:t> </a:t>
            </a:r>
            <a:r>
              <a:rPr lang="en-US" b="1">
                <a:latin typeface="Sylfaen" panose="010A0502050306030303" pitchFamily="18" charset="0"/>
              </a:rPr>
              <a:t>headers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Allow: method</a:t>
            </a:r>
          </a:p>
          <a:p>
            <a:pPr marL="0" indent="0">
              <a:buNone/>
            </a:pPr>
            <a:endParaRPr lang="en-US">
              <a:latin typeface="Sylfaen" panose="010A0502050306030303" pitchFamily="18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A814931-1547-4837-9C52-155F54A36BEA}"/>
              </a:ext>
            </a:extLst>
          </p:cNvPr>
          <p:cNvCxnSpPr>
            <a:cxnSpLocks/>
          </p:cNvCxnSpPr>
          <p:nvPr/>
        </p:nvCxnSpPr>
        <p:spPr>
          <a:xfrm>
            <a:off x="569235" y="1199374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4975CDE-2B9C-4F61-9CEC-90F3A89BCE04}"/>
              </a:ext>
            </a:extLst>
          </p:cNvPr>
          <p:cNvSpPr txBox="1">
            <a:spLocks/>
          </p:cNvSpPr>
          <p:nvPr/>
        </p:nvSpPr>
        <p:spPr>
          <a:xfrm>
            <a:off x="838200" y="3438109"/>
            <a:ext cx="5257800" cy="23716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b="1">
                <a:latin typeface="Sylfaen" panose="010A0502050306030303" pitchFamily="18" charset="0"/>
              </a:rPr>
              <a:t>Entity Caching headers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>
                <a:latin typeface="Sylfaen" panose="010A0502050306030303" pitchFamily="18" charset="0"/>
              </a:rPr>
              <a:t>Expires: date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hy-AM">
                <a:latin typeface="Sylfaen" panose="010A0502050306030303" pitchFamily="18" charset="0"/>
              </a:rPr>
              <a:t>Last-Modified</a:t>
            </a:r>
            <a:r>
              <a:rPr lang="en-US">
                <a:latin typeface="Sylfaen" panose="010A0502050306030303" pitchFamily="18" charset="0"/>
              </a:rPr>
              <a:t>: date</a:t>
            </a:r>
            <a:endParaRPr lang="hy-AM">
              <a:latin typeface="Sylfaen" panose="010A05020503060303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>
              <a:latin typeface="Sylfaen" panose="010A05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40618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B80DF-2C16-404A-A5AD-6A57A7C91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Sylfaen" panose="010A0502050306030303" pitchFamily="18" charset="0"/>
              </a:rPr>
              <a:t>Entity Content headers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EA57C-6B4C-45C8-AC55-5C4064B56C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0810"/>
            <a:ext cx="7706194" cy="469509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hy-AM">
                <a:latin typeface="Sylfaen" panose="010A0502050306030303" pitchFamily="18" charset="0"/>
              </a:rPr>
              <a:t>Content-Encoding։ </a:t>
            </a:r>
            <a:r>
              <a:rPr lang="en-US">
                <a:latin typeface="Sylfaen" panose="010A0502050306030303" pitchFamily="18" charset="0"/>
              </a:rPr>
              <a:t>content-coding</a:t>
            </a:r>
            <a:r>
              <a:rPr lang="hy-AM">
                <a:latin typeface="Sylfaen" panose="010A0502050306030303" pitchFamily="18" charset="0"/>
              </a:rPr>
              <a:t> </a:t>
            </a:r>
            <a:endParaRPr lang="en-US">
              <a:latin typeface="Sylfaen" panose="010A0502050306030303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hy-AM">
                <a:latin typeface="Sylfaen" panose="010A0502050306030303" pitchFamily="18" charset="0"/>
              </a:rPr>
              <a:t>Content-</a:t>
            </a:r>
            <a:r>
              <a:rPr lang="en-US">
                <a:latin typeface="Sylfaen" panose="010A0502050306030303" pitchFamily="18" charset="0"/>
              </a:rPr>
              <a:t>Language: language-tag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hy-AM">
                <a:latin typeface="Sylfaen" panose="010A0502050306030303" pitchFamily="18" charset="0"/>
              </a:rPr>
              <a:t>Content-</a:t>
            </a:r>
            <a:r>
              <a:rPr lang="en-US">
                <a:latin typeface="Sylfaen" panose="010A0502050306030303" pitchFamily="18" charset="0"/>
              </a:rPr>
              <a:t>Length: digits</a:t>
            </a:r>
            <a:endParaRPr lang="hy-AM">
              <a:latin typeface="Sylfaen" panose="010A0502050306030303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hy-AM">
                <a:latin typeface="Sylfaen" panose="010A0502050306030303" pitchFamily="18" charset="0"/>
              </a:rPr>
              <a:t>Content-</a:t>
            </a:r>
            <a:r>
              <a:rPr lang="en-US">
                <a:latin typeface="Sylfaen" panose="010A0502050306030303" pitchFamily="18" charset="0"/>
              </a:rPr>
              <a:t>Location: absoluteURI | relativeURI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hy-AM">
                <a:latin typeface="Sylfaen" panose="010A0502050306030303" pitchFamily="18" charset="0"/>
              </a:rPr>
              <a:t>Content-</a:t>
            </a:r>
            <a:r>
              <a:rPr lang="en-US">
                <a:latin typeface="Sylfaen" panose="010A0502050306030303" pitchFamily="18" charset="0"/>
              </a:rPr>
              <a:t>MD5: md5-digest</a:t>
            </a:r>
            <a:endParaRPr lang="hy-AM">
              <a:latin typeface="Sylfaen" panose="010A0502050306030303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hy-AM">
                <a:latin typeface="Sylfaen" panose="010A0502050306030303" pitchFamily="18" charset="0"/>
              </a:rPr>
              <a:t>Content-</a:t>
            </a:r>
            <a:r>
              <a:rPr lang="en-US">
                <a:latin typeface="Sylfaen" panose="010A0502050306030303" pitchFamily="18" charset="0"/>
              </a:rPr>
              <a:t>Range: bytes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190675-0196-43D0-A370-DB555D7C6B4F}"/>
              </a:ext>
            </a:extLst>
          </p:cNvPr>
          <p:cNvCxnSpPr>
            <a:cxnSpLocks/>
          </p:cNvCxnSpPr>
          <p:nvPr/>
        </p:nvCxnSpPr>
        <p:spPr>
          <a:xfrm>
            <a:off x="569235" y="1199374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2751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3CECF-5A55-4255-8DE4-21988E343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Sylfaen" panose="010A0502050306030303" pitchFamily="18" charset="0"/>
              </a:rPr>
              <a:t>Cache-Control</a:t>
            </a:r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3DF56BB-D3AF-4316-B1F5-C41F5E2F4B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4498" y="1081937"/>
            <a:ext cx="8283004" cy="5562487"/>
          </a:xfr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535B9B5-C10A-4E38-BA44-19D874137EEC}"/>
              </a:ext>
            </a:extLst>
          </p:cNvPr>
          <p:cNvCxnSpPr>
            <a:cxnSpLocks/>
          </p:cNvCxnSpPr>
          <p:nvPr/>
        </p:nvCxnSpPr>
        <p:spPr>
          <a:xfrm>
            <a:off x="569235" y="1124423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3173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9CC9F-5ED1-44E5-AC0D-FC32EC452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Sylfaen" panose="010A0502050306030303" pitchFamily="18" charset="0"/>
              </a:rPr>
              <a:t>URL Encoding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F3C7C-37FA-4A16-8D05-3BAB364D6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4227" y="1780654"/>
            <a:ext cx="2789420" cy="4351338"/>
          </a:xfrm>
        </p:spPr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{     </a:t>
            </a:r>
            <a:r>
              <a:rPr lang="en-US">
                <a:latin typeface="Sylfaen" panose="010A0502050306030303" pitchFamily="18" charset="0"/>
                <a:sym typeface="Wingdings" panose="05000000000000000000" pitchFamily="2" charset="2"/>
              </a:rPr>
              <a:t>     </a:t>
            </a:r>
            <a:r>
              <a:rPr lang="en-US">
                <a:latin typeface="Sylfaen" panose="010A0502050306030303" pitchFamily="18" charset="0"/>
              </a:rPr>
              <a:t>%7B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|     </a:t>
            </a:r>
            <a:r>
              <a:rPr lang="en-US">
                <a:latin typeface="Sylfaen" panose="010A0502050306030303" pitchFamily="18" charset="0"/>
                <a:sym typeface="Wingdings" panose="05000000000000000000" pitchFamily="2" charset="2"/>
              </a:rPr>
              <a:t>     </a:t>
            </a:r>
            <a:r>
              <a:rPr lang="en-US">
                <a:latin typeface="Sylfaen" panose="010A0502050306030303" pitchFamily="18" charset="0"/>
              </a:rPr>
              <a:t>%7C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}     </a:t>
            </a:r>
            <a:r>
              <a:rPr lang="en-US">
                <a:latin typeface="Sylfaen" panose="010A0502050306030303" pitchFamily="18" charset="0"/>
                <a:sym typeface="Wingdings" panose="05000000000000000000" pitchFamily="2" charset="2"/>
              </a:rPr>
              <a:t>     </a:t>
            </a:r>
            <a:r>
              <a:rPr lang="en-US">
                <a:latin typeface="Sylfaen" panose="010A0502050306030303" pitchFamily="18" charset="0"/>
              </a:rPr>
              <a:t>%7D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~     </a:t>
            </a:r>
            <a:r>
              <a:rPr lang="en-US">
                <a:latin typeface="Sylfaen" panose="010A0502050306030303" pitchFamily="18" charset="0"/>
                <a:sym typeface="Wingdings" panose="05000000000000000000" pitchFamily="2" charset="2"/>
              </a:rPr>
              <a:t>     </a:t>
            </a:r>
            <a:r>
              <a:rPr lang="en-US">
                <a:latin typeface="Sylfaen" panose="010A0502050306030303" pitchFamily="18" charset="0"/>
              </a:rPr>
              <a:t>%7D</a:t>
            </a:r>
          </a:p>
          <a:p>
            <a:pPr marL="0" indent="0">
              <a:buNone/>
            </a:pPr>
            <a:endParaRPr lang="en-US">
              <a:latin typeface="Sylfaen" panose="010A0502050306030303" pitchFamily="18" charset="0"/>
            </a:endParaRPr>
          </a:p>
          <a:p>
            <a:pPr marL="0" indent="0">
              <a:buNone/>
            </a:pPr>
            <a:endParaRPr lang="en-US">
              <a:latin typeface="Sylfaen" panose="010A0502050306030303" pitchFamily="18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A10B049-CE78-45DD-ABCA-025F196E6404}"/>
              </a:ext>
            </a:extLst>
          </p:cNvPr>
          <p:cNvCxnSpPr>
            <a:cxnSpLocks/>
          </p:cNvCxnSpPr>
          <p:nvPr/>
        </p:nvCxnSpPr>
        <p:spPr>
          <a:xfrm>
            <a:off x="569235" y="1079453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FD96FCD-5E9A-4D3A-8E90-819A8C12C104}"/>
              </a:ext>
            </a:extLst>
          </p:cNvPr>
          <p:cNvSpPr txBox="1">
            <a:spLocks/>
          </p:cNvSpPr>
          <p:nvPr/>
        </p:nvSpPr>
        <p:spPr>
          <a:xfrm>
            <a:off x="2508353" y="1780654"/>
            <a:ext cx="278942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US">
                <a:latin typeface="Sylfaen" panose="010A0502050306030303" pitchFamily="18" charset="0"/>
              </a:rPr>
              <a:t>!     </a:t>
            </a:r>
            <a:r>
              <a:rPr lang="en-US">
                <a:latin typeface="Sylfaen" panose="010A0502050306030303" pitchFamily="18" charset="0"/>
                <a:sym typeface="Wingdings" panose="05000000000000000000" pitchFamily="2" charset="2"/>
              </a:rPr>
              <a:t>     </a:t>
            </a:r>
            <a:r>
              <a:rPr lang="en-US">
                <a:latin typeface="Sylfaen" panose="010A0502050306030303" pitchFamily="18" charset="0"/>
              </a:rPr>
              <a:t>%21</a:t>
            </a:r>
          </a:p>
          <a:p>
            <a:pPr marL="0" indent="0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US">
                <a:latin typeface="Sylfaen" panose="010A0502050306030303" pitchFamily="18" charset="0"/>
              </a:rPr>
              <a:t>#     </a:t>
            </a:r>
            <a:r>
              <a:rPr lang="en-US">
                <a:latin typeface="Sylfaen" panose="010A0502050306030303" pitchFamily="18" charset="0"/>
                <a:sym typeface="Wingdings" panose="05000000000000000000" pitchFamily="2" charset="2"/>
              </a:rPr>
              <a:t>     </a:t>
            </a:r>
            <a:r>
              <a:rPr lang="en-US">
                <a:latin typeface="Sylfaen" panose="010A0502050306030303" pitchFamily="18" charset="0"/>
              </a:rPr>
              <a:t>%23</a:t>
            </a:r>
          </a:p>
          <a:p>
            <a:pPr marL="0" indent="0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US">
                <a:latin typeface="Sylfaen" panose="010A0502050306030303" pitchFamily="18" charset="0"/>
              </a:rPr>
              <a:t>$     </a:t>
            </a:r>
            <a:r>
              <a:rPr lang="en-US">
                <a:latin typeface="Sylfaen" panose="010A0502050306030303" pitchFamily="18" charset="0"/>
                <a:sym typeface="Wingdings" panose="05000000000000000000" pitchFamily="2" charset="2"/>
              </a:rPr>
              <a:t>     </a:t>
            </a:r>
            <a:r>
              <a:rPr lang="en-US">
                <a:latin typeface="Sylfaen" panose="010A0502050306030303" pitchFamily="18" charset="0"/>
              </a:rPr>
              <a:t>%24</a:t>
            </a:r>
          </a:p>
          <a:p>
            <a:pPr marL="0" indent="0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US">
                <a:latin typeface="Sylfaen" panose="010A0502050306030303" pitchFamily="18" charset="0"/>
                <a:sym typeface="Wingdings" panose="05000000000000000000" pitchFamily="2" charset="2"/>
              </a:rPr>
              <a:t>&amp;         </a:t>
            </a:r>
            <a:r>
              <a:rPr lang="en-US">
                <a:latin typeface="Sylfaen" panose="010A0502050306030303" pitchFamily="18" charset="0"/>
              </a:rPr>
              <a:t>%26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>
              <a:latin typeface="Sylfaen" panose="010A05020503060303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>
              <a:latin typeface="Sylfaen" panose="010A05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3610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B766F8-1969-4D97-AC71-58F525620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000">
                <a:latin typeface="Sylfaen" panose="010A0502050306030303" pitchFamily="18" charset="0"/>
              </a:rPr>
              <a:t>HTTP Basic Features</a:t>
            </a:r>
            <a:endParaRPr lang="ru-RU" sz="5000">
              <a:latin typeface="Sylfaen" panose="010A0502050306030303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D07CB4D-45E2-4515-87D7-6F37411232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9813" y="2134901"/>
            <a:ext cx="8632371" cy="3449202"/>
          </a:xfrm>
        </p:spPr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sz="3200">
                <a:latin typeface="Sylfaen" panose="010A0502050306030303" pitchFamily="18" charset="0"/>
              </a:rPr>
              <a:t>HTTP </a:t>
            </a:r>
            <a:r>
              <a:rPr lang="en-US" sz="3200" dirty="0">
                <a:latin typeface="Sylfaen" panose="010A0502050306030303" pitchFamily="18" charset="0"/>
              </a:rPr>
              <a:t>is connectionless</a:t>
            </a:r>
            <a:endParaRPr lang="hy-AM" sz="3200" dirty="0">
              <a:latin typeface="Sylfaen" panose="010A0502050306030303" pitchFamily="18" charset="0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sz="3200" dirty="0">
                <a:latin typeface="Sylfaen" panose="010A0502050306030303" pitchFamily="18" charset="0"/>
              </a:rPr>
              <a:t>HTTP is media independent</a:t>
            </a:r>
            <a:endParaRPr lang="hy-AM" sz="3200" dirty="0">
              <a:latin typeface="Sylfaen" panose="010A0502050306030303" pitchFamily="18" charset="0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sz="3200" dirty="0">
                <a:latin typeface="Sylfaen" panose="010A0502050306030303" pitchFamily="18" charset="0"/>
              </a:rPr>
              <a:t>HTTP is stateless</a:t>
            </a:r>
            <a:endParaRPr lang="ru-RU" sz="3200" dirty="0">
              <a:latin typeface="Sylfaen" panose="010A0502050306030303" pitchFamily="18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53C08CA-550C-4E7C-85A3-5973BC63A8D4}"/>
              </a:ext>
            </a:extLst>
          </p:cNvPr>
          <p:cNvCxnSpPr>
            <a:cxnSpLocks/>
          </p:cNvCxnSpPr>
          <p:nvPr/>
        </p:nvCxnSpPr>
        <p:spPr>
          <a:xfrm>
            <a:off x="569235" y="1138985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58454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AC74C-D795-4170-A3BA-717017C90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Sylfaen" panose="010A0502050306030303" pitchFamily="18" charset="0"/>
              </a:rPr>
              <a:t>HTTP 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0FE7F-0651-4E54-B88E-38A6E337EC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7149"/>
            <a:ext cx="10515600" cy="4748739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Personal Information Leakage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File and Path Names Based Attack</a:t>
            </a:r>
            <a:endParaRPr lang="hy-AM">
              <a:latin typeface="Sylfaen" panose="010A0502050306030303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DNS Spoofing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Location Headers and Spoofing</a:t>
            </a:r>
            <a:endParaRPr lang="hy-AM">
              <a:latin typeface="Sylfaen" panose="010A0502050306030303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Authentication Credentials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Proxies and Caching</a:t>
            </a:r>
          </a:p>
          <a:p>
            <a:pPr marL="0" indent="0">
              <a:buNone/>
            </a:pPr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340917F-59D6-4048-9082-92AEEDBBC354}"/>
              </a:ext>
            </a:extLst>
          </p:cNvPr>
          <p:cNvCxnSpPr>
            <a:cxnSpLocks/>
          </p:cNvCxnSpPr>
          <p:nvPr/>
        </p:nvCxnSpPr>
        <p:spPr>
          <a:xfrm>
            <a:off x="569235" y="1154404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03701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A6979-52A1-4B28-A1A6-35A5B6E9D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Sylfaen" panose="010A0502050306030303" pitchFamily="18" charset="0"/>
              </a:rPr>
              <a:t>HTTPS</a:t>
            </a:r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882D82C-96E0-40B7-9F23-B1BC0A08AE52}"/>
              </a:ext>
            </a:extLst>
          </p:cNvPr>
          <p:cNvCxnSpPr>
            <a:cxnSpLocks/>
          </p:cNvCxnSpPr>
          <p:nvPr/>
        </p:nvCxnSpPr>
        <p:spPr>
          <a:xfrm>
            <a:off x="569235" y="1154404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C2016D2D-E5AC-406E-A17D-ED85C2D57E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9877" y="1448750"/>
            <a:ext cx="7652246" cy="5069851"/>
          </a:xfrm>
        </p:spPr>
      </p:pic>
    </p:spTree>
    <p:extLst>
      <p:ext uri="{BB962C8B-B14F-4D97-AF65-F5344CB8AC3E}">
        <p14:creationId xmlns:p14="http://schemas.microsoft.com/office/powerpoint/2010/main" val="356244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73851-704C-4A30-AF9C-646315453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Sylfaen" panose="010A0502050306030303" pitchFamily="18" charset="0"/>
              </a:rPr>
              <a:t>TCP/IP model</a:t>
            </a:r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689B796-4B3A-46FF-926E-AD6FE19A8D25}"/>
              </a:ext>
            </a:extLst>
          </p:cNvPr>
          <p:cNvCxnSpPr>
            <a:cxnSpLocks/>
          </p:cNvCxnSpPr>
          <p:nvPr/>
        </p:nvCxnSpPr>
        <p:spPr>
          <a:xfrm>
            <a:off x="569235" y="1092314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9CB8157-5C73-463F-892C-71ED35060698}"/>
              </a:ext>
            </a:extLst>
          </p:cNvPr>
          <p:cNvSpPr txBox="1">
            <a:spLocks/>
          </p:cNvSpPr>
          <p:nvPr/>
        </p:nvSpPr>
        <p:spPr>
          <a:xfrm>
            <a:off x="4157251" y="5106816"/>
            <a:ext cx="3877491" cy="1672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>
                <a:latin typeface="Sylfaen" panose="010A0502050306030303" pitchFamily="18" charset="0"/>
              </a:rPr>
              <a:t>IPAdress:port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b="1">
              <a:latin typeface="Sylfaen" panose="010A0502050306030303" pitchFamily="18" charset="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b="1">
                <a:latin typeface="Sylfaen" panose="010A0502050306030303" pitchFamily="18" charset="0"/>
              </a:rPr>
              <a:t>socket</a:t>
            </a: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E57D7E06-B1F9-4B0E-B24C-345DF8591E40}"/>
              </a:ext>
            </a:extLst>
          </p:cNvPr>
          <p:cNvSpPr/>
          <p:nvPr/>
        </p:nvSpPr>
        <p:spPr>
          <a:xfrm rot="16200000">
            <a:off x="5912492" y="4694260"/>
            <a:ext cx="367008" cy="2142851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48FE7DAB-CDDB-4925-B285-5C88278E09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6788328"/>
              </p:ext>
            </p:extLst>
          </p:nvPr>
        </p:nvGraphicFramePr>
        <p:xfrm>
          <a:off x="1573129" y="1388082"/>
          <a:ext cx="9384681" cy="33429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8615">
                  <a:extLst>
                    <a:ext uri="{9D8B030D-6E8A-4147-A177-3AD203B41FA5}">
                      <a16:colId xmlns:a16="http://schemas.microsoft.com/office/drawing/2014/main" val="2264695111"/>
                    </a:ext>
                  </a:extLst>
                </a:gridCol>
                <a:gridCol w="5996066">
                  <a:extLst>
                    <a:ext uri="{9D8B030D-6E8A-4147-A177-3AD203B41FA5}">
                      <a16:colId xmlns:a16="http://schemas.microsoft.com/office/drawing/2014/main" val="3491653623"/>
                    </a:ext>
                  </a:extLst>
                </a:gridCol>
              </a:tblGrid>
              <a:tr h="817188">
                <a:tc>
                  <a:txBody>
                    <a:bodyPr/>
                    <a:lstStyle/>
                    <a:p>
                      <a:pPr algn="l"/>
                      <a:r>
                        <a:rPr lang="en-US" sz="2800" b="1" kern="1200">
                          <a:solidFill>
                            <a:schemeClr val="tx1"/>
                          </a:solidFill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Application layer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1" kern="1200">
                          <a:solidFill>
                            <a:schemeClr val="tx1"/>
                          </a:solidFill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HTTP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6811500"/>
                  </a:ext>
                </a:extLst>
              </a:tr>
              <a:tr h="839449">
                <a:tc>
                  <a:txBody>
                    <a:bodyPr/>
                    <a:lstStyle/>
                    <a:p>
                      <a:pPr algn="l"/>
                      <a:r>
                        <a:rPr lang="en-US" sz="2800" b="1">
                          <a:latin typeface="Sylfaen" panose="010A0502050306030303" pitchFamily="18" charset="0"/>
                        </a:rPr>
                        <a:t>Transport layer</a:t>
                      </a:r>
                      <a:endParaRPr lang="en-US" sz="2800" b="1" kern="1200">
                        <a:solidFill>
                          <a:schemeClr val="tx1"/>
                        </a:solidFill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sz="2800" b="1">
                          <a:latin typeface="Sylfaen" panose="010A0502050306030303" pitchFamily="18" charset="0"/>
                        </a:rPr>
                        <a:t>TCP (Transmission Control Protocol)</a:t>
                      </a:r>
                      <a:endParaRPr lang="en-US" sz="2800" b="1" kern="1200">
                        <a:solidFill>
                          <a:schemeClr val="tx1"/>
                        </a:solidFill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498813"/>
                  </a:ext>
                </a:extLst>
              </a:tr>
              <a:tr h="843152">
                <a:tc>
                  <a:txBody>
                    <a:bodyPr/>
                    <a:lstStyle/>
                    <a:p>
                      <a:pPr algn="l"/>
                      <a:r>
                        <a:rPr lang="en-US" sz="2800" b="1">
                          <a:latin typeface="Sylfaen" panose="010A0502050306030303" pitchFamily="18" charset="0"/>
                        </a:rPr>
                        <a:t>Internet layer</a:t>
                      </a:r>
                      <a:endParaRPr lang="en-US" sz="2800" b="1" kern="1200">
                        <a:solidFill>
                          <a:schemeClr val="tx1"/>
                        </a:solidFill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>
                          <a:latin typeface="Sylfaen" panose="010A0502050306030303" pitchFamily="18" charset="0"/>
                        </a:rPr>
                        <a:t>IP (Internet Protocol)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1356153"/>
                  </a:ext>
                </a:extLst>
              </a:tr>
              <a:tr h="843152">
                <a:tc>
                  <a:txBody>
                    <a:bodyPr/>
                    <a:lstStyle/>
                    <a:p>
                      <a:pPr algn="l"/>
                      <a:r>
                        <a:rPr lang="en-US" sz="2800" b="1" kern="1200">
                          <a:solidFill>
                            <a:schemeClr val="tx1"/>
                          </a:solidFill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Network interfaces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>
                          <a:latin typeface="Sylfaen" panose="010A0502050306030303" pitchFamily="18" charset="0"/>
                        </a:rPr>
                        <a:t>Wi-Fi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80994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4536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6EBEB-43E8-4BE3-8015-09CF10C2C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51695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Sylfaen" panose="010A0502050306030303" pitchFamily="18" charset="0"/>
              </a:rPr>
              <a:t>URI / URL / URN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64396E-FDBB-4E65-AAD1-EEF3F2ADC3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173868"/>
            <a:ext cx="10515600" cy="324124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>
                <a:latin typeface="Sylfaen" panose="010A0502050306030303" pitchFamily="18" charset="0"/>
              </a:rPr>
              <a:t>                                 URL                                       URN</a:t>
            </a:r>
          </a:p>
          <a:p>
            <a:pPr marL="0" indent="0" algn="just">
              <a:buNone/>
            </a:pPr>
            <a:r>
              <a:rPr lang="en-US" sz="1800">
                <a:latin typeface="Sylfaen" panose="010A0502050306030303" pitchFamily="18" charset="0"/>
              </a:rPr>
              <a:t>                                 (Uniform Resource Locator)                             (Uniform Resource Name)  </a:t>
            </a:r>
          </a:p>
          <a:p>
            <a:pPr marL="0" indent="0" algn="just">
              <a:buNone/>
            </a:pPr>
            <a:endParaRPr lang="en-US" sz="1800">
              <a:latin typeface="Sylfaen" panose="010A0502050306030303" pitchFamily="18" charset="0"/>
            </a:endParaRPr>
          </a:p>
          <a:p>
            <a:pPr marL="0" indent="0" algn="ctr">
              <a:buNone/>
            </a:pPr>
            <a:r>
              <a:rPr lang="en-US">
                <a:solidFill>
                  <a:schemeClr val="accent1"/>
                </a:solidFill>
                <a:latin typeface="Sylfaen" panose="010A0502050306030303" pitchFamily="18" charset="0"/>
              </a:rPr>
              <a:t>http://www.tutorialspoint.com</a:t>
            </a:r>
            <a:r>
              <a:rPr lang="en-US">
                <a:solidFill>
                  <a:schemeClr val="accent6"/>
                </a:solidFill>
                <a:latin typeface="Sylfaen" panose="010A0502050306030303" pitchFamily="18" charset="0"/>
              </a:rPr>
              <a:t>/http/http_messages.html</a:t>
            </a:r>
          </a:p>
          <a:p>
            <a:pPr marL="0" indent="0" algn="ctr">
              <a:buNone/>
            </a:pPr>
            <a:endParaRPr lang="en-US">
              <a:latin typeface="Sylfaen" panose="010A0502050306030303" pitchFamily="18" charset="0"/>
            </a:endParaRPr>
          </a:p>
          <a:p>
            <a:pPr marL="0" indent="0" algn="ctr">
              <a:buNone/>
            </a:pPr>
            <a:r>
              <a:rPr lang="en-US" b="1">
                <a:latin typeface="Sylfaen" panose="010A0502050306030303" pitchFamily="18" charset="0"/>
              </a:rPr>
              <a:t>URI</a:t>
            </a:r>
          </a:p>
          <a:p>
            <a:pPr marL="0" indent="0" algn="ctr">
              <a:buNone/>
            </a:pPr>
            <a:r>
              <a:rPr lang="en-US" sz="1800">
                <a:latin typeface="Sylfaen" panose="010A0502050306030303" pitchFamily="18" charset="0"/>
              </a:rPr>
              <a:t>(Uniform Resource Identifier)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180E1CA-9310-457F-9829-58342A066527}"/>
              </a:ext>
            </a:extLst>
          </p:cNvPr>
          <p:cNvCxnSpPr>
            <a:cxnSpLocks/>
          </p:cNvCxnSpPr>
          <p:nvPr/>
        </p:nvCxnSpPr>
        <p:spPr>
          <a:xfrm>
            <a:off x="569234" y="948622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Right Brace 4">
            <a:extLst>
              <a:ext uri="{FF2B5EF4-FFF2-40B4-BE49-F238E27FC236}">
                <a16:creationId xmlns:a16="http://schemas.microsoft.com/office/drawing/2014/main" id="{CF713E70-B999-4D55-8353-EA7F0BA5B933}"/>
              </a:ext>
            </a:extLst>
          </p:cNvPr>
          <p:cNvSpPr/>
          <p:nvPr/>
        </p:nvSpPr>
        <p:spPr>
          <a:xfrm rot="5400000">
            <a:off x="5921744" y="-1161915"/>
            <a:ext cx="348513" cy="8490859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2A7D10A5-E82A-4C47-AFF1-393C45944251}"/>
              </a:ext>
            </a:extLst>
          </p:cNvPr>
          <p:cNvSpPr/>
          <p:nvPr/>
        </p:nvSpPr>
        <p:spPr>
          <a:xfrm rot="16200000">
            <a:off x="4014567" y="-122432"/>
            <a:ext cx="348513" cy="4676505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EBEB322A-584C-4850-B905-7AC2DC4B1678}"/>
              </a:ext>
            </a:extLst>
          </p:cNvPr>
          <p:cNvSpPr/>
          <p:nvPr/>
        </p:nvSpPr>
        <p:spPr>
          <a:xfrm rot="16200000">
            <a:off x="8259996" y="308643"/>
            <a:ext cx="348513" cy="3814353"/>
          </a:xfrm>
          <a:prstGeom prst="rightBrac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CF57BA9-DD90-43CB-9F53-708EDCE0427E}"/>
              </a:ext>
            </a:extLst>
          </p:cNvPr>
          <p:cNvSpPr txBox="1">
            <a:spLocks/>
          </p:cNvSpPr>
          <p:nvPr/>
        </p:nvSpPr>
        <p:spPr>
          <a:xfrm>
            <a:off x="1615440" y="4640358"/>
            <a:ext cx="8961119" cy="17638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http://www.tutorialspoint.com/http/http_messages.html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http://192.229.221.69:80/http/http_messages.html</a:t>
            </a:r>
          </a:p>
          <a:p>
            <a:pPr marL="0" indent="0" algn="ctr">
              <a:buNone/>
            </a:pPr>
            <a:endParaRPr lang="en-US">
              <a:solidFill>
                <a:schemeClr val="accent6"/>
              </a:solidFill>
              <a:latin typeface="Sylfaen" panose="010A05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7997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B3561-CBF9-4490-B4FF-AC6A70626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Sylfaen" panose="010A0502050306030303" pitchFamily="18" charset="0"/>
              </a:rPr>
              <a:t>Basic server connection process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86FA039-4349-4818-A59E-3489335A214D}"/>
              </a:ext>
            </a:extLst>
          </p:cNvPr>
          <p:cNvCxnSpPr>
            <a:cxnSpLocks/>
          </p:cNvCxnSpPr>
          <p:nvPr/>
        </p:nvCxnSpPr>
        <p:spPr>
          <a:xfrm>
            <a:off x="569235" y="1177222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0DF9714-D6EE-40C2-9198-2D892379AD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7507" y="1343818"/>
            <a:ext cx="8616985" cy="4981576"/>
          </a:xfrm>
        </p:spPr>
      </p:pic>
    </p:spTree>
    <p:extLst>
      <p:ext uri="{BB962C8B-B14F-4D97-AF65-F5344CB8AC3E}">
        <p14:creationId xmlns:p14="http://schemas.microsoft.com/office/powerpoint/2010/main" val="537064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85E0C-63EC-40CA-8716-DC195A740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659" y="18255"/>
            <a:ext cx="11152681" cy="1325563"/>
          </a:xfrm>
        </p:spPr>
        <p:txBody>
          <a:bodyPr/>
          <a:lstStyle/>
          <a:p>
            <a:r>
              <a:rPr lang="en-US">
                <a:latin typeface="Sylfaen" panose="010A0502050306030303" pitchFamily="18" charset="0"/>
              </a:rPr>
              <a:t>Web Intermediaries, Proxy Servers, Gateways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6DDD94A-2C34-4EB8-9326-9DC453B267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574" y="1585210"/>
            <a:ext cx="9848850" cy="2076450"/>
          </a:xfr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1C72637-5B6C-41D3-B603-11D25064BDB9}"/>
              </a:ext>
            </a:extLst>
          </p:cNvPr>
          <p:cNvCxnSpPr>
            <a:cxnSpLocks/>
          </p:cNvCxnSpPr>
          <p:nvPr/>
        </p:nvCxnSpPr>
        <p:spPr>
          <a:xfrm>
            <a:off x="569235" y="1092314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DB3B5CB0-46DA-4029-B1CC-BDCA8DDE85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574" y="4117975"/>
            <a:ext cx="9848850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598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49BA6-1473-49AB-B355-42E4590C7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US" altLang="en-US">
                <a:latin typeface="Sylfaen" panose="010A0502050306030303" pitchFamily="18" charset="0"/>
              </a:rPr>
              <a:t>HTTP Messages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819B02-2AF8-45F9-8E84-5E166EC59A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2157718"/>
            <a:ext cx="4603154" cy="3462350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b="1">
                <a:latin typeface="Sylfaen" panose="010A0502050306030303" pitchFamily="18" charset="0"/>
              </a:rPr>
              <a:t>Start line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>
                <a:latin typeface="Sylfaen" panose="010A0502050306030303" pitchFamily="18" charset="0"/>
              </a:rPr>
              <a:t>Header fields (0 or more)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>
                <a:latin typeface="Sylfaen" panose="010A0502050306030303" pitchFamily="18" charset="0"/>
              </a:rPr>
              <a:t>An empty line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>
                <a:latin typeface="Sylfaen" panose="010A0502050306030303" pitchFamily="18" charset="0"/>
              </a:rPr>
              <a:t>Body (optional)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47C205E-2547-40E3-8D36-3C858F3C028D}"/>
              </a:ext>
            </a:extLst>
          </p:cNvPr>
          <p:cNvCxnSpPr>
            <a:cxnSpLocks/>
          </p:cNvCxnSpPr>
          <p:nvPr/>
        </p:nvCxnSpPr>
        <p:spPr>
          <a:xfrm>
            <a:off x="569235" y="1237932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67A88D1-91E7-43F6-95F3-A9A0FD9835B6}"/>
              </a:ext>
            </a:extLst>
          </p:cNvPr>
          <p:cNvSpPr txBox="1">
            <a:spLocks/>
          </p:cNvSpPr>
          <p:nvPr/>
        </p:nvSpPr>
        <p:spPr>
          <a:xfrm>
            <a:off x="6966859" y="1825625"/>
            <a:ext cx="438694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8701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4C2088B5-8A21-4095-90A4-9CE3283A00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3137820"/>
              </p:ext>
            </p:extLst>
          </p:nvPr>
        </p:nvGraphicFramePr>
        <p:xfrm>
          <a:off x="409303" y="1574552"/>
          <a:ext cx="3757747" cy="26774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57747">
                  <a:extLst>
                    <a:ext uri="{9D8B030D-6E8A-4147-A177-3AD203B41FA5}">
                      <a16:colId xmlns:a16="http://schemas.microsoft.com/office/drawing/2014/main" val="2517684048"/>
                    </a:ext>
                  </a:extLst>
                </a:gridCol>
              </a:tblGrid>
              <a:tr h="3914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/>
                        <a:t>GET  /</a:t>
                      </a:r>
                      <a:r>
                        <a:rPr lang="en-US" sz="1800">
                          <a:latin typeface="Sylfaen" panose="010A0502050306030303" pitchFamily="18" charset="0"/>
                        </a:rPr>
                        <a:t>messages.htm  HTTP/1.1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8260313"/>
                  </a:ext>
                </a:extLst>
              </a:tr>
              <a:tr h="1223122">
                <a:tc>
                  <a:txBody>
                    <a:bodyPr/>
                    <a:lstStyle/>
                    <a:p>
                      <a:pPr marL="0" indent="0" algn="l" fontAlgn="t">
                        <a:buNone/>
                      </a:pPr>
                      <a:r>
                        <a:rPr lang="en-US" sz="1800" kern="1200">
                          <a:solidFill>
                            <a:schemeClr val="tx1"/>
                          </a:solidFill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user-agent:  Chrome/105.0.0.0</a:t>
                      </a:r>
                    </a:p>
                    <a:p>
                      <a:pPr fontAlgn="t"/>
                      <a:r>
                        <a:rPr lang="en-US" sz="1800" kern="1200">
                          <a:solidFill>
                            <a:schemeClr val="tx1"/>
                          </a:solidFill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accept: text/html</a:t>
                      </a:r>
                    </a:p>
                    <a:p>
                      <a:pPr fontAlgn="t"/>
                      <a:r>
                        <a:rPr lang="en-US" sz="1800" kern="1200">
                          <a:solidFill>
                            <a:schemeClr val="tx1"/>
                          </a:solidFill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accept-encoding: gzip</a:t>
                      </a:r>
                    </a:p>
                    <a:p>
                      <a:pPr fontAlgn="t"/>
                      <a:r>
                        <a:rPr lang="en-US" sz="1800" kern="1200">
                          <a:solidFill>
                            <a:schemeClr val="tx1"/>
                          </a:solidFill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accept-language:  en</a:t>
                      </a:r>
                    </a:p>
                    <a:p>
                      <a:pPr fontAlgn="t"/>
                      <a:r>
                        <a:rPr lang="en-US" sz="18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cache-control: max-age=0</a:t>
                      </a:r>
                      <a:endParaRPr lang="en-US" sz="1800" kern="1200">
                        <a:solidFill>
                          <a:schemeClr val="tx1"/>
                        </a:solidFill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  <a:p>
                      <a:pPr fontAlgn="t"/>
                      <a:r>
                        <a:rPr lang="en-US" sz="1800" kern="1200">
                          <a:solidFill>
                            <a:schemeClr val="tx1"/>
                          </a:solidFill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:authority:  www.tutorialspoint.com</a:t>
                      </a:r>
                    </a:p>
                    <a:p>
                      <a:pPr fontAlgn="t"/>
                      <a:r>
                        <a:rPr lang="en-US" sz="1800" kern="1200">
                          <a:solidFill>
                            <a:schemeClr val="tx1"/>
                          </a:solidFill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:path:  /http/http_messages.htm</a:t>
                      </a:r>
                    </a:p>
                    <a:p>
                      <a:pPr marL="0" indent="0" algn="l" fontAlgn="t">
                        <a:buNone/>
                      </a:pPr>
                      <a:endParaRPr lang="en-US" sz="1800">
                        <a:latin typeface="Sylfaen" panose="010A050205030603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8674449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9C00D28-DAED-4DB7-89BC-34465722F5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2791143"/>
              </p:ext>
            </p:extLst>
          </p:nvPr>
        </p:nvGraphicFramePr>
        <p:xfrm>
          <a:off x="6928759" y="1574552"/>
          <a:ext cx="4702628" cy="415351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02628">
                  <a:extLst>
                    <a:ext uri="{9D8B030D-6E8A-4147-A177-3AD203B41FA5}">
                      <a16:colId xmlns:a16="http://schemas.microsoft.com/office/drawing/2014/main" val="2517684048"/>
                    </a:ext>
                  </a:extLst>
                </a:gridCol>
              </a:tblGrid>
              <a:tr h="4044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>
                          <a:latin typeface="Sylfaen" panose="010A0502050306030303" pitchFamily="18" charset="0"/>
                        </a:rPr>
                        <a:t>HTTP/1.1  200  OK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8260313"/>
                  </a:ext>
                </a:extLst>
              </a:tr>
              <a:tr h="2250085">
                <a:tc>
                  <a:txBody>
                    <a:bodyPr/>
                    <a:lstStyle/>
                    <a:p>
                      <a:pPr marL="0" indent="0" algn="l" fontAlgn="t">
                        <a:buNone/>
                      </a:pPr>
                      <a:r>
                        <a:rPr lang="en-US" sz="1800" kern="1200">
                          <a:solidFill>
                            <a:schemeClr val="tx1"/>
                          </a:solidFill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accept-ranges: bytes</a:t>
                      </a:r>
                    </a:p>
                    <a:p>
                      <a:pPr marL="0" indent="0" algn="l" fontAlgn="t">
                        <a:buNone/>
                      </a:pPr>
                      <a:r>
                        <a:rPr lang="en-US" sz="1800" kern="1200">
                          <a:solidFill>
                            <a:schemeClr val="tx1"/>
                          </a:solidFill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age: 1726128</a:t>
                      </a:r>
                    </a:p>
                    <a:p>
                      <a:pPr marL="0" indent="0" algn="l" fontAlgn="t">
                        <a:buNone/>
                      </a:pPr>
                      <a:r>
                        <a:rPr lang="en-US" sz="1800" kern="1200">
                          <a:solidFill>
                            <a:schemeClr val="tx1"/>
                          </a:solidFill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cache-control: max-age=2592000</a:t>
                      </a:r>
                    </a:p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>
                          <a:solidFill>
                            <a:schemeClr val="tx1"/>
                          </a:solidFill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date:  Tue, 27 Sep 2022 11:35:26 GMT</a:t>
                      </a:r>
                    </a:p>
                    <a:p>
                      <a:pPr marL="0" indent="0" algn="l" fontAlgn="t">
                        <a:buNone/>
                      </a:pPr>
                      <a:r>
                        <a:rPr lang="en-US" sz="1800" kern="1200">
                          <a:solidFill>
                            <a:schemeClr val="tx1"/>
                          </a:solidFill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expires: Thu, 27 Oct 2022 11:35:26 GMT</a:t>
                      </a:r>
                    </a:p>
                    <a:p>
                      <a:pPr marL="0" indent="0" algn="l" fontAlgn="t">
                        <a:buNone/>
                      </a:pPr>
                      <a:r>
                        <a:rPr lang="en-US" sz="1800" kern="1200">
                          <a:solidFill>
                            <a:schemeClr val="tx1"/>
                          </a:solidFill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last-modified: Wed, 07 Sep 2022 12:06:38 GMT</a:t>
                      </a:r>
                    </a:p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>
                          <a:solidFill>
                            <a:schemeClr val="tx1"/>
                          </a:solidFill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server:  ECAcc (amc/BC21)</a:t>
                      </a:r>
                    </a:p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86744494"/>
                  </a:ext>
                </a:extLst>
              </a:tr>
              <a:tr h="997440">
                <a:tc>
                  <a:txBody>
                    <a:bodyPr/>
                    <a:lstStyle/>
                    <a:p>
                      <a:r>
                        <a:rPr lang="en-US"/>
                        <a:t>&lt;HTML&gt;</a:t>
                      </a:r>
                    </a:p>
                    <a:p>
                      <a:endParaRPr lang="en-US"/>
                    </a:p>
                    <a:p>
                      <a:r>
                        <a:rPr lang="en-US"/>
                        <a:t>     some HTML code</a:t>
                      </a:r>
                    </a:p>
                    <a:p>
                      <a:endParaRPr lang="en-US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&lt;/HTML&gt;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82101070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65C0AEA-4BEB-4C01-8854-64EB78C9F07B}"/>
              </a:ext>
            </a:extLst>
          </p:cNvPr>
          <p:cNvSpPr txBox="1">
            <a:spLocks/>
          </p:cNvSpPr>
          <p:nvPr/>
        </p:nvSpPr>
        <p:spPr>
          <a:xfrm>
            <a:off x="4626972" y="1347959"/>
            <a:ext cx="178689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b="1"/>
              <a:t>Start line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b="1"/>
              <a:t>Headers</a:t>
            </a:r>
          </a:p>
          <a:p>
            <a:pPr marL="0" indent="0" algn="ctr">
              <a:lnSpc>
                <a:spcPct val="150000"/>
              </a:lnSpc>
              <a:buNone/>
            </a:pPr>
            <a:endParaRPr lang="en-US" b="1"/>
          </a:p>
          <a:p>
            <a:pPr marL="0" indent="0" algn="ctr">
              <a:lnSpc>
                <a:spcPct val="150000"/>
              </a:lnSpc>
              <a:buNone/>
            </a:pPr>
            <a:r>
              <a:rPr lang="en-US" b="1"/>
              <a:t>Empty line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b="1"/>
              <a:t>Body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AFDFEBE-BCA5-4F44-B2F1-DC5EE2C8D8BC}"/>
              </a:ext>
            </a:extLst>
          </p:cNvPr>
          <p:cNvCxnSpPr/>
          <p:nvPr/>
        </p:nvCxnSpPr>
        <p:spPr>
          <a:xfrm flipH="1">
            <a:off x="4336868" y="1802675"/>
            <a:ext cx="31024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CD6D47E-44C6-4BBD-A05A-CBB4DBD17878}"/>
              </a:ext>
            </a:extLst>
          </p:cNvPr>
          <p:cNvCxnSpPr/>
          <p:nvPr/>
        </p:nvCxnSpPr>
        <p:spPr>
          <a:xfrm flipH="1">
            <a:off x="4336868" y="2573384"/>
            <a:ext cx="31024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8CE4F9C-1FE0-4377-8088-C31DBE572FF1}"/>
              </a:ext>
            </a:extLst>
          </p:cNvPr>
          <p:cNvCxnSpPr/>
          <p:nvPr/>
        </p:nvCxnSpPr>
        <p:spPr>
          <a:xfrm flipH="1">
            <a:off x="4336868" y="4036425"/>
            <a:ext cx="31024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B663F51-F5C3-41B7-8FF7-0106E8C87085}"/>
              </a:ext>
            </a:extLst>
          </p:cNvPr>
          <p:cNvCxnSpPr>
            <a:cxnSpLocks/>
          </p:cNvCxnSpPr>
          <p:nvPr/>
        </p:nvCxnSpPr>
        <p:spPr>
          <a:xfrm>
            <a:off x="6414407" y="1802675"/>
            <a:ext cx="31024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51D3154-7BB1-4568-8D33-5A6330D83686}"/>
              </a:ext>
            </a:extLst>
          </p:cNvPr>
          <p:cNvCxnSpPr>
            <a:cxnSpLocks/>
          </p:cNvCxnSpPr>
          <p:nvPr/>
        </p:nvCxnSpPr>
        <p:spPr>
          <a:xfrm>
            <a:off x="6471223" y="4040496"/>
            <a:ext cx="31024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57F9E31-9DAB-40C5-81D2-EFDB9B19CDBB}"/>
              </a:ext>
            </a:extLst>
          </p:cNvPr>
          <p:cNvCxnSpPr>
            <a:cxnSpLocks/>
          </p:cNvCxnSpPr>
          <p:nvPr/>
        </p:nvCxnSpPr>
        <p:spPr>
          <a:xfrm>
            <a:off x="6350726" y="2573384"/>
            <a:ext cx="31024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C723C058-25A7-46E7-8340-62F0051E9F0B}"/>
              </a:ext>
            </a:extLst>
          </p:cNvPr>
          <p:cNvSpPr txBox="1">
            <a:spLocks/>
          </p:cNvSpPr>
          <p:nvPr/>
        </p:nvSpPr>
        <p:spPr>
          <a:xfrm>
            <a:off x="871946" y="681273"/>
            <a:ext cx="2832462" cy="7968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b="1"/>
              <a:t>Request message</a:t>
            </a:r>
          </a:p>
        </p:txBody>
      </p: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A92C5307-99E5-4C15-B3C8-A5881104405F}"/>
              </a:ext>
            </a:extLst>
          </p:cNvPr>
          <p:cNvSpPr txBox="1">
            <a:spLocks/>
          </p:cNvSpPr>
          <p:nvPr/>
        </p:nvSpPr>
        <p:spPr>
          <a:xfrm>
            <a:off x="7710897" y="681273"/>
            <a:ext cx="3005545" cy="7968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b="1"/>
              <a:t>Response message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4C9634C-8EE5-4468-8364-93C63BFA3E9A}"/>
              </a:ext>
            </a:extLst>
          </p:cNvPr>
          <p:cNvCxnSpPr>
            <a:cxnSpLocks/>
          </p:cNvCxnSpPr>
          <p:nvPr/>
        </p:nvCxnSpPr>
        <p:spPr>
          <a:xfrm>
            <a:off x="6286228" y="4898573"/>
            <a:ext cx="31024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636402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7305</TotalTime>
  <Words>789</Words>
  <Application>Microsoft Office PowerPoint</Application>
  <PresentationFormat>Widescreen</PresentationFormat>
  <Paragraphs>223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Calibri Light</vt:lpstr>
      <vt:lpstr>Sylfaen</vt:lpstr>
      <vt:lpstr>Тема Office</vt:lpstr>
      <vt:lpstr>PowerPoint Presentation</vt:lpstr>
      <vt:lpstr>Interaction between client and server using HTTP</vt:lpstr>
      <vt:lpstr>HTTP Basic Features</vt:lpstr>
      <vt:lpstr>TCP/IP model</vt:lpstr>
      <vt:lpstr>URI / URL / URN</vt:lpstr>
      <vt:lpstr>Basic server connection process</vt:lpstr>
      <vt:lpstr>Web Intermediaries, Proxy Servers, Gateways</vt:lpstr>
      <vt:lpstr>HTTP Messages</vt:lpstr>
      <vt:lpstr>PowerPoint Presentation</vt:lpstr>
      <vt:lpstr>Requests</vt:lpstr>
      <vt:lpstr>HTTP Methods</vt:lpstr>
      <vt:lpstr>Idempotency</vt:lpstr>
      <vt:lpstr>Responses</vt:lpstr>
      <vt:lpstr>HTTP Status Codes</vt:lpstr>
      <vt:lpstr>Most Common HTTP Status Codes</vt:lpstr>
      <vt:lpstr>HTTP Header Fields</vt:lpstr>
      <vt:lpstr>General Headers</vt:lpstr>
      <vt:lpstr>Request Headers</vt:lpstr>
      <vt:lpstr>Request Informational Headers</vt:lpstr>
      <vt:lpstr>Request Accept Headers</vt:lpstr>
      <vt:lpstr>Request Security Headers</vt:lpstr>
      <vt:lpstr>Conditional Request Headers</vt:lpstr>
      <vt:lpstr>Proxy-Authorization Request Headers</vt:lpstr>
      <vt:lpstr>Response Headers</vt:lpstr>
      <vt:lpstr>Entity Headers</vt:lpstr>
      <vt:lpstr>Entity Informational Headers</vt:lpstr>
      <vt:lpstr>Entity Content headers</vt:lpstr>
      <vt:lpstr>Cache-Control</vt:lpstr>
      <vt:lpstr>URL Encoding</vt:lpstr>
      <vt:lpstr>HTTP Security</vt:lpstr>
      <vt:lpstr>HTTPS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sky</dc:creator>
  <cp:lastModifiedBy>Garnik Haydosyan</cp:lastModifiedBy>
  <cp:revision>129</cp:revision>
  <dcterms:created xsi:type="dcterms:W3CDTF">2022-09-06T04:34:25Z</dcterms:created>
  <dcterms:modified xsi:type="dcterms:W3CDTF">2022-10-25T14:41:03Z</dcterms:modified>
</cp:coreProperties>
</file>