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0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7" r:id="rId11"/>
    <p:sldId id="268" r:id="rId12"/>
    <p:sldId id="270" r:id="rId13"/>
    <p:sldId id="284" r:id="rId14"/>
    <p:sldId id="285" r:id="rId15"/>
    <p:sldId id="271" r:id="rId16"/>
    <p:sldId id="266" r:id="rId17"/>
    <p:sldId id="272" r:id="rId18"/>
    <p:sldId id="283" r:id="rId19"/>
    <p:sldId id="273" r:id="rId20"/>
    <p:sldId id="275" r:id="rId21"/>
    <p:sldId id="274" r:id="rId22"/>
    <p:sldId id="276" r:id="rId23"/>
    <p:sldId id="277" r:id="rId24"/>
    <p:sldId id="278" r:id="rId25"/>
    <p:sldId id="279" r:id="rId26"/>
    <p:sldId id="280" r:id="rId27"/>
    <p:sldId id="282" r:id="rId28"/>
    <p:sldId id="28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8C94B-7918-458B-9AF1-0DBDD7FC850F}" type="datetimeFigureOut">
              <a:rPr lang="en-US" smtClean="0"/>
              <a:t>2022-08-29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C0D2C-FC79-4881-900B-A227C6589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7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C0D2C-FC79-4881-900B-A227C6589BC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74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5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4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1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3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6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3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7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9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0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68979-5CB5-4E5D-B82F-DAC09775BD7D}" type="datetimeFigureOut">
              <a:rPr lang="en-US" smtClean="0"/>
              <a:t>2022-08-29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3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10961-99F5-4007-8489-316969244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7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000" dirty="0">
                <a:latin typeface="Sylfaen" panose="010A0502050306030303" pitchFamily="18" charset="0"/>
              </a:rPr>
              <a:t>What is servlets and JSP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C7EF31-8E47-41F6-A015-B4EEECF15588}"/>
              </a:ext>
            </a:extLst>
          </p:cNvPr>
          <p:cNvCxnSpPr>
            <a:cxnSpLocks/>
          </p:cNvCxnSpPr>
          <p:nvPr/>
        </p:nvCxnSpPr>
        <p:spPr>
          <a:xfrm>
            <a:off x="569235" y="11389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938954-C229-47F0-802A-31E7DADAC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261" y="1397300"/>
            <a:ext cx="8107477" cy="4952983"/>
          </a:xfrm>
        </p:spPr>
      </p:pic>
    </p:spTree>
    <p:extLst>
      <p:ext uri="{BB962C8B-B14F-4D97-AF65-F5344CB8AC3E}">
        <p14:creationId xmlns:p14="http://schemas.microsoft.com/office/powerpoint/2010/main" val="184557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8C01EB-163B-441C-9A9C-041F4D2C2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it-IT" dirty="0">
                <a:latin typeface="Sylfaen" panose="010A0502050306030303" pitchFamily="18" charset="0"/>
              </a:rPr>
              <a:t>Getting Data in a Servlet</a:t>
            </a:r>
            <a:endParaRPr lang="ru-RU" dirty="0">
              <a:latin typeface="Sylfaen" panose="010A0502050306030303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00B0BE-042B-4BDC-B111-96E2AFF5A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235" y="1511588"/>
            <a:ext cx="11053529" cy="47093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y-AM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HttpServletRequest 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String </a:t>
            </a:r>
            <a:r>
              <a:rPr lang="hy-AM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getParameter(String param)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String [] </a:t>
            </a:r>
            <a:r>
              <a:rPr lang="hy-AM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getParameterValues(String param) 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hy-AM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resource_name?parameter1=value1&amp;parameter2=value2</a:t>
            </a:r>
            <a:endParaRPr lang="hy-AM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name attribute of HTML input element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BA7926-0929-490B-82C7-2041DAA1DCBE}"/>
              </a:ext>
            </a:extLst>
          </p:cNvPr>
          <p:cNvCxnSpPr>
            <a:cxnSpLocks/>
          </p:cNvCxnSpPr>
          <p:nvPr/>
        </p:nvCxnSpPr>
        <p:spPr>
          <a:xfrm>
            <a:off x="569235" y="113341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845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7CF78-8BEF-4B0A-AED0-FAB19B043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62075"/>
          </a:xfrm>
        </p:spPr>
        <p:txBody>
          <a:bodyPr/>
          <a:lstStyle/>
          <a:p>
            <a:pPr algn="ctr"/>
            <a:r>
              <a:rPr lang="it-IT" dirty="0">
                <a:latin typeface="Sylfaen" panose="010A0502050306030303" pitchFamily="18" charset="0"/>
              </a:rPr>
              <a:t>Servlet initialization options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3BF6C-50DF-41FF-9138-933C0EFF5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48" y="1253334"/>
            <a:ext cx="5541286" cy="529736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ServletContext</a:t>
            </a: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getServletContext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getInitParameter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name)</a:t>
            </a:r>
          </a:p>
          <a:p>
            <a:pPr marL="0" indent="0">
              <a:buNone/>
            </a:pPr>
            <a:endParaRPr lang="ru-RU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ServletConfig</a:t>
            </a: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getServlet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Config()</a:t>
            </a: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getInitParameter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name)</a:t>
            </a:r>
          </a:p>
          <a:p>
            <a:pPr marL="0" indent="0"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@WebInitParam</a:t>
            </a:r>
          </a:p>
          <a:p>
            <a:pPr marL="0" indent="0"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AD51806-4FE0-4955-8F11-1BEF28AFC2F5}"/>
              </a:ext>
            </a:extLst>
          </p:cNvPr>
          <p:cNvSpPr txBox="1">
            <a:spLocks/>
          </p:cNvSpPr>
          <p:nvPr/>
        </p:nvSpPr>
        <p:spPr>
          <a:xfrm>
            <a:off x="6326867" y="1385791"/>
            <a:ext cx="5229223" cy="136207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&lt;context-param&gt;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&lt;param-name&gt;message&lt;/param-name&gt;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&lt;param-value&gt;Hello Servlets&lt;/param-value&gt;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&lt;/context-param&gt;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446A77-2468-4EA6-AC30-F134F822558E}"/>
              </a:ext>
            </a:extLst>
          </p:cNvPr>
          <p:cNvSpPr txBox="1">
            <a:spLocks/>
          </p:cNvSpPr>
          <p:nvPr/>
        </p:nvSpPr>
        <p:spPr>
          <a:xfrm>
            <a:off x="6181727" y="3429000"/>
            <a:ext cx="5374363" cy="291181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&lt;servlet&gt;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&lt;servlet-name&gt;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HelloServlet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&lt;/servlet-name&gt;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&lt;servlet-class&gt;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HelloServlet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&lt;/servlet-class&gt;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&lt;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init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-param&gt;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</a:t>
            </a:r>
            <a:r>
              <a:rPr lang="ru-RU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	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&lt;param-name&gt;message&lt;/param-name&gt;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</a:t>
            </a:r>
            <a:r>
              <a:rPr lang="ru-RU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	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&lt;param-value&gt;Hello Servlets&lt;/param-value&gt;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&lt;/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init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-param&gt;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&lt;/servlet&gt;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D2D415-9DF3-4D58-9227-567B0C71D456}"/>
              </a:ext>
            </a:extLst>
          </p:cNvPr>
          <p:cNvCxnSpPr>
            <a:cxnSpLocks/>
          </p:cNvCxnSpPr>
          <p:nvPr/>
        </p:nvCxnSpPr>
        <p:spPr>
          <a:xfrm>
            <a:off x="569235" y="10857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59C4DE-8434-4738-AFB7-58D7720F5794}"/>
              </a:ext>
            </a:extLst>
          </p:cNvPr>
          <p:cNvCxnSpPr>
            <a:cxnSpLocks/>
          </p:cNvCxnSpPr>
          <p:nvPr/>
        </p:nvCxnSpPr>
        <p:spPr>
          <a:xfrm>
            <a:off x="502560" y="323843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312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87CCF-6F83-43C5-A61C-903659B56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4361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Redirect and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D236-1726-466F-B865-09298ED56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572" y="1275080"/>
            <a:ext cx="9774233" cy="5010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j-ea"/>
                <a:cs typeface="+mj-cs"/>
              </a:rPr>
              <a:t>Redirect</a:t>
            </a:r>
            <a:br>
              <a:rPr lang="en-US" sz="2800" dirty="0"/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Redirect happen on the client side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Redirect changes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url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in browser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Resource can be internal or external</a:t>
            </a: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j-ea"/>
                <a:cs typeface="+mj-cs"/>
              </a:rPr>
              <a:t>Forward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Forward happen on the server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Forward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doesn’t change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url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in browser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Resource can be only internal</a:t>
            </a:r>
          </a:p>
          <a:p>
            <a:pPr marL="0" indent="0">
              <a:buNone/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963C6B0-8D79-443B-A245-57F1179D659C}"/>
              </a:ext>
            </a:extLst>
          </p:cNvPr>
          <p:cNvCxnSpPr>
            <a:cxnSpLocks/>
          </p:cNvCxnSpPr>
          <p:nvPr/>
        </p:nvCxnSpPr>
        <p:spPr>
          <a:xfrm>
            <a:off x="564629" y="860869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364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E09BF-F36B-4CF2-85A2-2F80C6683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594" y="106596"/>
            <a:ext cx="10515600" cy="1148882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Redirect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F8FE60A-FD03-465D-945C-1E149CBFD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632" y="1404778"/>
            <a:ext cx="8219523" cy="4846120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606CCA9-8107-4996-92CF-102EB82D69CF}"/>
              </a:ext>
            </a:extLst>
          </p:cNvPr>
          <p:cNvCxnSpPr>
            <a:cxnSpLocks/>
          </p:cNvCxnSpPr>
          <p:nvPr/>
        </p:nvCxnSpPr>
        <p:spPr>
          <a:xfrm>
            <a:off x="564629" y="112426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25DE4B-3333-484D-BC8B-B13A8C9D9940}"/>
              </a:ext>
            </a:extLst>
          </p:cNvPr>
          <p:cNvCxnSpPr/>
          <p:nvPr/>
        </p:nvCxnSpPr>
        <p:spPr>
          <a:xfrm flipV="1">
            <a:off x="4451927" y="3429000"/>
            <a:ext cx="3426691" cy="20851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386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3BAD1-B759-4031-BCCC-9D350F478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Forward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382CC4-047C-463B-84C0-A8D17B53A4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165" y="1575428"/>
            <a:ext cx="8125670" cy="4659045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60C4F24-28E8-4120-B3FD-0C2195803FDC}"/>
              </a:ext>
            </a:extLst>
          </p:cNvPr>
          <p:cNvCxnSpPr>
            <a:cxnSpLocks/>
          </p:cNvCxnSpPr>
          <p:nvPr/>
        </p:nvCxnSpPr>
        <p:spPr>
          <a:xfrm>
            <a:off x="564629" y="112426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814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9C297-C6C8-40C1-BE7E-94C3D1D4C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64301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5B973-518C-4853-90A7-427283811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968" y="2093543"/>
            <a:ext cx="4557402" cy="33679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interface</a:t>
            </a:r>
          </a:p>
          <a:p>
            <a:pPr marL="0" indent="0">
              <a:buNone/>
            </a:pP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request.getSession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buNone/>
            </a:pP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Session Id</a:t>
            </a:r>
            <a:endParaRPr lang="hy-AM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6B380B-8156-40A0-A309-AEE7B500F1A1}"/>
              </a:ext>
            </a:extLst>
          </p:cNvPr>
          <p:cNvSpPr txBox="1">
            <a:spLocks/>
          </p:cNvSpPr>
          <p:nvPr/>
        </p:nvSpPr>
        <p:spPr>
          <a:xfrm>
            <a:off x="5971081" y="1229194"/>
            <a:ext cx="6220919" cy="509665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setAttribute(String name, Object o)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getAttribute(String name)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removeAttribute(String name)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getAttributeNames()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getId()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isNew()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setMaxInactiveInterval(int seconds)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invalidate()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87513D-DC69-4DAE-A21C-0C72433B362C}"/>
              </a:ext>
            </a:extLst>
          </p:cNvPr>
          <p:cNvCxnSpPr>
            <a:cxnSpLocks/>
          </p:cNvCxnSpPr>
          <p:nvPr/>
        </p:nvCxnSpPr>
        <p:spPr>
          <a:xfrm>
            <a:off x="569235" y="101077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786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7345-D93D-4E85-A491-525FAF658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Servlet lifecycle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6732920-CEAD-4C1C-A2CE-6DA1888EA8D7}"/>
              </a:ext>
            </a:extLst>
          </p:cNvPr>
          <p:cNvCxnSpPr>
            <a:cxnSpLocks/>
          </p:cNvCxnSpPr>
          <p:nvPr/>
        </p:nvCxnSpPr>
        <p:spPr>
          <a:xfrm>
            <a:off x="569235" y="130552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17E5CEC-8B60-4640-9023-C09BE7B7D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46" y="2013170"/>
            <a:ext cx="11162307" cy="3693530"/>
          </a:xfrm>
        </p:spPr>
      </p:pic>
    </p:spTree>
    <p:extLst>
      <p:ext uri="{BB962C8B-B14F-4D97-AF65-F5344CB8AC3E}">
        <p14:creationId xmlns:p14="http://schemas.microsoft.com/office/powerpoint/2010/main" val="3962488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4C0311-210E-437B-B22C-39E011869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72782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Listeners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F509E5-3881-444C-9A90-6EA449BE7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73605"/>
            <a:ext cx="5257800" cy="502310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ServletRequestListener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ServletRequestAttributeListener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ServletContextListener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ServletContextAttributeListener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HttpSessionAttributeListener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HttpSessionBindingListener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HttpSessionActivationListener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8496A0E5-9AB2-49F3-8787-BE59E03850A2}"/>
              </a:ext>
            </a:extLst>
          </p:cNvPr>
          <p:cNvCxnSpPr>
            <a:cxnSpLocks/>
          </p:cNvCxnSpPr>
          <p:nvPr/>
        </p:nvCxnSpPr>
        <p:spPr>
          <a:xfrm>
            <a:off x="569235" y="1091038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2089D82-7540-42BA-9F16-364B48DB1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28" y="2530255"/>
            <a:ext cx="4771632" cy="3519277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EFE876DD-1386-40F5-9E60-98E00B73739A}"/>
              </a:ext>
            </a:extLst>
          </p:cNvPr>
          <p:cNvSpPr txBox="1">
            <a:spLocks/>
          </p:cNvSpPr>
          <p:nvPr/>
        </p:nvSpPr>
        <p:spPr>
          <a:xfrm>
            <a:off x="1128248" y="1378837"/>
            <a:ext cx="3653614" cy="1072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C9CC972A-0D16-4BE3-A92F-D9F37E867D80}"/>
              </a:ext>
            </a:extLst>
          </p:cNvPr>
          <p:cNvSpPr txBox="1">
            <a:spLocks/>
          </p:cNvSpPr>
          <p:nvPr/>
        </p:nvSpPr>
        <p:spPr>
          <a:xfrm>
            <a:off x="838200" y="1362457"/>
            <a:ext cx="2984528" cy="836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@WebListener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804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0F813-FB75-485B-9703-E2BC745F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55624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Filters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93FF0A-FD0E-44F7-9AC1-D2F2C88E2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35" y="1805923"/>
            <a:ext cx="3404016" cy="3821175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A7D01B-1EF2-4DE0-9524-499E590A94E2}"/>
              </a:ext>
            </a:extLst>
          </p:cNvPr>
          <p:cNvCxnSpPr>
            <a:cxnSpLocks/>
          </p:cNvCxnSpPr>
          <p:nvPr/>
        </p:nvCxnSpPr>
        <p:spPr>
          <a:xfrm>
            <a:off x="569235" y="96075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Объект 2">
            <a:extLst>
              <a:ext uri="{FF2B5EF4-FFF2-40B4-BE49-F238E27FC236}">
                <a16:creationId xmlns:a16="http://schemas.microsoft.com/office/drawing/2014/main" id="{3C37A230-AAE3-46B3-9051-E565FADCCE8C}"/>
              </a:ext>
            </a:extLst>
          </p:cNvPr>
          <p:cNvSpPr txBox="1">
            <a:spLocks/>
          </p:cNvSpPr>
          <p:nvPr/>
        </p:nvSpPr>
        <p:spPr>
          <a:xfrm>
            <a:off x="4336048" y="1364108"/>
            <a:ext cx="7765405" cy="4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@WebFilter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default void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init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(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FilterConfig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onfig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default void destroy ();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void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doFilter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(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ServletRequest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req,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    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ServletResponse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res,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    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FilterChain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chain); </a:t>
            </a:r>
          </a:p>
        </p:txBody>
      </p:sp>
    </p:spTree>
    <p:extLst>
      <p:ext uri="{BB962C8B-B14F-4D97-AF65-F5344CB8AC3E}">
        <p14:creationId xmlns:p14="http://schemas.microsoft.com/office/powerpoint/2010/main" val="4101637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5FDCFB-1AFA-4D9A-8C27-BE7DB335C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04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Java Server Page (JSP)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0C7A5E-7C88-4686-9629-216BEC5B3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494"/>
            <a:ext cx="10515600" cy="456265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A technology that allows for the creation of dynamic web pages</a:t>
            </a:r>
          </a:p>
          <a:p>
            <a:pPr marL="0" indent="0" algn="ctr">
              <a:buNone/>
            </a:pP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Html and java integration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 algn="ctr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12D433A4-31FC-4CC4-B5D7-CDE93EE042D1}"/>
              </a:ext>
            </a:extLst>
          </p:cNvPr>
          <p:cNvCxnSpPr>
            <a:cxnSpLocks/>
          </p:cNvCxnSpPr>
          <p:nvPr/>
        </p:nvCxnSpPr>
        <p:spPr>
          <a:xfrm>
            <a:off x="569235" y="121521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C2E6363-DEC7-4158-AA60-B098357C7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069" y="2540779"/>
            <a:ext cx="6483861" cy="409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87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1AAB021-AEB5-414E-AF4B-825217D25F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4974" y="210070"/>
            <a:ext cx="1006205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5000" dirty="0">
                <a:latin typeface="Sylfaen" panose="010A0502050306030303" pitchFamily="18" charset="0"/>
              </a:rPr>
              <a:t>Interaction between client and server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934E1DF-B8F2-4FA7-877A-85F1DB524E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635" y="1666680"/>
            <a:ext cx="9370729" cy="4376587"/>
          </a:xfr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4BC257-C9D1-4D66-9A7A-2B6E0C4A35AC}"/>
              </a:ext>
            </a:extLst>
          </p:cNvPr>
          <p:cNvCxnSpPr>
            <a:cxnSpLocks/>
          </p:cNvCxnSpPr>
          <p:nvPr/>
        </p:nvCxnSpPr>
        <p:spPr>
          <a:xfrm>
            <a:off x="569234" y="105257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805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A50E53-FCE9-40C4-8FE2-284E61DBE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8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The container turns JSP it into a </a:t>
            </a:r>
            <a:br>
              <a:rPr lang="en-US" dirty="0">
                <a:latin typeface="Sylfaen" panose="010A0502050306030303" pitchFamily="18" charset="0"/>
              </a:rPr>
            </a:br>
            <a:r>
              <a:rPr lang="en-US" dirty="0">
                <a:latin typeface="Sylfaen" panose="010A0502050306030303" pitchFamily="18" charset="0"/>
              </a:rPr>
              <a:t>full-fledged servlet class </a:t>
            </a:r>
            <a:endParaRPr lang="ru-RU" dirty="0">
              <a:latin typeface="Sylfaen" panose="010A0502050306030303" pitchFamily="18" charset="0"/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8DE260C6-883E-4D4C-B773-8C1C0448B2C1}"/>
              </a:ext>
            </a:extLst>
          </p:cNvPr>
          <p:cNvCxnSpPr>
            <a:cxnSpLocks/>
          </p:cNvCxnSpPr>
          <p:nvPr/>
        </p:nvCxnSpPr>
        <p:spPr>
          <a:xfrm>
            <a:off x="569235" y="150417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4644442-B633-43E0-92F8-D205A367B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99" y="1746448"/>
            <a:ext cx="7621001" cy="974888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1EF2252-C708-42D7-A67F-1ABCB915F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202" y="2607435"/>
            <a:ext cx="4471594" cy="413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521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396DD0-7DE1-4F5E-A0DD-BE3208974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1714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Inserting Java code into JSP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8DA894-A52C-4269-821A-F66EC8BBE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83314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9898EA-0560-42F7-8FFD-B1C63A19E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63813"/>
              </p:ext>
            </p:extLst>
          </p:nvPr>
        </p:nvGraphicFramePr>
        <p:xfrm>
          <a:off x="3663244" y="1400132"/>
          <a:ext cx="4865511" cy="487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9689">
                  <a:extLst>
                    <a:ext uri="{9D8B030D-6E8A-4147-A177-3AD203B41FA5}">
                      <a16:colId xmlns:a16="http://schemas.microsoft.com/office/drawing/2014/main" val="2387764185"/>
                    </a:ext>
                  </a:extLst>
                </a:gridCol>
                <a:gridCol w="2415822">
                  <a:extLst>
                    <a:ext uri="{9D8B030D-6E8A-4147-A177-3AD203B41FA5}">
                      <a16:colId xmlns:a16="http://schemas.microsoft.com/office/drawing/2014/main" val="2412457292"/>
                    </a:ext>
                  </a:extLst>
                </a:gridCol>
              </a:tblGrid>
              <a:tr h="925183">
                <a:tc>
                  <a:txBody>
                    <a:bodyPr/>
                    <a:lstStyle/>
                    <a:p>
                      <a:pPr algn="ctr"/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&lt;%@ %&gt; 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D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irective 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34873"/>
                  </a:ext>
                </a:extLst>
              </a:tr>
              <a:tr h="9251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 %&gt;</a:t>
                      </a:r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kriplet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079726"/>
                  </a:ext>
                </a:extLst>
              </a:tr>
              <a:tr h="9251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&lt;%= %&gt;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E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xpression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983729"/>
                  </a:ext>
                </a:extLst>
              </a:tr>
              <a:tr h="9251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&lt;%! %&gt;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D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eclaration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164572"/>
                  </a:ext>
                </a:extLst>
              </a:tr>
              <a:tr h="9251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&lt;%-- --%&gt;</a:t>
                      </a:r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Comments</a:t>
                      </a:r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587848"/>
                  </a:ext>
                </a:extLst>
              </a:tr>
            </a:tbl>
          </a:graphicData>
        </a:graphic>
      </p:graphicFrame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DDBC35F2-A3AB-4DF1-98CD-33459E6B147D}"/>
              </a:ext>
            </a:extLst>
          </p:cNvPr>
          <p:cNvCxnSpPr>
            <a:cxnSpLocks/>
          </p:cNvCxnSpPr>
          <p:nvPr/>
        </p:nvCxnSpPr>
        <p:spPr>
          <a:xfrm>
            <a:off x="569235" y="1057171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526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B9914D-687C-48BB-BDBE-4000633E9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7415"/>
            <a:ext cx="10515600" cy="1364635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900" dirty="0">
                <a:latin typeface="Sylfaen" panose="010A0502050306030303" pitchFamily="18" charset="0"/>
              </a:rPr>
            </a:br>
            <a:r>
              <a:rPr lang="en-US" sz="4900" dirty="0">
                <a:latin typeface="Sylfaen" panose="010A0502050306030303" pitchFamily="18" charset="0"/>
              </a:rPr>
              <a:t>What happens to JSP code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AD06B1-334B-451D-B990-13B85E9E8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245" y="2378780"/>
            <a:ext cx="3090334" cy="3262489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&lt;html&gt;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&lt;body&gt;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&lt;%! String str = “Hello”; %&gt;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&lt;% int number = 10; %&gt;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&lt;%= number %&gt;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&lt;/body&gt;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&lt;/html&gt;</a:t>
            </a:r>
          </a:p>
          <a:p>
            <a:pPr marL="0" indent="0">
              <a:lnSpc>
                <a:spcPct val="150000"/>
              </a:lnSpc>
              <a:buNone/>
            </a:pP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6288EC46-C313-407A-B9BF-BF6F34466750}"/>
              </a:ext>
            </a:extLst>
          </p:cNvPr>
          <p:cNvSpPr txBox="1">
            <a:spLocks/>
          </p:cNvSpPr>
          <p:nvPr/>
        </p:nvSpPr>
        <p:spPr>
          <a:xfrm>
            <a:off x="4583288" y="1619249"/>
            <a:ext cx="7868355" cy="4781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class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MyJspServlet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extends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{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String str = “Hello”;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public void _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jspService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(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HttpServletRequest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request, 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                        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HttpServletResponse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response) {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PrintWriter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out =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response.GetWriter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response.setResponseType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(“html”);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int number = 10;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out.printLn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(number);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}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}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E612DD25-9E8B-476D-A838-AA44B1408D62}"/>
              </a:ext>
            </a:extLst>
          </p:cNvPr>
          <p:cNvCxnSpPr>
            <a:cxnSpLocks/>
          </p:cNvCxnSpPr>
          <p:nvPr/>
        </p:nvCxnSpPr>
        <p:spPr>
          <a:xfrm>
            <a:off x="3668889" y="4010024"/>
            <a:ext cx="1580444" cy="5281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345E5731-A6C9-4E21-9B59-BEDC34E6E58E}"/>
              </a:ext>
            </a:extLst>
          </p:cNvPr>
          <p:cNvCxnSpPr/>
          <p:nvPr/>
        </p:nvCxnSpPr>
        <p:spPr>
          <a:xfrm flipV="1">
            <a:off x="3984978" y="2378780"/>
            <a:ext cx="982133" cy="11772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07FF1900-7B57-4B5C-8694-492689B36E5E}"/>
              </a:ext>
            </a:extLst>
          </p:cNvPr>
          <p:cNvCxnSpPr/>
          <p:nvPr/>
        </p:nvCxnSpPr>
        <p:spPr>
          <a:xfrm>
            <a:off x="3036711" y="4538133"/>
            <a:ext cx="2212622" cy="5418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4B54EB49-12C0-4DE4-9C83-FA08E873F4F4}"/>
              </a:ext>
            </a:extLst>
          </p:cNvPr>
          <p:cNvCxnSpPr>
            <a:cxnSpLocks/>
          </p:cNvCxnSpPr>
          <p:nvPr/>
        </p:nvCxnSpPr>
        <p:spPr>
          <a:xfrm>
            <a:off x="569235" y="978149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5484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8F4DAB-BD90-42A0-A34B-3B4B76B4D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JSP lifecycle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FA6AFBB-9F5A-47E2-8C97-04117085A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94" y="1756196"/>
            <a:ext cx="11916211" cy="3829587"/>
          </a:xfrm>
        </p:spPr>
      </p:pic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7AFCFD58-4CAF-4497-8377-E15FAE274DD3}"/>
              </a:ext>
            </a:extLst>
          </p:cNvPr>
          <p:cNvCxnSpPr>
            <a:cxnSpLocks/>
          </p:cNvCxnSpPr>
          <p:nvPr/>
        </p:nvCxnSpPr>
        <p:spPr>
          <a:xfrm>
            <a:off x="569235" y="114748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969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1498C-6117-424A-AE6A-4B3C84072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150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Implicit objects inside JSP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9ABE644-892A-4936-B1EE-67B981EF7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83166"/>
              </p:ext>
            </p:extLst>
          </p:nvPr>
        </p:nvGraphicFramePr>
        <p:xfrm>
          <a:off x="838200" y="1325563"/>
          <a:ext cx="6237157" cy="4800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68711">
                  <a:extLst>
                    <a:ext uri="{9D8B030D-6E8A-4147-A177-3AD203B41FA5}">
                      <a16:colId xmlns:a16="http://schemas.microsoft.com/office/drawing/2014/main" val="4055548060"/>
                    </a:ext>
                  </a:extLst>
                </a:gridCol>
                <a:gridCol w="2368446">
                  <a:extLst>
                    <a:ext uri="{9D8B030D-6E8A-4147-A177-3AD203B41FA5}">
                      <a16:colId xmlns:a16="http://schemas.microsoft.com/office/drawing/2014/main" val="1236387829"/>
                    </a:ext>
                  </a:extLst>
                </a:gridCol>
              </a:tblGrid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JspWriter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106502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HttpServletRequest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3907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HttpServletResponse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639472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HttpSession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508504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ServletContext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836104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ServletConfig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config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923252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Throwable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exception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793385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PageContext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pageContext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839812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418517"/>
                  </a:ext>
                </a:extLst>
              </a:tr>
            </a:tbl>
          </a:graphicData>
        </a:graphic>
      </p:graphicFrame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7E610499-E083-49D2-A86D-939B30B3C7C7}"/>
              </a:ext>
            </a:extLst>
          </p:cNvPr>
          <p:cNvCxnSpPr>
            <a:cxnSpLocks/>
          </p:cNvCxnSpPr>
          <p:nvPr/>
        </p:nvCxnSpPr>
        <p:spPr>
          <a:xfrm>
            <a:off x="569235" y="1042551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415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D2975-B69D-4FA0-A1A7-B7D59F350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855" y="0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>
                <a:latin typeface="Sylfaen" panose="010A0502050306030303" pitchFamily="18" charset="0"/>
              </a:rPr>
              <a:t>Passing data from servlet to JSP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1C19C-A161-41FB-A667-A038977CC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3927"/>
            <a:ext cx="10515600" cy="4773036"/>
          </a:xfrm>
        </p:spPr>
        <p:txBody>
          <a:bodyPr/>
          <a:lstStyle/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y-AM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y-AM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1EF37E-89BE-4D45-B83D-88E3B436C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18425"/>
              </p:ext>
            </p:extLst>
          </p:nvPr>
        </p:nvGraphicFramePr>
        <p:xfrm>
          <a:off x="3372276" y="1727278"/>
          <a:ext cx="5447448" cy="2499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3796">
                  <a:extLst>
                    <a:ext uri="{9D8B030D-6E8A-4147-A177-3AD203B41FA5}">
                      <a16:colId xmlns:a16="http://schemas.microsoft.com/office/drawing/2014/main" val="2906782502"/>
                    </a:ext>
                  </a:extLst>
                </a:gridCol>
                <a:gridCol w="2053652">
                  <a:extLst>
                    <a:ext uri="{9D8B030D-6E8A-4147-A177-3AD203B41FA5}">
                      <a16:colId xmlns:a16="http://schemas.microsoft.com/office/drawing/2014/main" val="560157387"/>
                    </a:ext>
                  </a:extLst>
                </a:gridCol>
              </a:tblGrid>
              <a:tr h="478169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HttpServletRequest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232019"/>
                  </a:ext>
                </a:extLst>
              </a:tr>
              <a:tr h="478169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HttpSession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175495"/>
                  </a:ext>
                </a:extLst>
              </a:tr>
              <a:tr h="478169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ServletContext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722017"/>
                  </a:ext>
                </a:extLst>
              </a:tr>
              <a:tr h="871955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PageContext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y-AM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pageContext 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109321"/>
                  </a:ext>
                </a:extLst>
              </a:tr>
            </a:tbl>
          </a:graphicData>
        </a:graphic>
      </p:graphicFrame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0C33B3BB-203F-49FA-AEA3-5D715B7689C8}"/>
              </a:ext>
            </a:extLst>
          </p:cNvPr>
          <p:cNvCxnSpPr>
            <a:cxnSpLocks/>
          </p:cNvCxnSpPr>
          <p:nvPr/>
        </p:nvCxnSpPr>
        <p:spPr>
          <a:xfrm>
            <a:off x="569235" y="116595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Объект 2">
            <a:extLst>
              <a:ext uri="{FF2B5EF4-FFF2-40B4-BE49-F238E27FC236}">
                <a16:creationId xmlns:a16="http://schemas.microsoft.com/office/drawing/2014/main" id="{346E70D2-8660-473D-9BEC-6AF8E0AB1E54}"/>
              </a:ext>
            </a:extLst>
          </p:cNvPr>
          <p:cNvSpPr txBox="1">
            <a:spLocks/>
          </p:cNvSpPr>
          <p:nvPr/>
        </p:nvSpPr>
        <p:spPr>
          <a:xfrm>
            <a:off x="2820366" y="4355330"/>
            <a:ext cx="6341406" cy="1828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setAttribute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 name, Object value)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getAttribute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 name)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3977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AF024-8243-404D-9265-FF7A3E75E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>
                <a:latin typeface="Sylfaen" panose="010A0502050306030303" pitchFamily="18" charset="0"/>
              </a:rPr>
              <a:t>Expression language (EL)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F80D1-1CEF-4200-842F-87C846A68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523" y="4170797"/>
            <a:ext cx="5861470" cy="11011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pageScope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   </a:t>
            </a: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requestScope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7F2B7E-E3EB-4F5D-AE61-8190E407EFDA}"/>
              </a:ext>
            </a:extLst>
          </p:cNvPr>
          <p:cNvSpPr txBox="1">
            <a:spLocks/>
          </p:cNvSpPr>
          <p:nvPr/>
        </p:nvSpPr>
        <p:spPr>
          <a:xfrm>
            <a:off x="569232" y="1375757"/>
            <a:ext cx="3666973" cy="155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myBean.field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myBean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[“field”]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0D0C6A-5EF4-4F60-9E3E-CEE6CA62774F}"/>
              </a:ext>
            </a:extLst>
          </p:cNvPr>
          <p:cNvSpPr txBox="1">
            <a:spLocks/>
          </p:cNvSpPr>
          <p:nvPr/>
        </p:nvSpPr>
        <p:spPr>
          <a:xfrm>
            <a:off x="234527" y="3429000"/>
            <a:ext cx="11722933" cy="535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 context         Request context          Session context         Application context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47F939-6559-4729-8140-101FFD5854C1}"/>
              </a:ext>
            </a:extLst>
          </p:cNvPr>
          <p:cNvCxnSpPr>
            <a:cxnSpLocks/>
          </p:cNvCxnSpPr>
          <p:nvPr/>
        </p:nvCxnSpPr>
        <p:spPr>
          <a:xfrm>
            <a:off x="2294431" y="3699365"/>
            <a:ext cx="5096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48E075-CA63-49C7-B478-7490B78BC7F8}"/>
              </a:ext>
            </a:extLst>
          </p:cNvPr>
          <p:cNvCxnSpPr>
            <a:cxnSpLocks/>
          </p:cNvCxnSpPr>
          <p:nvPr/>
        </p:nvCxnSpPr>
        <p:spPr>
          <a:xfrm>
            <a:off x="5417204" y="3696834"/>
            <a:ext cx="5096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4151BA-D23A-4352-A64F-A499902E5AA3}"/>
              </a:ext>
            </a:extLst>
          </p:cNvPr>
          <p:cNvCxnSpPr>
            <a:cxnSpLocks/>
          </p:cNvCxnSpPr>
          <p:nvPr/>
        </p:nvCxnSpPr>
        <p:spPr>
          <a:xfrm>
            <a:off x="8400246" y="3696834"/>
            <a:ext cx="5096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044729A2-C228-45CB-875E-41D5C061079D}"/>
              </a:ext>
            </a:extLst>
          </p:cNvPr>
          <p:cNvCxnSpPr>
            <a:cxnSpLocks/>
          </p:cNvCxnSpPr>
          <p:nvPr/>
        </p:nvCxnSpPr>
        <p:spPr>
          <a:xfrm>
            <a:off x="569232" y="107601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C83CBE5-B341-4B94-9124-21116F6F9563}"/>
              </a:ext>
            </a:extLst>
          </p:cNvPr>
          <p:cNvSpPr txBox="1">
            <a:spLocks/>
          </p:cNvSpPr>
          <p:nvPr/>
        </p:nvSpPr>
        <p:spPr>
          <a:xfrm>
            <a:off x="4507102" y="1375656"/>
            <a:ext cx="3177785" cy="155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array[“1”]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list[1]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map[“key”]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9B4ADE5-80AF-4BCF-A311-4848337F6348}"/>
              </a:ext>
            </a:extLst>
          </p:cNvPr>
          <p:cNvSpPr txBox="1">
            <a:spLocks/>
          </p:cNvSpPr>
          <p:nvPr/>
        </p:nvSpPr>
        <p:spPr>
          <a:xfrm>
            <a:off x="8176015" y="1375656"/>
            <a:ext cx="3177785" cy="155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 + 2 * 3 / 2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list[1] == “one”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null + 1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484FAB1-20DF-4239-B470-C5E202E8D3A9}"/>
              </a:ext>
            </a:extLst>
          </p:cNvPr>
          <p:cNvSpPr txBox="1">
            <a:spLocks/>
          </p:cNvSpPr>
          <p:nvPr/>
        </p:nvSpPr>
        <p:spPr>
          <a:xfrm>
            <a:off x="5761292" y="4184634"/>
            <a:ext cx="5861470" cy="1101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sessionScope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  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applicationScope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DA4E1C0-C23B-410F-9564-6685C662086B}"/>
              </a:ext>
            </a:extLst>
          </p:cNvPr>
          <p:cNvSpPr txBox="1">
            <a:spLocks/>
          </p:cNvSpPr>
          <p:nvPr/>
        </p:nvSpPr>
        <p:spPr>
          <a:xfrm>
            <a:off x="1196323" y="5661986"/>
            <a:ext cx="3937870" cy="655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expression}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046410-A656-43BC-B63F-A53AEA08D038}"/>
              </a:ext>
            </a:extLst>
          </p:cNvPr>
          <p:cNvSpPr txBox="1">
            <a:spLocks/>
          </p:cNvSpPr>
          <p:nvPr/>
        </p:nvSpPr>
        <p:spPr>
          <a:xfrm>
            <a:off x="6431311" y="5661986"/>
            <a:ext cx="3937870" cy="655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isElIgnored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=“true”</a:t>
            </a:r>
          </a:p>
        </p:txBody>
      </p:sp>
    </p:spTree>
    <p:extLst>
      <p:ext uri="{BB962C8B-B14F-4D97-AF65-F5344CB8AC3E}">
        <p14:creationId xmlns:p14="http://schemas.microsoft.com/office/powerpoint/2010/main" val="4845568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8B64B-717B-4447-B2A7-E31B3CB6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Implicit objects inside 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26A51-A1FC-453F-B7B7-146E2DEC0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50134"/>
            <a:ext cx="2756477" cy="20525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pageScope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requestScope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sessionScope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applicationScope</a:t>
            </a: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endParaRPr lang="hy-AM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0375B404-F040-49F8-83CD-F8200C4335E5}"/>
              </a:ext>
            </a:extLst>
          </p:cNvPr>
          <p:cNvCxnSpPr>
            <a:cxnSpLocks/>
          </p:cNvCxnSpPr>
          <p:nvPr/>
        </p:nvCxnSpPr>
        <p:spPr>
          <a:xfrm>
            <a:off x="569235" y="111856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Right Brace 4">
            <a:extLst>
              <a:ext uri="{FF2B5EF4-FFF2-40B4-BE49-F238E27FC236}">
                <a16:creationId xmlns:a16="http://schemas.microsoft.com/office/drawing/2014/main" id="{5B41250D-C269-4466-8350-7473A166C4C7}"/>
              </a:ext>
            </a:extLst>
          </p:cNvPr>
          <p:cNvSpPr/>
          <p:nvPr/>
        </p:nvSpPr>
        <p:spPr>
          <a:xfrm>
            <a:off x="3502889" y="1724025"/>
            <a:ext cx="249382" cy="1778865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1C3376-A3E1-4B93-91A8-A4C297EA686E}"/>
              </a:ext>
            </a:extLst>
          </p:cNvPr>
          <p:cNvSpPr txBox="1">
            <a:spLocks/>
          </p:cNvSpPr>
          <p:nvPr/>
        </p:nvSpPr>
        <p:spPr>
          <a:xfrm>
            <a:off x="6590144" y="1624732"/>
            <a:ext cx="2387601" cy="1074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</a:t>
            </a:r>
          </a:p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paramValues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8B7AC3-B087-46C1-B8B7-79CE28EC149D}"/>
              </a:ext>
            </a:extLst>
          </p:cNvPr>
          <p:cNvSpPr txBox="1">
            <a:spLocks/>
          </p:cNvSpPr>
          <p:nvPr/>
        </p:nvSpPr>
        <p:spPr>
          <a:xfrm>
            <a:off x="864178" y="4321334"/>
            <a:ext cx="2425700" cy="1192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cookie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                              </a:t>
            </a: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8ACC5F8-24A1-45CF-82BE-281DA99DD079}"/>
              </a:ext>
            </a:extLst>
          </p:cNvPr>
          <p:cNvSpPr txBox="1">
            <a:spLocks/>
          </p:cNvSpPr>
          <p:nvPr/>
        </p:nvSpPr>
        <p:spPr>
          <a:xfrm>
            <a:off x="3862546" y="2162028"/>
            <a:ext cx="1905003" cy="9028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map of scope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attributes</a:t>
            </a:r>
            <a:endParaRPr lang="hy-AM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7CC28F9-7C78-452A-8F60-E716426ED704}"/>
              </a:ext>
            </a:extLst>
          </p:cNvPr>
          <p:cNvSpPr/>
          <p:nvPr/>
        </p:nvSpPr>
        <p:spPr>
          <a:xfrm>
            <a:off x="8631379" y="1724025"/>
            <a:ext cx="249382" cy="72010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04EF503-0D6D-4780-BB9F-20946AA13E25}"/>
              </a:ext>
            </a:extLst>
          </p:cNvPr>
          <p:cNvSpPr txBox="1">
            <a:spLocks/>
          </p:cNvSpPr>
          <p:nvPr/>
        </p:nvSpPr>
        <p:spPr>
          <a:xfrm>
            <a:off x="8977745" y="1589715"/>
            <a:ext cx="2238620" cy="98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map of request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parameters</a:t>
            </a:r>
            <a:endParaRPr lang="hy-AM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C8B7C27-DD63-4C63-8863-1F57A9308E16}"/>
              </a:ext>
            </a:extLst>
          </p:cNvPr>
          <p:cNvSpPr txBox="1">
            <a:spLocks/>
          </p:cNvSpPr>
          <p:nvPr/>
        </p:nvSpPr>
        <p:spPr>
          <a:xfrm>
            <a:off x="6590144" y="3119620"/>
            <a:ext cx="2983346" cy="1192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header</a:t>
            </a:r>
          </a:p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headerValues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A5CA0FF3-8131-4F40-8F56-AF167B9F1726}"/>
              </a:ext>
            </a:extLst>
          </p:cNvPr>
          <p:cNvSpPr/>
          <p:nvPr/>
        </p:nvSpPr>
        <p:spPr>
          <a:xfrm>
            <a:off x="8631379" y="3205493"/>
            <a:ext cx="249382" cy="72010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7AAE7B7-AB98-4CB6-B85B-D09ABE760FB3}"/>
              </a:ext>
            </a:extLst>
          </p:cNvPr>
          <p:cNvSpPr txBox="1">
            <a:spLocks/>
          </p:cNvSpPr>
          <p:nvPr/>
        </p:nvSpPr>
        <p:spPr>
          <a:xfrm>
            <a:off x="8977745" y="3092156"/>
            <a:ext cx="2238620" cy="98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map of request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headers</a:t>
            </a:r>
            <a:endParaRPr lang="hy-AM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BA284A6-1AC5-4548-B251-8C26846EBFA6}"/>
              </a:ext>
            </a:extLst>
          </p:cNvPr>
          <p:cNvSpPr txBox="1">
            <a:spLocks/>
          </p:cNvSpPr>
          <p:nvPr/>
        </p:nvSpPr>
        <p:spPr>
          <a:xfrm>
            <a:off x="2642174" y="4123773"/>
            <a:ext cx="1905003" cy="902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map of </a:t>
            </a: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cookiees</a:t>
            </a: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0621ADD-9D09-4E50-AE40-2A5DD3FCE6EC}"/>
              </a:ext>
            </a:extLst>
          </p:cNvPr>
          <p:cNvSpPr txBox="1">
            <a:spLocks/>
          </p:cNvSpPr>
          <p:nvPr/>
        </p:nvSpPr>
        <p:spPr>
          <a:xfrm>
            <a:off x="6590144" y="4684910"/>
            <a:ext cx="2194022" cy="1192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initParam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                              </a:t>
            </a: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BFBA673-7A54-40DA-88AF-BF977D19D905}"/>
              </a:ext>
            </a:extLst>
          </p:cNvPr>
          <p:cNvSpPr txBox="1">
            <a:spLocks/>
          </p:cNvSpPr>
          <p:nvPr/>
        </p:nvSpPr>
        <p:spPr>
          <a:xfrm>
            <a:off x="827999" y="5739437"/>
            <a:ext cx="3771363" cy="12711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pageContext</a:t>
            </a:r>
            <a:endParaRPr lang="hy-AM" sz="2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                              </a:t>
            </a: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9" name="Right Brace 4">
            <a:extLst>
              <a:ext uri="{FF2B5EF4-FFF2-40B4-BE49-F238E27FC236}">
                <a16:creationId xmlns:a16="http://schemas.microsoft.com/office/drawing/2014/main" id="{6EC92EBF-2499-451C-8702-2BD602BE9439}"/>
              </a:ext>
            </a:extLst>
          </p:cNvPr>
          <p:cNvSpPr/>
          <p:nvPr/>
        </p:nvSpPr>
        <p:spPr>
          <a:xfrm>
            <a:off x="2216437" y="4358902"/>
            <a:ext cx="106092" cy="35091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4">
            <a:extLst>
              <a:ext uri="{FF2B5EF4-FFF2-40B4-BE49-F238E27FC236}">
                <a16:creationId xmlns:a16="http://schemas.microsoft.com/office/drawing/2014/main" id="{CC0366A7-5701-4F63-AE57-94C956A923E9}"/>
              </a:ext>
            </a:extLst>
          </p:cNvPr>
          <p:cNvSpPr/>
          <p:nvPr/>
        </p:nvSpPr>
        <p:spPr>
          <a:xfrm>
            <a:off x="8525287" y="4742180"/>
            <a:ext cx="106092" cy="35091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D14204B-97C9-4D80-8C4F-1484559783C6}"/>
              </a:ext>
            </a:extLst>
          </p:cNvPr>
          <p:cNvSpPr txBox="1">
            <a:spLocks/>
          </p:cNvSpPr>
          <p:nvPr/>
        </p:nvSpPr>
        <p:spPr>
          <a:xfrm>
            <a:off x="8922130" y="4473707"/>
            <a:ext cx="1905003" cy="9028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map of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init</a:t>
            </a: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params</a:t>
            </a:r>
            <a:endParaRPr lang="hy-AM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2919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11D06-EE15-49A4-9A1C-1066724B6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198"/>
            <a:ext cx="10515600" cy="1321714"/>
          </a:xfrm>
        </p:spPr>
        <p:txBody>
          <a:bodyPr>
            <a:normAutofit/>
          </a:bodyPr>
          <a:lstStyle/>
          <a:p>
            <a:pPr algn="ctr"/>
            <a:r>
              <a:rPr lang="en-US" b="0" i="0" dirty="0" err="1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  <a:t>Jsp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  <a:t> and Java beans </a:t>
            </a:r>
            <a:br>
              <a:rPr lang="en-US" b="0" i="0" dirty="0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1094B-555E-4026-81D3-E5A762AB5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4672"/>
            <a:ext cx="10367730" cy="5536741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hy-AM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jsp:useBean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id=“person” class=“Person” scope=“request” /&gt;</a:t>
            </a:r>
            <a:endParaRPr lang="ru-R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hy-AM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jsp:useBean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&gt; body </a:t>
            </a:r>
            <a:r>
              <a:rPr lang="hy-AM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/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jsp:useBean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&gt;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hy-AM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&lt;jsp:setProperty name="person" property="name" value=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“John</a:t>
            </a:r>
            <a:r>
              <a:rPr lang="hy-AM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"/&gt;</a:t>
            </a: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hy-AM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jsp:getProperty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name=“person” property=“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firstName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” /&gt;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jsp:include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page=“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MyPage.jsp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” /&gt;</a:t>
            </a: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66A26303-DF12-46ED-8B5B-D33967CF18C4}"/>
              </a:ext>
            </a:extLst>
          </p:cNvPr>
          <p:cNvCxnSpPr>
            <a:cxnSpLocks/>
          </p:cNvCxnSpPr>
          <p:nvPr/>
        </p:nvCxnSpPr>
        <p:spPr>
          <a:xfrm>
            <a:off x="569235" y="94307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808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F7D38-F1C9-427E-B1C6-9EB90C6A9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495" y="80571"/>
            <a:ext cx="11039007" cy="1325563"/>
          </a:xfrm>
        </p:spPr>
        <p:txBody>
          <a:bodyPr/>
          <a:lstStyle/>
          <a:p>
            <a:pPr algn="ctr"/>
            <a:r>
              <a:rPr lang="en-US" altLang="en-US" sz="4400" dirty="0">
                <a:latin typeface="Sylfaen" panose="010A0502050306030303" pitchFamily="18" charset="0"/>
              </a:rPr>
              <a:t>Web application needs an helper applications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613B41-275A-419B-B2E1-A00D17A97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237" y="1406134"/>
            <a:ext cx="8135521" cy="5140064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FD9AEA6-E4BB-4D7D-A245-50754C5EEA35}"/>
              </a:ext>
            </a:extLst>
          </p:cNvPr>
          <p:cNvCxnSpPr>
            <a:cxnSpLocks/>
          </p:cNvCxnSpPr>
          <p:nvPr/>
        </p:nvCxnSpPr>
        <p:spPr>
          <a:xfrm>
            <a:off x="576495" y="117157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30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78F7B-B57A-46F5-A03B-E267E39BF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948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Servlet class hierarchy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BB9890B-AF8C-4F5F-B427-F7A7EE921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588" y="1136077"/>
            <a:ext cx="5378824" cy="524973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E17B5A-1A8C-4F2E-B8A2-60BD0F937D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59998">
            <a:off x="4695286" y="2239488"/>
            <a:ext cx="416359" cy="8789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1FECE4D-E6B6-4F7F-B673-F5960CB9B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08327">
            <a:off x="7075833" y="2239488"/>
            <a:ext cx="416359" cy="87898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C156A27-4732-4E1B-AF12-68A779045129}"/>
              </a:ext>
            </a:extLst>
          </p:cNvPr>
          <p:cNvCxnSpPr>
            <a:cxnSpLocks/>
          </p:cNvCxnSpPr>
          <p:nvPr/>
        </p:nvCxnSpPr>
        <p:spPr>
          <a:xfrm>
            <a:off x="569235" y="91440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892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4E63E-472E-4C12-9299-2178816EF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Servlet methods for handling</a:t>
            </a:r>
            <a:r>
              <a:rPr lang="ru-RU" dirty="0">
                <a:latin typeface="Sylfaen" panose="010A0502050306030303" pitchFamily="18" charset="0"/>
              </a:rPr>
              <a:t> </a:t>
            </a:r>
            <a:r>
              <a:rPr lang="en-US" dirty="0">
                <a:latin typeface="Sylfaen" panose="010A0502050306030303" pitchFamily="18" charset="0"/>
              </a:rPr>
              <a:t>requests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698DF-B0FE-4A16-BE0E-2F6EF9B56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770" y="1638717"/>
            <a:ext cx="2533338" cy="46121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3600" dirty="0">
              <a:latin typeface="Sylfaen" panose="010A0502050306030303" pitchFamily="18" charset="0"/>
            </a:endParaRP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doGet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doPost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doPut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 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doDelete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doHead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56BC54B-E906-4854-BDE7-9BD88EF67281}"/>
              </a:ext>
            </a:extLst>
          </p:cNvPr>
          <p:cNvSpPr txBox="1">
            <a:spLocks/>
          </p:cNvSpPr>
          <p:nvPr/>
        </p:nvSpPr>
        <p:spPr>
          <a:xfrm>
            <a:off x="6865495" y="3922213"/>
            <a:ext cx="3883701" cy="1098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HttpServletRequest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 algn="ctr">
              <a:buNone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HttpServletResponse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49AE16-C000-4FCE-8870-E1B001DFD9E0}"/>
              </a:ext>
            </a:extLst>
          </p:cNvPr>
          <p:cNvCxnSpPr>
            <a:cxnSpLocks/>
          </p:cNvCxnSpPr>
          <p:nvPr/>
        </p:nvCxnSpPr>
        <p:spPr>
          <a:xfrm>
            <a:off x="667921" y="112426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E9F699-82AB-4AE8-92C6-6A3921168CFB}"/>
              </a:ext>
            </a:extLst>
          </p:cNvPr>
          <p:cNvCxnSpPr>
            <a:cxnSpLocks/>
          </p:cNvCxnSpPr>
          <p:nvPr/>
        </p:nvCxnSpPr>
        <p:spPr>
          <a:xfrm>
            <a:off x="4598422" y="3232727"/>
            <a:ext cx="1959396" cy="568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66B01F-91E0-4DFA-A2B2-5A9D51E0AD6C}"/>
              </a:ext>
            </a:extLst>
          </p:cNvPr>
          <p:cNvCxnSpPr>
            <a:cxnSpLocks/>
          </p:cNvCxnSpPr>
          <p:nvPr/>
        </p:nvCxnSpPr>
        <p:spPr>
          <a:xfrm>
            <a:off x="4598422" y="3833091"/>
            <a:ext cx="1959396" cy="314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9B6BB2-BD66-410B-AFE3-9525D9702FD0}"/>
              </a:ext>
            </a:extLst>
          </p:cNvPr>
          <p:cNvCxnSpPr>
            <a:cxnSpLocks/>
          </p:cNvCxnSpPr>
          <p:nvPr/>
        </p:nvCxnSpPr>
        <p:spPr>
          <a:xfrm>
            <a:off x="4544291" y="4456546"/>
            <a:ext cx="2013527" cy="507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DFE475B-AE69-4E8B-8685-C2FF328BFE75}"/>
              </a:ext>
            </a:extLst>
          </p:cNvPr>
          <p:cNvCxnSpPr>
            <a:cxnSpLocks/>
          </p:cNvCxnSpPr>
          <p:nvPr/>
        </p:nvCxnSpPr>
        <p:spPr>
          <a:xfrm flipV="1">
            <a:off x="4598422" y="4839856"/>
            <a:ext cx="1959396" cy="1809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A3F9B2-C321-4CE1-983B-F11A788F1A40}"/>
              </a:ext>
            </a:extLst>
          </p:cNvPr>
          <p:cNvCxnSpPr>
            <a:cxnSpLocks/>
          </p:cNvCxnSpPr>
          <p:nvPr/>
        </p:nvCxnSpPr>
        <p:spPr>
          <a:xfrm flipV="1">
            <a:off x="4598422" y="5163128"/>
            <a:ext cx="1959396" cy="4618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7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E0CD4-2142-4C1A-8FFE-B6DD293D3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3910"/>
            <a:ext cx="10515600" cy="1325563"/>
          </a:xfrm>
        </p:spPr>
        <p:txBody>
          <a:bodyPr/>
          <a:lstStyle/>
          <a:p>
            <a:pPr algn="ctr"/>
            <a:r>
              <a:rPr lang="en-US" altLang="en-US" sz="4400" dirty="0">
                <a:latin typeface="Sylfaen" panose="010A0502050306030303" pitchFamily="18" charset="0"/>
              </a:rPr>
              <a:t>Interaction between web server application and container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F58899-5A07-4D4E-867C-A5A27790A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050924"/>
            <a:ext cx="10515600" cy="35243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860BE3-F4E9-423E-A6DD-9EA0D5979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225362" y="2458810"/>
            <a:ext cx="295238" cy="9619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DAD1C2-FFF8-4EA5-8143-72569E0E2C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029" y="2529030"/>
            <a:ext cx="791077" cy="3541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F0A571-58A1-458E-ABF0-D87ED79F5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50451">
            <a:off x="8741376" y="3165165"/>
            <a:ext cx="295238" cy="9619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5DCFD3-7009-4880-979B-7C91023F85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708">
            <a:off x="8550777" y="3233559"/>
            <a:ext cx="791077" cy="3541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DABC92-A466-4BA5-84F9-1C7A62AD6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634525" y="3245754"/>
            <a:ext cx="295238" cy="9619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F1A5D5C-4E53-4505-9D2F-8FA74C31AB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614114" y="3481646"/>
            <a:ext cx="791077" cy="35410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32E2B8-7CBF-482B-8E2B-131B0B241D04}"/>
              </a:ext>
            </a:extLst>
          </p:cNvPr>
          <p:cNvCxnSpPr>
            <a:cxnSpLocks/>
          </p:cNvCxnSpPr>
          <p:nvPr/>
        </p:nvCxnSpPr>
        <p:spPr>
          <a:xfrm>
            <a:off x="718721" y="158352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403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01F59-ABAD-4505-9156-A14335F17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477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Request processing inside the container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444908-C81F-4317-AB46-E7C494CC6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268" y="1220787"/>
            <a:ext cx="9935463" cy="5405617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8542F8F-2E1E-4621-93A6-35F5CBB730B2}"/>
              </a:ext>
            </a:extLst>
          </p:cNvPr>
          <p:cNvCxnSpPr>
            <a:cxnSpLocks/>
          </p:cNvCxnSpPr>
          <p:nvPr/>
        </p:nvCxnSpPr>
        <p:spPr>
          <a:xfrm>
            <a:off x="569235" y="103742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0CC204A-A5B6-4D23-989B-BEAC4B278A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35559">
            <a:off x="5463414" y="2252411"/>
            <a:ext cx="403080" cy="13132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25FB5C-46DF-4926-A3AA-D04B1A5A0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18979">
            <a:off x="4893153" y="2976591"/>
            <a:ext cx="1000000" cy="44761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027BE3A-2288-4085-879D-0056B797BD49}"/>
              </a:ext>
            </a:extLst>
          </p:cNvPr>
          <p:cNvCxnSpPr/>
          <p:nvPr/>
        </p:nvCxnSpPr>
        <p:spPr>
          <a:xfrm>
            <a:off x="7712075" y="2849156"/>
            <a:ext cx="0" cy="351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E0815B-7966-48D3-AD76-DBDE10FFE961}"/>
              </a:ext>
            </a:extLst>
          </p:cNvPr>
          <p:cNvCxnSpPr/>
          <p:nvPr/>
        </p:nvCxnSpPr>
        <p:spPr>
          <a:xfrm>
            <a:off x="9069388" y="2849156"/>
            <a:ext cx="0" cy="351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048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6179C-5907-425C-96B5-DC09AEBD2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10" y="61889"/>
            <a:ext cx="11808177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Application configuration and servlet mapping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CA64B-EE69-4946-8CA0-4402C0815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931" y="1996675"/>
            <a:ext cx="6801852" cy="3848061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web</a:t>
            </a:r>
            <a:r>
              <a:rPr 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.xml</a:t>
            </a:r>
            <a:r>
              <a:rPr lang="hy-AM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(deployment descriptor)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Anotations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 mapping</a:t>
            </a:r>
          </a:p>
        </p:txBody>
      </p:sp>
      <p:cxnSp>
        <p:nvCxnSpPr>
          <p:cNvPr id="4" name="Straight Connector 14">
            <a:extLst>
              <a:ext uri="{FF2B5EF4-FFF2-40B4-BE49-F238E27FC236}">
                <a16:creationId xmlns:a16="http://schemas.microsoft.com/office/drawing/2014/main" id="{388EA137-6330-4A80-96C4-346766F24EC0}"/>
              </a:ext>
            </a:extLst>
          </p:cNvPr>
          <p:cNvCxnSpPr>
            <a:cxnSpLocks/>
          </p:cNvCxnSpPr>
          <p:nvPr/>
        </p:nvCxnSpPr>
        <p:spPr>
          <a:xfrm>
            <a:off x="569233" y="1379679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396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7778B-7699-44C9-9159-61A587165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98" y="158829"/>
            <a:ext cx="11587397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The container creates only one </a:t>
            </a:r>
            <a:br>
              <a:rPr lang="en-US" dirty="0">
                <a:latin typeface="Sylfaen" panose="010A0502050306030303" pitchFamily="18" charset="0"/>
              </a:rPr>
            </a:br>
            <a:r>
              <a:rPr lang="en-US" dirty="0">
                <a:latin typeface="Sylfaen" panose="010A0502050306030303" pitchFamily="18" charset="0"/>
              </a:rPr>
              <a:t>instance of the servlet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FB9535-5617-46C4-9AD7-BA4823E4139E}"/>
              </a:ext>
            </a:extLst>
          </p:cNvPr>
          <p:cNvCxnSpPr>
            <a:cxnSpLocks/>
          </p:cNvCxnSpPr>
          <p:nvPr/>
        </p:nvCxnSpPr>
        <p:spPr>
          <a:xfrm>
            <a:off x="569232" y="148439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4C04D03-9277-4ACB-8404-712C5E669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796" y="1632743"/>
            <a:ext cx="8904400" cy="4856946"/>
          </a:xfrm>
        </p:spPr>
      </p:pic>
    </p:spTree>
    <p:extLst>
      <p:ext uri="{BB962C8B-B14F-4D97-AF65-F5344CB8AC3E}">
        <p14:creationId xmlns:p14="http://schemas.microsoft.com/office/powerpoint/2010/main" val="846368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8357</TotalTime>
  <Words>772</Words>
  <Application>Microsoft Office PowerPoint</Application>
  <PresentationFormat>Widescreen</PresentationFormat>
  <Paragraphs>213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Noto Serif</vt:lpstr>
      <vt:lpstr>Sylfaen</vt:lpstr>
      <vt:lpstr>Times New Roman</vt:lpstr>
      <vt:lpstr>Office Theme</vt:lpstr>
      <vt:lpstr>What is servlets and JSP</vt:lpstr>
      <vt:lpstr>Interaction between client and server</vt:lpstr>
      <vt:lpstr>Web application needs an helper applications</vt:lpstr>
      <vt:lpstr>Servlet class hierarchy</vt:lpstr>
      <vt:lpstr>Servlet methods for handling requests</vt:lpstr>
      <vt:lpstr>Interaction between web server application and container</vt:lpstr>
      <vt:lpstr>Request processing inside the container</vt:lpstr>
      <vt:lpstr>Application configuration and servlet mapping</vt:lpstr>
      <vt:lpstr>The container creates only one  instance of the servlet</vt:lpstr>
      <vt:lpstr>Getting Data in a Servlet</vt:lpstr>
      <vt:lpstr>Servlet initialization options</vt:lpstr>
      <vt:lpstr>Redirect and Forward</vt:lpstr>
      <vt:lpstr>Redirect</vt:lpstr>
      <vt:lpstr>Forward</vt:lpstr>
      <vt:lpstr>Session</vt:lpstr>
      <vt:lpstr>Servlet lifecycle</vt:lpstr>
      <vt:lpstr>Listeners</vt:lpstr>
      <vt:lpstr>Filters</vt:lpstr>
      <vt:lpstr>Java Server Page (JSP)</vt:lpstr>
      <vt:lpstr>The container turns JSP it into a  full-fledged servlet class </vt:lpstr>
      <vt:lpstr>Inserting Java code into JSP</vt:lpstr>
      <vt:lpstr> What happens to JSP code </vt:lpstr>
      <vt:lpstr>JSP lifecycle</vt:lpstr>
      <vt:lpstr>Implicit objects inside JSP</vt:lpstr>
      <vt:lpstr>Passing data from servlet to JSP</vt:lpstr>
      <vt:lpstr>Expression language (EL)</vt:lpstr>
      <vt:lpstr>Implicit objects inside EL</vt:lpstr>
      <vt:lpstr>Jsp and Java beans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servlets and JSP</dc:title>
  <dc:creator>Garnik Haydosyan</dc:creator>
  <cp:lastModifiedBy>Garnik Haydosyan</cp:lastModifiedBy>
  <cp:revision>100</cp:revision>
  <dcterms:created xsi:type="dcterms:W3CDTF">2022-06-23T05:57:29Z</dcterms:created>
  <dcterms:modified xsi:type="dcterms:W3CDTF">2022-08-29T09:45:58Z</dcterms:modified>
</cp:coreProperties>
</file>