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  <p:sldId id="273" r:id="rId18"/>
    <p:sldId id="275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servlets and JSP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990CF0-FA87-4659-85BF-AE22EB86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86" y="1899901"/>
            <a:ext cx="5250806" cy="3259121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01EB-163B-441C-9A9C-041F4D2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Getting Data in a Servlet</a:t>
            </a:r>
            <a:endParaRPr lang="ru-RU" dirty="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0B0BE-042B-4BDC-B111-96E2AFF5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getParameter(String param)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r>
              <a:rPr lang="hy-AM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getParameterValues(String param)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resource_name?parameter1=value1&amp;parameter2=value2</a:t>
            </a:r>
          </a:p>
          <a:p>
            <a:pPr marL="0" indent="0"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name attribute of HTML input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A7926-0929-490B-82C7-2041DAA1DCBE}"/>
              </a:ext>
            </a:extLst>
          </p:cNvPr>
          <p:cNvCxnSpPr>
            <a:cxnSpLocks/>
          </p:cNvCxnSpPr>
          <p:nvPr/>
        </p:nvCxnSpPr>
        <p:spPr>
          <a:xfrm>
            <a:off x="569235" y="113341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CF78-8BEF-4B0A-AED0-FAB19B04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2075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Servlet initialization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F6C-50DF-41FF-9138-933C0EFF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8" y="1253334"/>
            <a:ext cx="5379361" cy="4518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getServletContext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ServletConfig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getServlet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Config()</a:t>
            </a:r>
          </a:p>
          <a:p>
            <a:pPr marL="0" indent="0">
              <a:buNone/>
            </a:pPr>
            <a:r>
              <a:rPr lang="hy-AM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getInitParameter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name)</a:t>
            </a: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D51806-4FE0-4955-8F11-1BEF28AFC2F5}"/>
              </a:ext>
            </a:extLst>
          </p:cNvPr>
          <p:cNvSpPr txBox="1">
            <a:spLocks/>
          </p:cNvSpPr>
          <p:nvPr/>
        </p:nvSpPr>
        <p:spPr>
          <a:xfrm>
            <a:off x="6326867" y="1385791"/>
            <a:ext cx="5229223" cy="1362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&lt;context-param&gt;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&lt;/context-param&gt;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446A77-2468-4EA6-AC30-F134F822558E}"/>
              </a:ext>
            </a:extLst>
          </p:cNvPr>
          <p:cNvSpPr txBox="1">
            <a:spLocks/>
          </p:cNvSpPr>
          <p:nvPr/>
        </p:nvSpPr>
        <p:spPr>
          <a:xfrm>
            <a:off x="6181727" y="3429000"/>
            <a:ext cx="5829298" cy="262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&lt;servlet-name&gt;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&lt;servlet-class&gt;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HelloServlet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&lt;/servlet-class&gt;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&lt;param-name&gt;message&lt;/param-name&gt;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</a:t>
            </a:r>
            <a:r>
              <a:rPr lang="ru-RU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	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&lt;param-value&gt;Hello Servlets&lt;/param-value&gt;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     &lt;/</a:t>
            </a: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init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-param&gt;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&lt;/servlet&gt;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2D415-9DF3-4D58-9227-567B0C71D456}"/>
              </a:ext>
            </a:extLst>
          </p:cNvPr>
          <p:cNvCxnSpPr>
            <a:cxnSpLocks/>
          </p:cNvCxnSpPr>
          <p:nvPr/>
        </p:nvCxnSpPr>
        <p:spPr>
          <a:xfrm>
            <a:off x="569235" y="10857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9C4DE-8434-4738-AFB7-58D7720F5794}"/>
              </a:ext>
            </a:extLst>
          </p:cNvPr>
          <p:cNvCxnSpPr>
            <a:cxnSpLocks/>
          </p:cNvCxnSpPr>
          <p:nvPr/>
        </p:nvCxnSpPr>
        <p:spPr>
          <a:xfrm>
            <a:off x="502560" y="323843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84FE-E61A-4C33-8A8A-8B5F3787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Sylfaen" panose="010A0502050306030303" pitchFamily="18" charset="0"/>
              </a:rPr>
              <a:t>Model View Controller concept (MVC)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71514-A81A-41CB-AF4E-D928495C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20" y="1551485"/>
            <a:ext cx="8362560" cy="444106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967C84-BFB7-4D58-9820-529226402FC1}"/>
              </a:ext>
            </a:extLst>
          </p:cNvPr>
          <p:cNvCxnSpPr>
            <a:cxnSpLocks/>
          </p:cNvCxnSpPr>
          <p:nvPr/>
        </p:nvCxnSpPr>
        <p:spPr>
          <a:xfrm>
            <a:off x="674166" y="116067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0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7CCF-6F83-43C5-A61C-903659B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361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Redirect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D236-1726-466F-B865-09298ED5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29" y="974361"/>
            <a:ext cx="11062741" cy="5390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Redirect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.sendRedirect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internal or external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j-ea"/>
                <a:cs typeface="+mj-cs"/>
              </a:rPr>
              <a:t>Forwarding</a:t>
            </a:r>
          </a:p>
          <a:p>
            <a:pPr marL="0" indent="0">
              <a:buNone/>
            </a:pP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.</a:t>
            </a:r>
            <a:r>
              <a:rPr lang="hy-AM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getRequestDispatcher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resource)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requestDispatcher.forward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rquest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reponse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Resource can be only internal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3C6B0-8D79-443B-A245-57F1179D659C}"/>
              </a:ext>
            </a:extLst>
          </p:cNvPr>
          <p:cNvCxnSpPr>
            <a:cxnSpLocks/>
          </p:cNvCxnSpPr>
          <p:nvPr/>
        </p:nvCxnSpPr>
        <p:spPr>
          <a:xfrm>
            <a:off x="564629" y="86086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6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C297-C6C8-40C1-BE7E-94C3D1D4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43987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B973-518C-4853-90A7-42728381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346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Session Id</a:t>
            </a:r>
          </a:p>
          <a:p>
            <a:pPr marL="0" indent="0">
              <a:buNone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interface</a:t>
            </a:r>
          </a:p>
          <a:p>
            <a:pPr marL="0" indent="0">
              <a:buNone/>
            </a:pPr>
            <a:endParaRPr lang="hy-AM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B380B-8156-40A0-A309-AEE7B500F1A1}"/>
              </a:ext>
            </a:extLst>
          </p:cNvPr>
          <p:cNvSpPr txBox="1">
            <a:spLocks/>
          </p:cNvSpPr>
          <p:nvPr/>
        </p:nvSpPr>
        <p:spPr>
          <a:xfrm>
            <a:off x="5531370" y="1825625"/>
            <a:ext cx="6190938" cy="3675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setAttribute(String name, Object o)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removeAttribute(String name)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getAttributeNames()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getId()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isNew()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setMaxInactiveInterval(int seconds)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hy-AM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invalidate()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157578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732920-CEAD-4C1C-A2CE-6DA1888EA8D7}"/>
              </a:ext>
            </a:extLst>
          </p:cNvPr>
          <p:cNvCxnSpPr>
            <a:cxnSpLocks/>
          </p:cNvCxnSpPr>
          <p:nvPr/>
        </p:nvCxnSpPr>
        <p:spPr>
          <a:xfrm>
            <a:off x="569235" y="130552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7E5CEC-8B60-4640-9023-C09BE7B7D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4" y="1911570"/>
            <a:ext cx="11162307" cy="3693530"/>
          </a:xfrm>
        </p:spPr>
      </p:pic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C0311-210E-437B-B22C-39E01186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Listeners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509E5-3881-444C-9A90-6EA449B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55"/>
            <a:ext cx="10515600" cy="50231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ServletRequestAttributeListener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ServletContextAttributeListener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HttpSessionAttributeListener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HttpSessionBindingListener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y-AM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HttpSessionActivationListener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96A0E5-9AB2-49F3-8787-BE59E03850A2}"/>
              </a:ext>
            </a:extLst>
          </p:cNvPr>
          <p:cNvCxnSpPr>
            <a:cxnSpLocks/>
          </p:cNvCxnSpPr>
          <p:nvPr/>
        </p:nvCxnSpPr>
        <p:spPr>
          <a:xfrm>
            <a:off x="569235" y="109103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0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DCFB-1AFA-4D9A-8C27-BE7DB335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0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Server Page (JSP)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7A5E-7C88-4686-9629-216BEC5B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11"/>
            <a:ext cx="10515600" cy="45626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 technology that allows for the creation of dynamic web pages</a:t>
            </a: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2D433A4-31FC-4CC4-B5D7-CDE93EE042D1}"/>
              </a:ext>
            </a:extLst>
          </p:cNvPr>
          <p:cNvCxnSpPr>
            <a:cxnSpLocks/>
          </p:cNvCxnSpPr>
          <p:nvPr/>
        </p:nvCxnSpPr>
        <p:spPr>
          <a:xfrm>
            <a:off x="569235" y="121521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E6363-DEC7-4158-AA60-B098357C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5" y="2189964"/>
            <a:ext cx="6310489" cy="39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50E53-FCE9-40C4-8FE2-284E61D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turns JSP it into a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full-fledged servlet class </a:t>
            </a:r>
            <a:endParaRPr lang="ru-RU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DE260C6-883E-4D4C-B773-8C1C0448B2C1}"/>
              </a:ext>
            </a:extLst>
          </p:cNvPr>
          <p:cNvCxnSpPr>
            <a:cxnSpLocks/>
          </p:cNvCxnSpPr>
          <p:nvPr/>
        </p:nvCxnSpPr>
        <p:spPr>
          <a:xfrm>
            <a:off x="569235" y="15877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4644442-B633-43E0-92F8-D205A367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99" y="1746448"/>
            <a:ext cx="7621001" cy="9748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EF2252-C708-42D7-A67F-1ABCB915F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2" y="2607435"/>
            <a:ext cx="4471594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96DD0-7DE1-4F5E-A0DD-BE320897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71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Inserting Java code into JSP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DA894-A52C-4269-821A-F66EC8BB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9898EA-0560-42F7-8FFD-B1C63A19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70510"/>
              </p:ext>
            </p:extLst>
          </p:nvPr>
        </p:nvGraphicFramePr>
        <p:xfrm>
          <a:off x="3663244" y="1400132"/>
          <a:ext cx="48655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689">
                  <a:extLst>
                    <a:ext uri="{9D8B030D-6E8A-4147-A177-3AD203B41FA5}">
                      <a16:colId xmlns:a16="http://schemas.microsoft.com/office/drawing/2014/main" val="2387764185"/>
                    </a:ext>
                  </a:extLst>
                </a:gridCol>
                <a:gridCol w="2415822">
                  <a:extLst>
                    <a:ext uri="{9D8B030D-6E8A-4147-A177-3AD203B41FA5}">
                      <a16:colId xmlns:a16="http://schemas.microsoft.com/office/drawing/2014/main" val="241245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&lt;%@ %&gt;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irective 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 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kriplet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7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&lt;%=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xpression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&lt;%! %&gt;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eclaration</a:t>
                      </a:r>
                      <a:endParaRPr lang="en-US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6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y-AM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&lt;%-- --%&gt;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Comments</a:t>
                      </a:r>
                      <a:endParaRPr lang="ru-RU" sz="29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587848"/>
                  </a:ext>
                </a:extLst>
              </a:tr>
            </a:tbl>
          </a:graphicData>
        </a:graphic>
      </p:graphicFrame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DBC35F2-A3AB-4DF1-98CD-33459E6B147D}"/>
              </a:ext>
            </a:extLst>
          </p:cNvPr>
          <p:cNvCxnSpPr>
            <a:cxnSpLocks/>
          </p:cNvCxnSpPr>
          <p:nvPr/>
        </p:nvCxnSpPr>
        <p:spPr>
          <a:xfrm>
            <a:off x="569235" y="1057171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9914D-687C-48BB-BDBE-4000633E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415"/>
            <a:ext cx="10515600" cy="136463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900" dirty="0">
                <a:latin typeface="Sylfaen" panose="010A0502050306030303" pitchFamily="18" charset="0"/>
              </a:rPr>
            </a:br>
            <a:r>
              <a:rPr lang="en-US" sz="4900" dirty="0">
                <a:latin typeface="Sylfaen" panose="010A0502050306030303" pitchFamily="18" charset="0"/>
              </a:rPr>
              <a:t>What happens to JSP code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D06B1-334B-451D-B990-13B85E9E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45" y="2378780"/>
            <a:ext cx="3090334" cy="32624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&lt;html&gt;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&lt;%! String str = “Hello”;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 int number = 10;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&lt;%= number %&gt;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&lt;/body&gt;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&lt;/html&gt;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288EC46-C313-407A-B9BF-BF6F34466750}"/>
              </a:ext>
            </a:extLst>
          </p:cNvPr>
          <p:cNvSpPr txBox="1">
            <a:spLocks/>
          </p:cNvSpPr>
          <p:nvPr/>
        </p:nvSpPr>
        <p:spPr>
          <a:xfrm>
            <a:off x="4583288" y="1619249"/>
            <a:ext cx="7868355" cy="4781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class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MyJspServlet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extends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String str = “Hello”;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public void _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jspService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request,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                        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response)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PrintWriter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out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response.GetWriter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response.setResponseType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(“html”);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int number = 10;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    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out.printLn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(number);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}</a:t>
            </a:r>
            <a:endParaRPr lang="ru-RU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2DD25-9E8B-476D-A838-AA44B1408D62}"/>
              </a:ext>
            </a:extLst>
          </p:cNvPr>
          <p:cNvCxnSpPr>
            <a:cxnSpLocks/>
          </p:cNvCxnSpPr>
          <p:nvPr/>
        </p:nvCxnSpPr>
        <p:spPr>
          <a:xfrm>
            <a:off x="3668889" y="4010024"/>
            <a:ext cx="1580444" cy="528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45E5731-A6C9-4E21-9B59-BEDC34E6E58E}"/>
              </a:ext>
            </a:extLst>
          </p:cNvPr>
          <p:cNvCxnSpPr/>
          <p:nvPr/>
        </p:nvCxnSpPr>
        <p:spPr>
          <a:xfrm flipV="1">
            <a:off x="3984978" y="2378780"/>
            <a:ext cx="982133" cy="1177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F1900-7B57-4B5C-8694-492689B36E5E}"/>
              </a:ext>
            </a:extLst>
          </p:cNvPr>
          <p:cNvCxnSpPr/>
          <p:nvPr/>
        </p:nvCxnSpPr>
        <p:spPr>
          <a:xfrm>
            <a:off x="3036711" y="4538133"/>
            <a:ext cx="2212622" cy="541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4B54EB49-12C0-4DE4-9C83-FA08E873F4F4}"/>
              </a:ext>
            </a:extLst>
          </p:cNvPr>
          <p:cNvCxnSpPr>
            <a:cxnSpLocks/>
          </p:cNvCxnSpPr>
          <p:nvPr/>
        </p:nvCxnSpPr>
        <p:spPr>
          <a:xfrm>
            <a:off x="569235" y="97814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4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4DAB-BD90-42A0-A34B-3B4B76B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JSP lifecycle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A6AFBB-9F5A-47E2-8C97-04117085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" y="1756196"/>
            <a:ext cx="11916211" cy="3829587"/>
          </a:xfrm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AFCFD58-4CAF-4497-8377-E15FAE274DD3}"/>
              </a:ext>
            </a:extLst>
          </p:cNvPr>
          <p:cNvCxnSpPr>
            <a:cxnSpLocks/>
          </p:cNvCxnSpPr>
          <p:nvPr/>
        </p:nvCxnSpPr>
        <p:spPr>
          <a:xfrm>
            <a:off x="569235" y="114748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80180"/>
            <a:ext cx="109601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How</a:t>
            </a:r>
            <a:r>
              <a:rPr lang="ru-RU" altLang="en-US" sz="4400" dirty="0">
                <a:latin typeface="Sylfaen" panose="010A0502050306030303" pitchFamily="18" charset="0"/>
              </a:rPr>
              <a:t> </a:t>
            </a:r>
            <a:r>
              <a:rPr lang="en-US" altLang="en-US" sz="4400" dirty="0">
                <a:latin typeface="Sylfaen" panose="010A0502050306030303" pitchFamily="18" charset="0"/>
              </a:rPr>
              <a:t>the container finds the required servlet</a:t>
            </a:r>
            <a:r>
              <a:rPr lang="ru-RU" altLang="en-US" sz="4400" dirty="0">
                <a:latin typeface="Sylfaen" panose="010A0502050306030303" pitchFamily="18" charset="0"/>
              </a:rPr>
              <a:t>, </a:t>
            </a:r>
            <a:r>
              <a:rPr lang="en-US" altLang="en-US" sz="4400" dirty="0">
                <a:latin typeface="Sylfaen" panose="010A0502050306030303" pitchFamily="18" charset="0"/>
              </a:rPr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825625"/>
            <a:ext cx="96901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 configuration with web.xml file</a:t>
            </a:r>
          </a:p>
        </p:txBody>
      </p: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6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1627</TotalTime>
  <Words>378</Words>
  <Application>Microsoft Office PowerPoint</Application>
  <PresentationFormat>Широкоэкранный</PresentationFormat>
  <Paragraphs>117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Sylfaen</vt:lpstr>
      <vt:lpstr>Times New Roman</vt:lpstr>
      <vt:lpstr>Office Theme</vt:lpstr>
      <vt:lpstr>What is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How the container finds the required servlet, mapping</vt:lpstr>
      <vt:lpstr>Request processing inside the container</vt:lpstr>
      <vt:lpstr>The container creates only one  instance of the servlet</vt:lpstr>
      <vt:lpstr>Getting Data in a Servlet</vt:lpstr>
      <vt:lpstr>Servlet initialization options</vt:lpstr>
      <vt:lpstr>Model View Controller concept (MVC)</vt:lpstr>
      <vt:lpstr>Redirect and Forwarding</vt:lpstr>
      <vt:lpstr>Session</vt:lpstr>
      <vt:lpstr>Servlet lifecycle</vt:lpstr>
      <vt:lpstr>Listeners</vt:lpstr>
      <vt:lpstr>Java Server Page (JSP)</vt:lpstr>
      <vt:lpstr>The container turns JSP it into a  full-fledged servlet class </vt:lpstr>
      <vt:lpstr>Inserting Java code into JSP</vt:lpstr>
      <vt:lpstr> What happens to JSP code </vt:lpstr>
      <vt:lpstr>JSP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sky</cp:lastModifiedBy>
  <cp:revision>42</cp:revision>
  <dcterms:created xsi:type="dcterms:W3CDTF">2022-06-23T05:57:29Z</dcterms:created>
  <dcterms:modified xsi:type="dcterms:W3CDTF">2022-06-26T18:47:47Z</dcterms:modified>
</cp:coreProperties>
</file>