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56" r:id="rId4"/>
    <p:sldId id="262" r:id="rId5"/>
    <p:sldId id="259" r:id="rId6"/>
    <p:sldId id="263" r:id="rId7"/>
    <p:sldId id="289" r:id="rId8"/>
    <p:sldId id="258" r:id="rId9"/>
    <p:sldId id="260" r:id="rId10"/>
    <p:sldId id="261" r:id="rId11"/>
    <p:sldId id="265" r:id="rId12"/>
    <p:sldId id="266" r:id="rId13"/>
    <p:sldId id="264" r:id="rId14"/>
    <p:sldId id="267" r:id="rId15"/>
    <p:sldId id="285" r:id="rId16"/>
    <p:sldId id="268" r:id="rId17"/>
    <p:sldId id="270" r:id="rId18"/>
    <p:sldId id="278" r:id="rId19"/>
    <p:sldId id="271" r:id="rId20"/>
    <p:sldId id="272" r:id="rId21"/>
    <p:sldId id="273" r:id="rId22"/>
    <p:sldId id="274" r:id="rId23"/>
    <p:sldId id="275" r:id="rId24"/>
    <p:sldId id="281" r:id="rId25"/>
    <p:sldId id="280" r:id="rId26"/>
    <p:sldId id="282" r:id="rId27"/>
    <p:sldId id="283" r:id="rId28"/>
    <p:sldId id="291" r:id="rId29"/>
    <p:sldId id="286" r:id="rId30"/>
    <p:sldId id="287" r:id="rId31"/>
    <p:sldId id="290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01CC0-D8D4-468E-91E6-6FCD7E28E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27" y="1393500"/>
            <a:ext cx="7609346" cy="4071000"/>
          </a:xfrm>
        </p:spPr>
      </p:pic>
    </p:spTree>
    <p:extLst>
      <p:ext uri="{BB962C8B-B14F-4D97-AF65-F5344CB8AC3E}">
        <p14:creationId xmlns:p14="http://schemas.microsoft.com/office/powerpoint/2010/main" val="16514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517"/>
            <a:ext cx="10515600" cy="44074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Request-URI = “*” | absoluteURI | abs_path | authority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lnSpc>
                <a:spcPct val="20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21888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33" y="1573992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219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Status-Code = 1--/2--/3--/4--/5--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1 - - : Informational</a:t>
            </a:r>
            <a:endParaRPr lang="hy-AM" sz="300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2</a:t>
            </a:r>
            <a:r>
              <a:rPr lang="en-US" sz="3000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3</a:t>
            </a:r>
            <a:r>
              <a:rPr lang="en-US" sz="3000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4</a:t>
            </a:r>
            <a:r>
              <a:rPr lang="en-US" sz="3000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5</a:t>
            </a:r>
            <a:r>
              <a:rPr lang="en-US" sz="3000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500 - 505</a:t>
            </a:r>
            <a:endParaRPr lang="en-US" sz="30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Most Common 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6" y="1343817"/>
            <a:ext cx="4288436" cy="5176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200 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301 Permanent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302 Temporary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304 Not Modified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400 Bad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401 Unauthorized Error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46A43-AC52-433B-86D2-CBEE0B853C60}"/>
              </a:ext>
            </a:extLst>
          </p:cNvPr>
          <p:cNvSpPr txBox="1">
            <a:spLocks/>
          </p:cNvSpPr>
          <p:nvPr/>
        </p:nvSpPr>
        <p:spPr>
          <a:xfrm>
            <a:off x="6645640" y="1367247"/>
            <a:ext cx="4288436" cy="515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403 Forbodden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404 Not Found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500 Internal Server Error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501 Not Implemented</a:t>
            </a:r>
            <a:endParaRPr lang="ru-RU" sz="300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000">
                <a:latin typeface="Sylfaen" panose="010A0502050306030303" pitchFamily="18" charset="0"/>
              </a:rPr>
              <a:t>503 </a:t>
            </a:r>
            <a:r>
              <a:rPr lang="en-US" sz="3000">
                <a:latin typeface="Sylfaen" panose="010A0502050306030303" pitchFamily="18" charset="0"/>
              </a:rPr>
              <a:t>Service Unavailable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000">
                <a:latin typeface="Sylfaen" panose="010A0502050306030303" pitchFamily="18" charset="0"/>
              </a:rPr>
              <a:t>50</a:t>
            </a:r>
            <a:r>
              <a:rPr lang="en-US" sz="3000">
                <a:latin typeface="Sylfaen" panose="010A0502050306030303" pitchFamily="18" charset="0"/>
              </a:rPr>
              <a:t>4</a:t>
            </a:r>
            <a:r>
              <a:rPr lang="ru-RU" sz="3000">
                <a:latin typeface="Sylfaen" panose="010A0502050306030303" pitchFamily="18" charset="0"/>
              </a:rPr>
              <a:t> </a:t>
            </a:r>
            <a:r>
              <a:rPr lang="en-US" sz="3000">
                <a:latin typeface="Sylfaen" panose="010A0502050306030303" pitchFamily="18" charset="0"/>
              </a:rPr>
              <a:t>Gateway Timeout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0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320"/>
            <a:ext cx="4483308" cy="367226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General 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 request-header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 response-header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12" y="1543082"/>
            <a:ext cx="4591987" cy="5479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Cache-Control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Pragma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Date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rgbClr val="FF0000"/>
                </a:solidFill>
                <a:latin typeface="Sylfaen" panose="010A0502050306030303" pitchFamily="18" charset="0"/>
              </a:rPr>
              <a:t>Trailer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Transfer-Encoding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Upgrate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VIA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Warning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4" y="109444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4E1-2703-4ACF-828B-02D1E2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370-6BEC-44C2-BF4A-D9659147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42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Conditional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</a:t>
            </a:r>
            <a:r>
              <a:rPr lang="hy-AM">
                <a:latin typeface="Sylfaen" panose="010A0502050306030303" pitchFamily="18" charset="0"/>
              </a:rPr>
              <a:t>Authorization </a:t>
            </a:r>
            <a:r>
              <a:rPr lang="en-US">
                <a:latin typeface="Sylfaen" panose="010A0502050306030303" pitchFamily="18" charset="0"/>
              </a:rPr>
              <a:t>headers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7A86C-AB7B-4582-86E3-F831524BB0AC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7E7-F3A5-433D-9B57-79F6A17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A7-B144-4695-9AB5-2A84AFA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248"/>
            <a:ext cx="5397708" cy="41158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Client-IP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From: email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Host: host:port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Referer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User-Agent: product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115069-5A41-4E33-912E-C4E0A87D01B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5" y="342900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Объект 2">
            <a:extLst>
              <a:ext uri="{FF2B5EF4-FFF2-40B4-BE49-F238E27FC236}">
                <a16:creationId xmlns:a16="http://schemas.microsoft.com/office/drawing/2014/main" id="{C564235D-0072-4AA4-91C1-6F27C825C0A5}"/>
              </a:ext>
            </a:extLst>
          </p:cNvPr>
          <p:cNvSpPr txBox="1">
            <a:spLocks/>
          </p:cNvSpPr>
          <p:nvPr/>
        </p:nvSpPr>
        <p:spPr>
          <a:xfrm>
            <a:off x="3485702" y="1932122"/>
            <a:ext cx="5220593" cy="12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200">
                <a:latin typeface="Sylfaen" panose="010A0502050306030303" pitchFamily="18" charset="0"/>
              </a:rPr>
              <a:t>Hypertext transfer protocol</a:t>
            </a:r>
            <a:endParaRPr lang="hy-AM" sz="32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E45-EFFD-4D85-9D85-F5471D3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Accept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433-EDD2-4442-A868-570C99B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3"/>
            <a:ext cx="6237157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Accept: type/subtype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Accept-Charset: character_set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Accept-Encoding: encoding_types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Accept-Language: language q=value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C473E-7381-4FB8-9747-A892129CBA6C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2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80C-9DA4-41DF-8BBA-4E6CBF1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848-E067-47DF-ADAF-BE1940FB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48"/>
            <a:ext cx="4333407" cy="22816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Authorization: credentials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Cookie: name=value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B7875D-2365-4D60-B05D-B3E761795718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645-23E6-4DCA-926D-5C0ACDB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Conditional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7A6-3BE7-474A-AC72-8D1A2EA4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729"/>
            <a:ext cx="6162207" cy="551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Expect: expectation-extension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If-Match: tag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</a:t>
            </a:r>
            <a:r>
              <a:rPr lang="hy-AM" dirty="0">
                <a:latin typeface="Sylfaen" panose="010A0502050306030303" pitchFamily="18" charset="0"/>
              </a:rPr>
              <a:t>-</a:t>
            </a:r>
            <a:r>
              <a:rPr lang="en-US" dirty="0">
                <a:latin typeface="Sylfaen" panose="010A0502050306030303" pitchFamily="18" charset="0"/>
              </a:rPr>
              <a:t>None-Match: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If-Unmodified-Since: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If-Range: tag |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Range: bytes=0-499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F4D16-2BF7-4CB4-9750-DE54C37F56EE}"/>
              </a:ext>
            </a:extLst>
          </p:cNvPr>
          <p:cNvCxnSpPr>
            <a:cxnSpLocks/>
          </p:cNvCxnSpPr>
          <p:nvPr/>
        </p:nvCxnSpPr>
        <p:spPr>
          <a:xfrm>
            <a:off x="569235" y="116939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2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0AAB-E966-4F2B-A355-37BCE75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Proxy-Authorization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64E-7614-4610-9892-AD175030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749"/>
            <a:ext cx="6626902" cy="231166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Max-Forwards: 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Proxy-Authorization: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84F19D-829D-422F-90B6-D6BD8A9C8614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791-3482-4188-914D-0026E370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FE6C-43F8-440C-ADF3-C789042C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07770"/>
            <a:ext cx="5598006" cy="25631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Proxy-Authenticate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Set-Cookie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name=value</a:t>
            </a:r>
            <a:r>
              <a:rPr lang="hy-AM">
                <a:latin typeface="Sylfaen" panose="010A0502050306030303" pitchFamily="18" charset="0"/>
              </a:rPr>
              <a:t>; </a:t>
            </a:r>
            <a:r>
              <a:rPr lang="en-US">
                <a:latin typeface="Sylfaen" panose="010A0502050306030303" pitchFamily="18" charset="0"/>
              </a:rPr>
              <a:t>options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6103DD-9AB5-4523-A443-7FB3FFFAA868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32FB8-6C1C-47EA-BFA1-DCA9C5A18BEF}"/>
              </a:ext>
            </a:extLst>
          </p:cNvPr>
          <p:cNvSpPr txBox="1">
            <a:spLocks/>
          </p:cNvSpPr>
          <p:nvPr/>
        </p:nvSpPr>
        <p:spPr>
          <a:xfrm>
            <a:off x="838200" y="1768306"/>
            <a:ext cx="4422098" cy="332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Age: seconds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Retry-After: date | seconds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product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0ABD7-C24E-423C-B8E2-7129A4A24862}"/>
              </a:ext>
            </a:extLst>
          </p:cNvPr>
          <p:cNvSpPr txBox="1">
            <a:spLocks/>
          </p:cNvSpPr>
          <p:nvPr/>
        </p:nvSpPr>
        <p:spPr>
          <a:xfrm>
            <a:off x="6024759" y="3970920"/>
            <a:ext cx="5598006" cy="213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Negotiation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Accept-Ranges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range-unit | none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Vary: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54-38E3-474D-8C03-8943568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211-FCB2-492E-B4A7-D6E26E41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82" y="2155642"/>
            <a:ext cx="6926705" cy="277635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Content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CE99D-ADDA-4281-B326-552EDFB2F8B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2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796-4706-4EAA-88D0-CDA2C362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13D-86D8-46AB-B3EC-C88872C5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57"/>
            <a:ext cx="5257800" cy="15921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Informational</a:t>
            </a:r>
            <a:r>
              <a:rPr lang="hy-AM" b="1">
                <a:latin typeface="Sylfaen" panose="010A0502050306030303" pitchFamily="18" charset="0"/>
              </a:rPr>
              <a:t> </a:t>
            </a:r>
            <a:r>
              <a:rPr lang="en-US" b="1">
                <a:latin typeface="Sylfaen" panose="010A0502050306030303" pitchFamily="18" charset="0"/>
              </a:rPr>
              <a:t>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Allow: method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14931-1547-4837-9C52-155F54A36BEA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975CDE-2B9C-4F61-9CEC-90F3A89BCE04}"/>
              </a:ext>
            </a:extLst>
          </p:cNvPr>
          <p:cNvSpPr txBox="1">
            <a:spLocks/>
          </p:cNvSpPr>
          <p:nvPr/>
        </p:nvSpPr>
        <p:spPr>
          <a:xfrm>
            <a:off x="838200" y="3438109"/>
            <a:ext cx="5257800" cy="23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Expires: date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>
                <a:latin typeface="Sylfaen" panose="010A0502050306030303" pitchFamily="18" charset="0"/>
              </a:rPr>
              <a:t>Last-Modified</a:t>
            </a:r>
            <a:r>
              <a:rPr lang="en-US">
                <a:latin typeface="Sylfaen" panose="010A0502050306030303" pitchFamily="18" charset="0"/>
              </a:rPr>
              <a:t>: date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6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0DF-2C16-404A-A5AD-6A57A7C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Content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57C-6B4C-45C8-AC55-5C4064B5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10"/>
            <a:ext cx="7706194" cy="4695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Content-Encoding։ </a:t>
            </a:r>
            <a:r>
              <a:rPr lang="en-US">
                <a:latin typeface="Sylfaen" panose="010A0502050306030303" pitchFamily="18" charset="0"/>
              </a:rPr>
              <a:t>content-coding</a:t>
            </a:r>
            <a:r>
              <a:rPr lang="hy-AM">
                <a:latin typeface="Sylfaen" panose="010A0502050306030303" pitchFamily="18" charset="0"/>
              </a:rPr>
              <a:t> </a:t>
            </a:r>
            <a:endParaRPr lang="en-US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Language: language-tag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Length: digits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Location: 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MD5: md5-digest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Range: bytes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90675-0196-43D0-A370-DB555D7C6B4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CECF-5A55-4255-8DE4-21988E34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Cache-Control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F56BB-D3AF-4316-B1F5-C41F5E2F4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98" y="1081937"/>
            <a:ext cx="8283004" cy="556248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35B9B5-C10A-4E38-BA44-19D874137EEC}"/>
              </a:ext>
            </a:extLst>
          </p:cNvPr>
          <p:cNvCxnSpPr>
            <a:cxnSpLocks/>
          </p:cNvCxnSpPr>
          <p:nvPr/>
        </p:nvCxnSpPr>
        <p:spPr>
          <a:xfrm>
            <a:off x="569235" y="112442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CC9F-5ED1-44E5-AC0D-FC32EC4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URL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C7C-37FA-4A16-8D05-3BAB364D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27" y="1780654"/>
            <a:ext cx="278942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{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|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}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~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10B049-CE78-45DD-ABCA-025F196E6404}"/>
              </a:ext>
            </a:extLst>
          </p:cNvPr>
          <p:cNvCxnSpPr>
            <a:cxnSpLocks/>
          </p:cNvCxnSpPr>
          <p:nvPr/>
        </p:nvCxnSpPr>
        <p:spPr>
          <a:xfrm>
            <a:off x="569235" y="107945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96FCD-5E9A-4D3A-8E90-819A8C12C104}"/>
              </a:ext>
            </a:extLst>
          </p:cNvPr>
          <p:cNvSpPr txBox="1">
            <a:spLocks/>
          </p:cNvSpPr>
          <p:nvPr/>
        </p:nvSpPr>
        <p:spPr>
          <a:xfrm>
            <a:off x="2508353" y="1780654"/>
            <a:ext cx="2789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!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%21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#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%23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$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%24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&amp;         </a:t>
            </a:r>
            <a:r>
              <a:rPr lang="en-US">
                <a:latin typeface="Sylfaen" panose="010A0502050306030303" pitchFamily="18" charset="0"/>
              </a:rPr>
              <a:t>%26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HTTP Basic Features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3" y="2134901"/>
            <a:ext cx="8632371" cy="344920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>
                <a:latin typeface="Sylfaen" panose="010A0502050306030303" pitchFamily="18" charset="0"/>
              </a:rPr>
              <a:t>HTTP </a:t>
            </a:r>
            <a:r>
              <a:rPr lang="en-US" sz="3200" dirty="0">
                <a:latin typeface="Sylfaen" panose="010A0502050306030303" pitchFamily="18" charset="0"/>
              </a:rPr>
              <a:t>is connectionless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media independent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C74C-D795-4170-A3BA-717017C9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FE7F-0651-4E54-B88E-38A6E337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149"/>
            <a:ext cx="10515600" cy="47487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Personal Information Leakage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File and Path Names Based Attack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DNS Spoofing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Location Headers and Spoofing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Authentication Credentials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Proxies and Caching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0917F-59D6-4048-9082-92AEEDBBC354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7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6979-52A1-4B28-A1A6-35A5B6E9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HTTPS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82D82C-96E0-40B7-9F23-B1BC0A08AE52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016D2D-E5AC-406E-A17D-ED85C2D57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77" y="1448750"/>
            <a:ext cx="7652246" cy="5069851"/>
          </a:xfrm>
        </p:spPr>
      </p:pic>
    </p:spTree>
    <p:extLst>
      <p:ext uri="{BB962C8B-B14F-4D97-AF65-F5344CB8AC3E}">
        <p14:creationId xmlns:p14="http://schemas.microsoft.com/office/powerpoint/2010/main" val="3562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 model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4157251" y="5106816"/>
            <a:ext cx="3877491" cy="167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5912492" y="4694260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FE7DAB-CDDB-4925-B285-5C88278E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88328"/>
              </p:ext>
            </p:extLst>
          </p:nvPr>
        </p:nvGraphicFramePr>
        <p:xfrm>
          <a:off x="1573129" y="1388082"/>
          <a:ext cx="9384681" cy="334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15">
                  <a:extLst>
                    <a:ext uri="{9D8B030D-6E8A-4147-A177-3AD203B41FA5}">
                      <a16:colId xmlns:a16="http://schemas.microsoft.com/office/drawing/2014/main" val="2264695111"/>
                    </a:ext>
                  </a:extLst>
                </a:gridCol>
                <a:gridCol w="5996066">
                  <a:extLst>
                    <a:ext uri="{9D8B030D-6E8A-4147-A177-3AD203B41FA5}">
                      <a16:colId xmlns:a16="http://schemas.microsoft.com/office/drawing/2014/main" val="3491653623"/>
                    </a:ext>
                  </a:extLst>
                </a:gridCol>
              </a:tblGrid>
              <a:tr h="817188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 layer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11500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Transport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TCP (Transmission Control Protocol)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9881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Internet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IP (Internet Protocol)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615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Network interfaces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Wi-Fi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9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Sylfaen" panose="010A0502050306030303" pitchFamily="18" charset="0"/>
              </a:rPr>
              <a:t>http://www.tutorialspoint.com</a:t>
            </a:r>
            <a:r>
              <a:rPr lang="en-US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b="1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http://192.229.221.69:80/http/http_messages.html</a:t>
            </a:r>
          </a:p>
          <a:p>
            <a:pPr marL="0" indent="0" algn="ctr">
              <a:buNone/>
            </a:pPr>
            <a:endParaRPr lang="en-US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DF9714-D6EE-40C2-9198-2D892379A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07" y="1343818"/>
            <a:ext cx="8616985" cy="4981576"/>
          </a:xfrm>
        </p:spPr>
      </p:pic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E0C-63EC-40CA-8716-DC195A74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9" y="18255"/>
            <a:ext cx="11152681" cy="1325563"/>
          </a:xfrm>
        </p:spPr>
        <p:txBody>
          <a:bodyPr/>
          <a:lstStyle/>
          <a:p>
            <a:r>
              <a:rPr lang="en-US">
                <a:latin typeface="Sylfaen" panose="010A0502050306030303" pitchFamily="18" charset="0"/>
              </a:rPr>
              <a:t>Web Intermediaries, Proxy Servers, Gateways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DDD94A-2C34-4EB8-9326-9DC453B2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585210"/>
            <a:ext cx="9848850" cy="207645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C72637-5B6C-41D3-B603-11D25064BDB9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3B5CB0-46DA-4029-B1CC-BDCA8DDE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4117975"/>
            <a:ext cx="9848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57718"/>
            <a:ext cx="4603154" cy="34623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569235" y="123793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37820"/>
              </p:ext>
            </p:extLst>
          </p:nvPr>
        </p:nvGraphicFramePr>
        <p:xfrm>
          <a:off x="409303" y="1574552"/>
          <a:ext cx="3757747" cy="267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accept: text/html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accept-encoding: gzip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max-age=0</a:t>
                      </a:r>
                      <a:endParaRPr lang="en-US" sz="1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36868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471223" y="4040496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7354</TotalTime>
  <Words>789</Words>
  <Application>Microsoft Office PowerPoint</Application>
  <PresentationFormat>Широкоэкранный</PresentationFormat>
  <Paragraphs>223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Sylfaen</vt:lpstr>
      <vt:lpstr>Тема Office</vt:lpstr>
      <vt:lpstr>Презентация PowerPoint</vt:lpstr>
      <vt:lpstr>Interaction between client and server using HTTP</vt:lpstr>
      <vt:lpstr>HTTP Basic Features</vt:lpstr>
      <vt:lpstr>TCP/IP model</vt:lpstr>
      <vt:lpstr>URI / URL / URN</vt:lpstr>
      <vt:lpstr>Basic server connection process</vt:lpstr>
      <vt:lpstr>Web Intermediaries, Proxy Servers, Gateways</vt:lpstr>
      <vt:lpstr>HTTP Messages</vt:lpstr>
      <vt:lpstr>Презентация PowerPoint</vt:lpstr>
      <vt:lpstr>Requests</vt:lpstr>
      <vt:lpstr>HTTP Methods</vt:lpstr>
      <vt:lpstr>Idempotency</vt:lpstr>
      <vt:lpstr>Responses</vt:lpstr>
      <vt:lpstr>HTTP Status Codes</vt:lpstr>
      <vt:lpstr>Most Common HTTP Status Codes</vt:lpstr>
      <vt:lpstr>HTTP Header Fields</vt:lpstr>
      <vt:lpstr>General Headers</vt:lpstr>
      <vt:lpstr>Request Headers</vt:lpstr>
      <vt:lpstr>Request Informational Headers</vt:lpstr>
      <vt:lpstr>Request Accept Headers</vt:lpstr>
      <vt:lpstr>Request Security Headers</vt:lpstr>
      <vt:lpstr>Conditional Request Headers</vt:lpstr>
      <vt:lpstr>Proxy-Authorization Request Headers</vt:lpstr>
      <vt:lpstr>Response Headers</vt:lpstr>
      <vt:lpstr>Entity Headers</vt:lpstr>
      <vt:lpstr>Entity Informational Headers</vt:lpstr>
      <vt:lpstr>Entity Content headers</vt:lpstr>
      <vt:lpstr>Cache-Control</vt:lpstr>
      <vt:lpstr>URL Encoding</vt:lpstr>
      <vt:lpstr>HTTP Security</vt:lpstr>
      <vt:lpstr>HTTPS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sky</cp:lastModifiedBy>
  <cp:revision>131</cp:revision>
  <dcterms:created xsi:type="dcterms:W3CDTF">2022-09-06T04:34:25Z</dcterms:created>
  <dcterms:modified xsi:type="dcterms:W3CDTF">2022-10-26T06:00:55Z</dcterms:modified>
</cp:coreProperties>
</file>