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341" r:id="rId3"/>
    <p:sldId id="321" r:id="rId4"/>
    <p:sldId id="340" r:id="rId5"/>
    <p:sldId id="339" r:id="rId6"/>
    <p:sldId id="345" r:id="rId7"/>
    <p:sldId id="346" r:id="rId8"/>
    <p:sldId id="347" r:id="rId9"/>
    <p:sldId id="359" r:id="rId10"/>
    <p:sldId id="360" r:id="rId11"/>
    <p:sldId id="361" r:id="rId12"/>
    <p:sldId id="362" r:id="rId13"/>
    <p:sldId id="3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66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816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711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2086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3697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7664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506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5307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2361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751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9896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429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4882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554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9912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23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2581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8696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B4037B6-0422-4162-8000-65961F6F4596}" type="datetimeFigureOut">
              <a:rPr lang="es-PE" smtClean="0"/>
              <a:t>9/10/2025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4BD93FA-56DE-4678-9843-0AC9699B867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3420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4769012" y="1053357"/>
            <a:ext cx="548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oper Black" panose="0208090404030B020404" pitchFamily="18" charset="0"/>
              </a:rPr>
              <a:t>APP CITAS MÉDICAS</a:t>
            </a:r>
          </a:p>
        </p:txBody>
      </p:sp>
      <p:pic>
        <p:nvPicPr>
          <p:cNvPr id="1026" name="Picture 2" descr="Android logo PNG transparent image download, size: 265x337px">
            <a:extLst>
              <a:ext uri="{FF2B5EF4-FFF2-40B4-BE49-F238E27FC236}">
                <a16:creationId xmlns:a16="http://schemas.microsoft.com/office/drawing/2014/main" id="{D5961D92-96C9-494C-87CF-435C2CB5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055" y="1877318"/>
            <a:ext cx="1741034" cy="221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Kotlin Logo PNG Transparent &amp; SVG Vector - Freebie Supply">
            <a:extLst>
              <a:ext uri="{FF2B5EF4-FFF2-40B4-BE49-F238E27FC236}">
                <a16:creationId xmlns:a16="http://schemas.microsoft.com/office/drawing/2014/main" id="{56445708-795D-4C49-B175-5C305AAC5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37928" r="10982" b="37097"/>
          <a:stretch/>
        </p:blipFill>
        <p:spPr bwMode="auto">
          <a:xfrm>
            <a:off x="3598606" y="2772698"/>
            <a:ext cx="4090220" cy="9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TP - Universidad Tecnológica del Perú | Podcast on Spotify">
            <a:extLst>
              <a:ext uri="{FF2B5EF4-FFF2-40B4-BE49-F238E27FC236}">
                <a16:creationId xmlns:a16="http://schemas.microsoft.com/office/drawing/2014/main" id="{04D6A77D-8174-C41E-7BD8-6BE1A6D589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1" t="34955" r="4226" b="35851"/>
          <a:stretch/>
        </p:blipFill>
        <p:spPr bwMode="auto">
          <a:xfrm>
            <a:off x="629263" y="924232"/>
            <a:ext cx="3297433" cy="1061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17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46653" y="86844"/>
            <a:ext cx="89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HTTP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246653" y="1017658"/>
            <a:ext cx="77776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En los protocolos basados en el modelo cliente-servidor, como es el caso del HTTP, una sesión consta de tres fases:</a:t>
            </a:r>
          </a:p>
          <a:p>
            <a:pPr algn="just">
              <a:buFont typeface="+mj-lt"/>
              <a:buAutoNum type="arabicPeriod"/>
            </a:pPr>
            <a:r>
              <a:rPr lang="es-ES" sz="2400" dirty="0"/>
              <a:t>El cliente establece una conexión TCP (o la conexión correspondiente si la capa de transporte corresponde a otro protocolo).</a:t>
            </a:r>
          </a:p>
          <a:p>
            <a:pPr algn="just">
              <a:buFont typeface="+mj-lt"/>
              <a:buAutoNum type="arabicPeriod"/>
            </a:pPr>
            <a:r>
              <a:rPr lang="es-ES" sz="2400" dirty="0"/>
              <a:t>El cliente manda su petición, y espera por la respuesta.</a:t>
            </a:r>
          </a:p>
          <a:p>
            <a:pPr algn="just">
              <a:buFont typeface="+mj-lt"/>
              <a:buAutoNum type="arabicPeriod"/>
            </a:pPr>
            <a:r>
              <a:rPr lang="es-ES" sz="2400" dirty="0"/>
              <a:t>El servidor procesa la petición, y responde con un código de estado y los datos correspondientes.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Protocolo de </a:t>
            </a:r>
            <a:r>
              <a:rPr lang="es-PE" sz="2400" dirty="0">
                <a:solidFill>
                  <a:schemeClr val="tx1"/>
                </a:solidFill>
              </a:rPr>
              <a:t>Transferencia</a:t>
            </a:r>
            <a:r>
              <a:rPr lang="pt-BR" sz="2400" dirty="0">
                <a:solidFill>
                  <a:schemeClr val="tx1"/>
                </a:solidFill>
              </a:rPr>
              <a:t> de Hipertexto. </a:t>
            </a:r>
            <a:r>
              <a:rPr lang="es-ES" sz="2400" dirty="0">
                <a:solidFill>
                  <a:schemeClr val="tx1"/>
                </a:solidFill>
              </a:rPr>
              <a:t>Es un protocolo diseñado para transferir información entre computadoras</a:t>
            </a:r>
            <a:endParaRPr lang="es-ES" sz="24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5509A92-4017-F2CB-E98F-0AF24A24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70" y="1472330"/>
            <a:ext cx="2945802" cy="28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83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463FF87-0E05-C0D3-5A7C-B079C0C13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9" y="1134882"/>
            <a:ext cx="11386772" cy="307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8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54808" y="480135"/>
            <a:ext cx="840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 err="1">
                <a:solidFill>
                  <a:srgbClr val="FF0000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Request</a:t>
            </a:r>
            <a:r>
              <a:rPr lang="es-PE" sz="3200" dirty="0">
                <a:solidFill>
                  <a:srgbClr val="FF0000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/Petición</a:t>
            </a:r>
            <a:endParaRPr lang="en-US" sz="11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1A6BA6-E125-31A3-949D-9B2AEF33E9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96" b="9656"/>
          <a:stretch/>
        </p:blipFill>
        <p:spPr bwMode="auto">
          <a:xfrm>
            <a:off x="354807" y="1350745"/>
            <a:ext cx="11127885" cy="396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145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26989" y="93052"/>
            <a:ext cx="840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Response/Respuesta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  <a:cs typeface="Arial" panose="020B0604020202020204" pitchFamily="34" charset="0"/>
            </a:endParaRPr>
          </a:p>
        </p:txBody>
      </p:sp>
      <p:pic>
        <p:nvPicPr>
          <p:cNvPr id="3" name="Picture 2" descr="Zoomed ">
            <a:extLst>
              <a:ext uri="{FF2B5EF4-FFF2-40B4-BE49-F238E27FC236}">
                <a16:creationId xmlns:a16="http://schemas.microsoft.com/office/drawing/2014/main" id="{3B2F6F5D-1035-1081-09BF-92096A3EC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6" b="14770"/>
          <a:stretch/>
        </p:blipFill>
        <p:spPr bwMode="auto">
          <a:xfrm>
            <a:off x="1897626" y="1577871"/>
            <a:ext cx="8677349" cy="465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AC23409-D7D3-BF3E-D960-F849598A4F31}"/>
              </a:ext>
            </a:extLst>
          </p:cNvPr>
          <p:cNvSpPr txBox="1"/>
          <p:nvPr/>
        </p:nvSpPr>
        <p:spPr>
          <a:xfrm>
            <a:off x="226989" y="804683"/>
            <a:ext cx="1136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/>
              <a:t>Los códigos de estado indican el éxito o el fracaso de una solicitud. Son un número de 3 dígitos donde el primer dígito significa la clase o categoría de respuesta.</a:t>
            </a:r>
          </a:p>
        </p:txBody>
      </p:sp>
    </p:spTree>
    <p:extLst>
      <p:ext uri="{BB962C8B-B14F-4D97-AF65-F5344CB8AC3E}">
        <p14:creationId xmlns:p14="http://schemas.microsoft.com/office/powerpoint/2010/main" val="3848235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36821" y="165502"/>
            <a:ext cx="89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Cooper Black" panose="0208090404030B020404" pitchFamily="18" charset="0"/>
              </a:rPr>
              <a:t>PROYECTO</a:t>
            </a:r>
            <a:endParaRPr lang="en-US" sz="3200" b="1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D4E4CE4-E942-E36F-DDA6-52A516BF2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258" y="843068"/>
            <a:ext cx="2513470" cy="45056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AEA88A0-398C-EAF0-5F83-37993BBA1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43068"/>
            <a:ext cx="2513470" cy="44945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33B3D68-9CC5-77A9-9E30-019FE2F265EB}"/>
              </a:ext>
            </a:extLst>
          </p:cNvPr>
          <p:cNvSpPr txBox="1"/>
          <p:nvPr/>
        </p:nvSpPr>
        <p:spPr>
          <a:xfrm>
            <a:off x="236821" y="5722544"/>
            <a:ext cx="89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Cooper Black" panose="0208090404030B020404" pitchFamily="18" charset="0"/>
              </a:rPr>
              <a:t>Vista de ventana de ingreso y registro</a:t>
            </a:r>
            <a:endParaRPr lang="en-US" sz="3200" b="1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2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56486" y="312985"/>
            <a:ext cx="2526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ANDROID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43787B-8D91-4171-8C0C-131AD48A95F4}"/>
              </a:ext>
            </a:extLst>
          </p:cNvPr>
          <p:cNvSpPr txBox="1"/>
          <p:nvPr/>
        </p:nvSpPr>
        <p:spPr>
          <a:xfrm>
            <a:off x="256486" y="897760"/>
            <a:ext cx="8838353" cy="44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dirty="0"/>
              <a:t>Sistema operativo basado en Linux, Desarrollado por Google, diseñada principalmente para dispositivos móviles como smartphones </a:t>
            </a:r>
            <a:r>
              <a:rPr lang="es-PE" sz="2400" dirty="0" err="1"/>
              <a:t>tablets</a:t>
            </a:r>
            <a:r>
              <a:rPr lang="es-PE" sz="2400" dirty="0"/>
              <a:t>,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dirty="0"/>
              <a:t>Las aplicaciones para Android se desarrollan principalmente en java y kotlin.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dirty="0"/>
              <a:t>Android proporciona herramientas y bibliotecas como </a:t>
            </a:r>
            <a:r>
              <a:rPr lang="es-PE" sz="2400" dirty="0" err="1"/>
              <a:t>xml</a:t>
            </a:r>
            <a:r>
              <a:rPr lang="es-PE" sz="2400" dirty="0"/>
              <a:t> para el diseño de interfaces, y Android </a:t>
            </a:r>
            <a:r>
              <a:rPr lang="es-PE" sz="2400" dirty="0" err="1"/>
              <a:t>studio</a:t>
            </a:r>
            <a:r>
              <a:rPr lang="es-PE" sz="2400" dirty="0"/>
              <a:t> es el entorno de desarrollo integrado (IDE) oficial para crear aplicaciones</a:t>
            </a:r>
          </a:p>
        </p:txBody>
      </p:sp>
      <p:pic>
        <p:nvPicPr>
          <p:cNvPr id="2" name="Picture 2" descr="Android logo PNG transparent image download, size: 265x337px">
            <a:extLst>
              <a:ext uri="{FF2B5EF4-FFF2-40B4-BE49-F238E27FC236}">
                <a16:creationId xmlns:a16="http://schemas.microsoft.com/office/drawing/2014/main" id="{E8F67916-74B3-7362-4044-6A1949E6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162" y="1700337"/>
            <a:ext cx="2296198" cy="292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5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54808" y="480134"/>
            <a:ext cx="89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ANDROID STUDIO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43787B-8D91-4171-8C0C-131AD48A95F4}"/>
              </a:ext>
            </a:extLst>
          </p:cNvPr>
          <p:cNvSpPr txBox="1"/>
          <p:nvPr/>
        </p:nvSpPr>
        <p:spPr>
          <a:xfrm>
            <a:off x="354808" y="1660493"/>
            <a:ext cx="1079875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b="1" dirty="0"/>
              <a:t>SDK: </a:t>
            </a:r>
            <a:r>
              <a:rPr lang="es-PE" sz="2400" dirty="0"/>
              <a:t>kit de desarrollo de software, es el conjunto de herramientas, bibliotecas y </a:t>
            </a:r>
            <a:r>
              <a:rPr lang="es-PE" sz="2400" dirty="0" err="1"/>
              <a:t>APIs</a:t>
            </a:r>
            <a:r>
              <a:rPr lang="es-PE" sz="2400" dirty="0"/>
              <a:t> necesarias para desarrollar, compilar y depurar aplicaciones Android.</a:t>
            </a:r>
            <a:endParaRPr lang="es-PE" sz="24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b="1" dirty="0"/>
              <a:t>AVD: </a:t>
            </a:r>
            <a:r>
              <a:rPr lang="es-PE" sz="2400" dirty="0"/>
              <a:t>Dispositivos virtuales de Android</a:t>
            </a:r>
            <a:endParaRPr lang="es-PE" sz="2400" b="1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b="1" dirty="0"/>
              <a:t>JDK: </a:t>
            </a:r>
            <a:r>
              <a:rPr lang="es-PE" sz="2400" dirty="0"/>
              <a:t>Herramientas necesarias para compilar y ejecutar código java y kotlin, los principales de lenguajes de programación para Android</a:t>
            </a:r>
            <a:endParaRPr lang="es-PE" sz="2400" b="1" dirty="0"/>
          </a:p>
        </p:txBody>
      </p:sp>
    </p:spTree>
    <p:extLst>
      <p:ext uri="{BB962C8B-B14F-4D97-AF65-F5344CB8AC3E}">
        <p14:creationId xmlns:p14="http://schemas.microsoft.com/office/powerpoint/2010/main" val="838266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54808" y="480134"/>
            <a:ext cx="89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KOTLIN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43787B-8D91-4171-8C0C-131AD48A95F4}"/>
              </a:ext>
            </a:extLst>
          </p:cNvPr>
          <p:cNvSpPr txBox="1"/>
          <p:nvPr/>
        </p:nvSpPr>
        <p:spPr>
          <a:xfrm>
            <a:off x="354808" y="1630997"/>
            <a:ext cx="1079875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dirty="0"/>
              <a:t>Kotlin es un lenguaje de programación oficial para desarrollar aplicaciones Android, anunciado por Google en 2017 como una alternativa java.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dirty="0"/>
              <a:t>Es un lenguaje multiplataforma, lo que significa que puedes compartir código entre aplicaciones Android, iOS y de escritorio.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dirty="0"/>
              <a:t>Es 100% interoperable con java, lo que significa que puedes utilizar código java y </a:t>
            </a:r>
            <a:r>
              <a:rPr lang="es-PE" sz="2400" dirty="0" err="1"/>
              <a:t>kotli</a:t>
            </a:r>
            <a:r>
              <a:rPr lang="es-PE" sz="2400" dirty="0"/>
              <a:t> en un mismo proyecto.</a:t>
            </a:r>
          </a:p>
        </p:txBody>
      </p:sp>
      <p:pic>
        <p:nvPicPr>
          <p:cNvPr id="2" name="Picture 6" descr="Kotlin Logo PNG Transparent &amp; SVG Vector - Freebie Supply">
            <a:extLst>
              <a:ext uri="{FF2B5EF4-FFF2-40B4-BE49-F238E27FC236}">
                <a16:creationId xmlns:a16="http://schemas.microsoft.com/office/drawing/2014/main" id="{5D62B5CA-C084-9AAF-C37B-25BB92B30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t="37928" r="10982" b="37097"/>
          <a:stretch/>
        </p:blipFill>
        <p:spPr bwMode="auto">
          <a:xfrm>
            <a:off x="7063344" y="4572920"/>
            <a:ext cx="4090220" cy="9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606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68281" y="190078"/>
            <a:ext cx="32051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Ciclo de vida de un </a:t>
            </a:r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Activity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CACBA3-1381-44D3-9F7D-C84A1125E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908" y="298233"/>
            <a:ext cx="3508937" cy="508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914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354808" y="480134"/>
            <a:ext cx="8921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View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D43787B-8D91-4171-8C0C-131AD48A95F4}"/>
              </a:ext>
            </a:extLst>
          </p:cNvPr>
          <p:cNvSpPr txBox="1"/>
          <p:nvPr/>
        </p:nvSpPr>
        <p:spPr>
          <a:xfrm>
            <a:off x="126352" y="1306533"/>
            <a:ext cx="1079875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PE" sz="2400" dirty="0">
                <a:cs typeface="Arial" panose="020B0604020202020204" pitchFamily="34" charset="0"/>
              </a:rPr>
              <a:t>L</a:t>
            </a:r>
            <a:r>
              <a:rPr lang="es-ES" sz="2400" dirty="0">
                <a:cs typeface="Arial" panose="020B0604020202020204" pitchFamily="34" charset="0"/>
              </a:rPr>
              <a:t>as vistas en Android se almacenan en la clase </a:t>
            </a:r>
            <a:r>
              <a:rPr lang="es-ES" sz="2400" dirty="0" err="1">
                <a:cs typeface="Arial" panose="020B0604020202020204" pitchFamily="34" charset="0"/>
              </a:rPr>
              <a:t>view</a:t>
            </a:r>
            <a:r>
              <a:rPr lang="es-ES" sz="2400" dirty="0">
                <a:cs typeface="Arial" panose="020B0604020202020204" pitchFamily="34" charset="0"/>
              </a:rPr>
              <a:t>, de modo que todo lo que se muestra en la pantalla en Android se extiende de la clase </a:t>
            </a:r>
            <a:r>
              <a:rPr lang="es-ES" sz="2400" dirty="0" err="1">
                <a:cs typeface="Arial" panose="020B0604020202020204" pitchFamily="34" charset="0"/>
              </a:rPr>
              <a:t>view</a:t>
            </a:r>
            <a:r>
              <a:rPr lang="es-ES" sz="2400" dirty="0"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>
                <a:cs typeface="Arial" panose="020B0604020202020204" pitchFamily="34" charset="0"/>
              </a:rPr>
              <a:t>Un View suele dibujar algo que el usuario puede ver y para interactuar.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s-ES" sz="2400" dirty="0">
                <a:cs typeface="Arial" panose="020B0604020202020204" pitchFamily="34" charset="0"/>
              </a:rPr>
              <a:t>Los objetos View a menudo se denominan widgets y pueden ser uno de muchas subclases, como </a:t>
            </a:r>
            <a:r>
              <a:rPr lang="es-ES" sz="2400" dirty="0" err="1">
                <a:cs typeface="Arial" panose="020B0604020202020204" pitchFamily="34" charset="0"/>
              </a:rPr>
              <a:t>Button</a:t>
            </a:r>
            <a:r>
              <a:rPr lang="es-ES" sz="2400" dirty="0">
                <a:cs typeface="Arial" panose="020B0604020202020204" pitchFamily="34" charset="0"/>
              </a:rPr>
              <a:t> o </a:t>
            </a:r>
            <a:r>
              <a:rPr lang="es-ES" sz="2400" dirty="0" err="1">
                <a:cs typeface="Arial" panose="020B0604020202020204" pitchFamily="34" charset="0"/>
              </a:rPr>
              <a:t>TextView</a:t>
            </a:r>
            <a:r>
              <a:rPr lang="es-PE" sz="2400" dirty="0"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73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597333C-9A1F-436B-9BD2-5ADF1A9E4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397" y="396251"/>
            <a:ext cx="7833205" cy="606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77326" y="116341"/>
            <a:ext cx="10058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rgbClr val="FF0000"/>
                </a:solidFill>
                <a:latin typeface="Cooper Black" panose="0208090404030B020404" pitchFamily="18" charset="0"/>
              </a:rPr>
              <a:t>API: </a:t>
            </a:r>
            <a:r>
              <a:rPr lang="es-ES" sz="3200" b="1" i="0" dirty="0">
                <a:solidFill>
                  <a:srgbClr val="FF0000"/>
                </a:solidFill>
                <a:effectLst/>
                <a:latin typeface="Cooper Black" panose="0208090404030B020404" pitchFamily="18" charset="0"/>
              </a:rPr>
              <a:t>Interfaz de Programación de Aplicaciones</a:t>
            </a:r>
            <a:r>
              <a:rPr lang="es-ES" sz="3200" b="0" i="0" dirty="0">
                <a:solidFill>
                  <a:srgbClr val="FF0000"/>
                </a:solidFill>
                <a:effectLst/>
                <a:latin typeface="Cooper Black" panose="0208090404030B020404" pitchFamily="18" charset="0"/>
              </a:rPr>
              <a:t>.</a:t>
            </a:r>
            <a:endParaRPr lang="en-US" sz="3200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78658" y="3978477"/>
            <a:ext cx="11621729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/>
              <a:t>Una API es un conjunto de reglas y definiciones que permite que dos aplicaciones o sistemas se comuniquen entre sí.</a:t>
            </a:r>
          </a:p>
          <a:p>
            <a:pPr algn="just">
              <a:lnSpc>
                <a:spcPct val="150000"/>
              </a:lnSpc>
            </a:pPr>
            <a:r>
              <a:rPr lang="es-PE" sz="2400" dirty="0"/>
              <a:t>Una API puede estar basada en diferentes protocolos, como SOAP, </a:t>
            </a:r>
            <a:r>
              <a:rPr lang="es-PE" sz="2400" dirty="0" err="1"/>
              <a:t>gRPC</a:t>
            </a:r>
            <a:r>
              <a:rPr lang="es-PE" sz="2400" dirty="0"/>
              <a:t>, o HTTP.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D8A8A4-76FD-748E-90DE-414B96D2A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40" y="701116"/>
            <a:ext cx="6065520" cy="3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689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17</TotalTime>
  <Words>442</Words>
  <Application>Microsoft Office PowerPoint</Application>
  <PresentationFormat>Panorámica</PresentationFormat>
  <Paragraphs>32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Cooper Black</vt:lpstr>
      <vt:lpstr>Impact</vt:lpstr>
      <vt:lpstr>Wingdings</vt:lpstr>
      <vt:lpstr>Evento principal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Faya Aguilar</dc:creator>
  <cp:lastModifiedBy>Alberto Faya Aguilar</cp:lastModifiedBy>
  <cp:revision>1</cp:revision>
  <dcterms:created xsi:type="dcterms:W3CDTF">2025-10-09T14:44:48Z</dcterms:created>
  <dcterms:modified xsi:type="dcterms:W3CDTF">2025-10-09T15:02:35Z</dcterms:modified>
</cp:coreProperties>
</file>