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12192000"/>
  <p:notesSz cx="6858000" cy="9144000"/>
  <p:embeddedFontLst>
    <p:embeddedFont>
      <p:font typeface="Libre Franklin"/>
      <p:regular r:id="rId27"/>
      <p:bold r:id="rId28"/>
      <p:italic r:id="rId29"/>
      <p:boldItalic r:id="rId30"/>
    </p:embeddedFont>
    <p:embeddedFont>
      <p:font typeface="Robo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5" roundtripDataSignature="AMtx7mhq5yegg2vS/n4IP9dl8bdlrWJc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LibreFranklin-bold.fntdata"/><Relationship Id="rId27" Type="http://schemas.openxmlformats.org/officeDocument/2006/relationships/font" Target="fonts/LibreFranklin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ibreFranklin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regular.fntdata"/><Relationship Id="rId30" Type="http://schemas.openxmlformats.org/officeDocument/2006/relationships/font" Target="fonts/LibreFranklin-boldItalic.fntdata"/><Relationship Id="rId11" Type="http://schemas.openxmlformats.org/officeDocument/2006/relationships/slide" Target="slides/slide7.xml"/><Relationship Id="rId33" Type="http://schemas.openxmlformats.org/officeDocument/2006/relationships/font" Target="fonts/Roboto-italic.fntdata"/><Relationship Id="rId10" Type="http://schemas.openxmlformats.org/officeDocument/2006/relationships/slide" Target="slides/slide6.xml"/><Relationship Id="rId32" Type="http://schemas.openxmlformats.org/officeDocument/2006/relationships/font" Target="fonts/Roboto-bold.fntdata"/><Relationship Id="rId13" Type="http://schemas.openxmlformats.org/officeDocument/2006/relationships/slide" Target="slides/slide9.xml"/><Relationship Id="rId35" Type="http://customschemas.google.com/relationships/presentationmetadata" Target="metadata"/><Relationship Id="rId12" Type="http://schemas.openxmlformats.org/officeDocument/2006/relationships/slide" Target="slides/slide8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6a2e00ab1f_0_1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36a2e00ab1f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Again, bridge to LOSO modeling (using these features we move on to cross-validation steps ….)</a:t>
            </a:r>
            <a:endParaRPr/>
          </a:p>
        </p:txBody>
      </p:sp>
      <p:sp>
        <p:nvSpPr>
          <p:cNvPr id="195" name="Google Shape;195;g36a2e00ab1f_0_10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6a2e00ab1f_0_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36a2e00ab1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2" name="Google Shape;202;g36a2e00ab1f_0_7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6a2e00ab1f_0_1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36a2e00ab1f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4" name="Google Shape;214;g36a2e00ab1f_0_16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6a2e00ab1f_0_1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36a2e00ab1f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3" name="Google Shape;223;g36a2e00ab1f_0_17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6a2e00ab1f_0_1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36a2e00ab1f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1" name="Google Shape;231;g36a2e00ab1f_0_18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6a2e00ab1f_0_1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36a2e00ab1f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0" name="Google Shape;240;g36a2e00ab1f_0_19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6a2e00ab1f_0_1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36a2e00ab1f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8" name="Google Shape;248;g36a2e00ab1f_0_15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6a2e00ab1f_0_2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36a2e00ab1f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7" name="Google Shape;257;g36a2e00ab1f_0_20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6a2e00ab1f_0_1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g36a2e00ab1f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5" name="Google Shape;265;g36a2e00ab1f_0_14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6a2e00ab1f_0_1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36a2e00ab1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6" name="Google Shape;276;g36a2e00ab1f_0_1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6a2e00ab1f_0_1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g36a2e00ab1f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7" name="Google Shape;287;g36a2e00ab1f_0_1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1ddeff270a_0_7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g31ddeff270a_0_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8" name="Google Shape;298;g31ddeff270a_0_7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1ddeff270a_0_7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g31ddeff270a_0_7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4" name="Google Shape;304;g31ddeff270a_0_74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ddeff270a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31ddeff270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Brief outline of the raw data. Bridge: Now we shall proceed by showcasing how we handled the given data (preprocessing) να αποφευχθούν συνεχώς οι ίδιες λέξεις, ΟΧΙ όμως όταν πρόκειται για ορολογία</a:t>
            </a:r>
            <a:endParaRPr/>
          </a:p>
        </p:txBody>
      </p:sp>
      <p:sp>
        <p:nvSpPr>
          <p:cNvPr id="120" name="Google Shape;120;g31ddeff270a_0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6a2e00ab1f_0_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36a2e00ab1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g36a2e00ab1f_0_5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6a2e00ab1f_0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36a2e00ab1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g36a2e00ab1f_0_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6a2e00ab1f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36a2e00ab1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Present a histogram (i chose Ay because it is clear to see biking for example). Note the patterns that are already </a:t>
            </a:r>
            <a:r>
              <a:rPr lang="en-US"/>
              <a:t>arising (check Ay ~= 10 m/sec^2 for biking activity , or Ay hovering around 0 for sitting). Also histograms for Ax, Az, in which we can also observe similar patterns. (we elect to not show everything so as not to repeat ourselves)</a:t>
            </a:r>
            <a:endParaRPr/>
          </a:p>
        </p:txBody>
      </p:sp>
      <p:sp>
        <p:nvSpPr>
          <p:cNvPr id="154" name="Google Shape;154;g36a2e00ab1f_0_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6a2e00ab1f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36a2e00ab1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Explain each peak and low (keep in mind that labels might not be visible to </a:t>
            </a:r>
            <a:r>
              <a:rPr lang="en-US"/>
              <a:t>the viewer, so explain what we’re seeing here). Finally, bridge this final preprocessing slide to the next (first feature_extraction slide)</a:t>
            </a:r>
            <a:endParaRPr/>
          </a:p>
        </p:txBody>
      </p:sp>
      <p:sp>
        <p:nvSpPr>
          <p:cNvPr id="163" name="Google Shape;163;g36a2e00ab1f_0_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6a2e00ab1f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36a2e00ab1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g36a2e00ab1f_0_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6a2e00ab1f_0_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36a2e00ab1f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6" name="Google Shape;186;g36a2e00ab1f_0_9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5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" type="body"/>
          </p:nvPr>
        </p:nvSpPr>
        <p:spPr>
          <a:xfrm rot="5400000">
            <a:off x="4386263" y="-719137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4" name="Google Shape;84;p24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4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4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5"/>
          <p:cNvSpPr txBox="1"/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5"/>
          <p:cNvSpPr txBox="1"/>
          <p:nvPr>
            <p:ph idx="1" type="body"/>
          </p:nvPr>
        </p:nvSpPr>
        <p:spPr>
          <a:xfrm rot="5400000">
            <a:off x="2839799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90" name="Google Shape;90;p25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5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5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ETA Dark Title Slide 2" showMasterSp="0">
  <p:cSld name="BETA Dark Title Slide 2">
    <p:bg>
      <p:bgPr>
        <a:solidFill>
          <a:srgbClr val="000000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g31ddeff270a_0_98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4" y="284"/>
            <a:ext cx="12329520" cy="6935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g31ddeff270a_0_9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90389" y="6228019"/>
            <a:ext cx="1638075" cy="310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g31ddeff270a_0_9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3712" y="589148"/>
            <a:ext cx="322627" cy="8603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31ddeff270a_0_983"/>
          <p:cNvSpPr txBox="1"/>
          <p:nvPr>
            <p:ph type="title"/>
          </p:nvPr>
        </p:nvSpPr>
        <p:spPr>
          <a:xfrm>
            <a:off x="425956" y="895409"/>
            <a:ext cx="111477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98" name="Google Shape;98;g31ddeff270a_0_983"/>
          <p:cNvSpPr txBox="1"/>
          <p:nvPr>
            <p:ph idx="1" type="body"/>
          </p:nvPr>
        </p:nvSpPr>
        <p:spPr>
          <a:xfrm>
            <a:off x="451836" y="1939825"/>
            <a:ext cx="10646400" cy="6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9" name="Google Shape;99;g31ddeff270a_0_983"/>
          <p:cNvSpPr txBox="1"/>
          <p:nvPr>
            <p:ph idx="2" type="subTitle"/>
          </p:nvPr>
        </p:nvSpPr>
        <p:spPr>
          <a:xfrm>
            <a:off x="527553" y="1426745"/>
            <a:ext cx="11041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100" name="Google Shape;100;g31ddeff270a_0_98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47180" y="6024396"/>
            <a:ext cx="1308190" cy="598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288">
          <p15:clr>
            <a:srgbClr val="FBAE40"/>
          </p15:clr>
        </p15:guide>
        <p15:guide id="2" pos="312">
          <p15:clr>
            <a:srgbClr val="FBAE40"/>
          </p15:clr>
        </p15:guide>
        <p15:guide id="3" orient="horz" pos="2976">
          <p15:clr>
            <a:srgbClr val="FBAE40"/>
          </p15:clr>
        </p15:guide>
        <p15:guide id="4" orient="horz" pos="3528">
          <p15:clr>
            <a:srgbClr val="FBAE40"/>
          </p15:clr>
        </p15:guide>
        <p15:guide id="5" pos="360">
          <p15:clr>
            <a:srgbClr val="FBAE40"/>
          </p15:clr>
        </p15:guide>
        <p15:guide id="6" orient="horz" pos="357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" type="body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2" type="body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5" name="Google Shape;35;p18"/>
          <p:cNvSpPr txBox="1"/>
          <p:nvPr>
            <p:ph idx="10" type="dt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11" type="ftr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8" name="Google Shape;38;p1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9" name="Google Shape;39;p18"/>
            <p:cNvSpPr/>
            <p:nvPr/>
          </p:nvSpPr>
          <p:spPr>
            <a:xfrm>
              <a:off x="8151962" y="1685652"/>
              <a:ext cx="3275013" cy="4408488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40" name="Google Shape;40;p18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20"/>
          <p:cNvSpPr txBox="1"/>
          <p:nvPr>
            <p:ph idx="10" type="dt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1" type="ftr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20" title="Crop Mark"/>
          <p:cNvSpPr/>
          <p:nvPr/>
        </p:nvSpPr>
        <p:spPr>
          <a:xfrm>
            <a:off x="8151962" y="1685652"/>
            <a:ext cx="3275013" cy="4408488"/>
          </a:xfrm>
          <a:custGeom>
            <a:rect b="b" l="l" r="r" t="t"/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21"/>
          <p:cNvSpPr txBox="1"/>
          <p:nvPr>
            <p:ph idx="2" type="body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3" type="body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21"/>
          <p:cNvSpPr txBox="1"/>
          <p:nvPr>
            <p:ph idx="4" type="body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2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" type="body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indent="-3302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indent="-3302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67" name="Google Shape;67;p22"/>
          <p:cNvSpPr txBox="1"/>
          <p:nvPr>
            <p:ph idx="2" type="body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22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2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22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3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3"/>
          <p:cNvSpPr/>
          <p:nvPr>
            <p:ph idx="2" type="pic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23"/>
          <p:cNvSpPr txBox="1"/>
          <p:nvPr>
            <p:ph idx="1" type="body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23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b="0" i="0" sz="4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b="0" i="0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b="0" i="1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b="0" i="0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b="0" i="1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b="0" i="1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4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 txBox="1"/>
          <p:nvPr/>
        </p:nvSpPr>
        <p:spPr>
          <a:xfrm>
            <a:off x="2423160" y="1000272"/>
            <a:ext cx="83577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>
                <a:solidFill>
                  <a:schemeClr val="dk1"/>
                </a:solidFill>
              </a:rPr>
              <a:t> Human </a:t>
            </a:r>
            <a:r>
              <a:rPr lang="en-US" sz="6000">
                <a:solidFill>
                  <a:schemeClr val="dk1"/>
                </a:solidFill>
              </a:rPr>
              <a:t>Activity Recognition from Accelerometer Data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 txBox="1"/>
          <p:nvPr/>
        </p:nvSpPr>
        <p:spPr>
          <a:xfrm>
            <a:off x="1624525" y="5506200"/>
            <a:ext cx="3567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Anthimos Kalosidis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 txBox="1"/>
          <p:nvPr/>
        </p:nvSpPr>
        <p:spPr>
          <a:xfrm>
            <a:off x="4341651" y="6091200"/>
            <a:ext cx="452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Mathematics, AUTh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7822375" y="5421000"/>
            <a:ext cx="37473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Garo Garabetian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6a2e00ab1f_0_104"/>
          <p:cNvSpPr txBox="1"/>
          <p:nvPr/>
        </p:nvSpPr>
        <p:spPr>
          <a:xfrm>
            <a:off x="757950" y="129300"/>
            <a:ext cx="7748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 u="sng">
                <a:solidFill>
                  <a:schemeClr val="dk2"/>
                </a:solidFill>
              </a:rPr>
              <a:t>welch eite tha mpei apla me ta prohgoymena sthn 8h diafaneia, eite tha ginei se ayth th diafaneia kai meta to PSD. vale th theoria pou exeis sto arxeio</a:t>
            </a:r>
            <a:endParaRPr b="1" i="0" sz="3200" u="sng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g36a2e00ab1f_0_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775" y="3057525"/>
            <a:ext cx="11325225" cy="56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6a2e00ab1f_0_74"/>
          <p:cNvSpPr txBox="1"/>
          <p:nvPr/>
        </p:nvSpPr>
        <p:spPr>
          <a:xfrm>
            <a:off x="757950" y="129300"/>
            <a:ext cx="7748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 u="sng">
                <a:solidFill>
                  <a:schemeClr val="dk2"/>
                </a:solidFill>
              </a:rPr>
              <a:t>LOSO cross-validation</a:t>
            </a:r>
            <a:endParaRPr b="1" i="0" sz="3200" u="sng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36a2e00ab1f_0_74"/>
          <p:cNvSpPr txBox="1"/>
          <p:nvPr/>
        </p:nvSpPr>
        <p:spPr>
          <a:xfrm>
            <a:off x="1770275" y="995075"/>
            <a:ext cx="72699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</a:rPr>
              <a:t>Train on N-1 subjects, test on the remaining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206" name="Google Shape;206;g36a2e00ab1f_0_74"/>
          <p:cNvSpPr txBox="1"/>
          <p:nvPr/>
        </p:nvSpPr>
        <p:spPr>
          <a:xfrm>
            <a:off x="1770275" y="2667750"/>
            <a:ext cx="73530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</a:rPr>
              <a:t>Assess generalization to unseen people / pockets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207" name="Google Shape;207;g36a2e00ab1f_0_74"/>
          <p:cNvSpPr/>
          <p:nvPr/>
        </p:nvSpPr>
        <p:spPr>
          <a:xfrm>
            <a:off x="4501518" y="1668509"/>
            <a:ext cx="439500" cy="806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8C8D86"/>
          </a:solidFill>
          <a:ln cap="flat" cmpd="sng" w="34925">
            <a:solidFill>
              <a:srgbClr val="3B3B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08" name="Google Shape;208;g36a2e00ab1f_0_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7550" y="995075"/>
            <a:ext cx="3443575" cy="64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36a2e00ab1f_0_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1600" y="3539250"/>
            <a:ext cx="3193225" cy="260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36a2e00ab1f_0_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0639" y="3539250"/>
            <a:ext cx="3272636" cy="26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6a2e00ab1f_0_164"/>
          <p:cNvSpPr txBox="1"/>
          <p:nvPr/>
        </p:nvSpPr>
        <p:spPr>
          <a:xfrm>
            <a:off x="757950" y="129300"/>
            <a:ext cx="7748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 u="sng">
                <a:solidFill>
                  <a:schemeClr val="dk2"/>
                </a:solidFill>
              </a:rPr>
              <a:t>Support Vector Machine (SVM) Results</a:t>
            </a:r>
            <a:endParaRPr b="1" i="0" sz="3200" u="sng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36a2e00ab1f_0_164"/>
          <p:cNvSpPr txBox="1"/>
          <p:nvPr/>
        </p:nvSpPr>
        <p:spPr>
          <a:xfrm>
            <a:off x="1374425" y="981325"/>
            <a:ext cx="59388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</a:rPr>
              <a:t>Mean LOSO SVM </a:t>
            </a:r>
            <a:r>
              <a:rPr lang="en-US" sz="2400" u="sng">
                <a:solidFill>
                  <a:schemeClr val="dk2"/>
                </a:solidFill>
              </a:rPr>
              <a:t>Accuracy</a:t>
            </a:r>
            <a:r>
              <a:rPr lang="en-US" sz="2400">
                <a:solidFill>
                  <a:schemeClr val="dk2"/>
                </a:solidFill>
              </a:rPr>
              <a:t>: ~0.73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218" name="Google Shape;218;g36a2e00ab1f_0_164"/>
          <p:cNvSpPr txBox="1"/>
          <p:nvPr/>
        </p:nvSpPr>
        <p:spPr>
          <a:xfrm>
            <a:off x="1371600" y="1993475"/>
            <a:ext cx="7353000" cy="18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</a:rPr>
              <a:t>Optimal Hyperparameters: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-US" sz="2400">
                <a:solidFill>
                  <a:schemeClr val="dk2"/>
                </a:solidFill>
              </a:rPr>
              <a:t>Kernel: Poly</a:t>
            </a:r>
            <a:endParaRPr sz="2400">
              <a:solidFill>
                <a:schemeClr val="dk2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-US" sz="2200">
                <a:solidFill>
                  <a:schemeClr val="dk2"/>
                </a:solidFill>
              </a:rPr>
              <a:t>C = 0.1</a:t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-US" sz="2200">
                <a:solidFill>
                  <a:schemeClr val="dk2"/>
                </a:solidFill>
              </a:rPr>
              <a:t>γ = 0.01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219" name="Google Shape;219;g36a2e00ab1f_0_164"/>
          <p:cNvSpPr txBox="1"/>
          <p:nvPr/>
        </p:nvSpPr>
        <p:spPr>
          <a:xfrm>
            <a:off x="1371600" y="4739200"/>
            <a:ext cx="999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</a:rPr>
              <a:t>Employed Grid Search with 3-fold cross-validation for faster results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6a2e00ab1f_0_179"/>
          <p:cNvSpPr txBox="1"/>
          <p:nvPr/>
        </p:nvSpPr>
        <p:spPr>
          <a:xfrm>
            <a:off x="757950" y="129300"/>
            <a:ext cx="7748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 u="sng">
                <a:solidFill>
                  <a:schemeClr val="dk2"/>
                </a:solidFill>
              </a:rPr>
              <a:t>Support Vector Machine (SVM) Results</a:t>
            </a:r>
            <a:endParaRPr b="1" i="0" sz="3200" u="sng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g36a2e00ab1f_0_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075" y="914425"/>
            <a:ext cx="6372950" cy="5605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36a2e00ab1f_0_179"/>
          <p:cNvSpPr txBox="1"/>
          <p:nvPr/>
        </p:nvSpPr>
        <p:spPr>
          <a:xfrm>
            <a:off x="7956425" y="2464038"/>
            <a:ext cx="3522900" cy="23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</a:rPr>
              <a:t>Standing</a:t>
            </a:r>
            <a:r>
              <a:rPr lang="en-US" sz="2400">
                <a:solidFill>
                  <a:schemeClr val="dk2"/>
                </a:solidFill>
              </a:rPr>
              <a:t> 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</a:rPr>
              <a:t>Upstairs 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</a:rPr>
              <a:t>Downstairs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</a:rPr>
              <a:t>are more often confused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6a2e00ab1f_0_189"/>
          <p:cNvSpPr txBox="1"/>
          <p:nvPr/>
        </p:nvSpPr>
        <p:spPr>
          <a:xfrm>
            <a:off x="757950" y="129300"/>
            <a:ext cx="7748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 u="sng">
                <a:solidFill>
                  <a:schemeClr val="dk2"/>
                </a:solidFill>
              </a:rPr>
              <a:t>Random Forest Classifier Results</a:t>
            </a:r>
            <a:endParaRPr b="1" i="0" sz="3200" u="sng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36a2e00ab1f_0_189"/>
          <p:cNvSpPr txBox="1"/>
          <p:nvPr/>
        </p:nvSpPr>
        <p:spPr>
          <a:xfrm>
            <a:off x="1374425" y="981325"/>
            <a:ext cx="77487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</a:rPr>
              <a:t>Mean LOSO RF </a:t>
            </a:r>
            <a:r>
              <a:rPr lang="en-US" sz="2400" u="sng">
                <a:solidFill>
                  <a:schemeClr val="dk2"/>
                </a:solidFill>
              </a:rPr>
              <a:t>Accuracy</a:t>
            </a:r>
            <a:r>
              <a:rPr lang="en-US" sz="2400">
                <a:solidFill>
                  <a:schemeClr val="dk2"/>
                </a:solidFill>
              </a:rPr>
              <a:t>: ~0.78</a:t>
            </a:r>
            <a:endParaRPr sz="2400">
              <a:solidFill>
                <a:schemeClr val="dk2"/>
              </a:solidFill>
            </a:endParaRPr>
          </a:p>
        </p:txBody>
      </p:sp>
      <p:pic>
        <p:nvPicPr>
          <p:cNvPr id="235" name="Google Shape;235;g36a2e00ab1f_0_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863" y="2171700"/>
            <a:ext cx="9005624" cy="4461851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g36a2e00ab1f_0_189"/>
          <p:cNvSpPr txBox="1"/>
          <p:nvPr/>
        </p:nvSpPr>
        <p:spPr>
          <a:xfrm>
            <a:off x="1374425" y="1529150"/>
            <a:ext cx="8944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2"/>
                </a:solidFill>
              </a:rPr>
              <a:t>No significant optimization achieved with hyperparameter tuning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a2e00ab1f_0_197"/>
          <p:cNvSpPr txBox="1"/>
          <p:nvPr/>
        </p:nvSpPr>
        <p:spPr>
          <a:xfrm>
            <a:off x="757950" y="129300"/>
            <a:ext cx="7748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 u="sng">
                <a:solidFill>
                  <a:schemeClr val="dk2"/>
                </a:solidFill>
              </a:rPr>
              <a:t>Random Forest Classifier Results</a:t>
            </a:r>
            <a:endParaRPr b="1" i="0" sz="3200" u="sng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g36a2e00ab1f_0_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075" y="914400"/>
            <a:ext cx="6514250" cy="564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g36a2e00ab1f_0_197"/>
          <p:cNvSpPr txBox="1"/>
          <p:nvPr/>
        </p:nvSpPr>
        <p:spPr>
          <a:xfrm>
            <a:off x="8080275" y="2248488"/>
            <a:ext cx="3522900" cy="23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</a:rPr>
              <a:t>Upstairs - Downstairs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</a:rPr>
              <a:t>consistently confused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</a:rPr>
              <a:t>Note: Walking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6a2e00ab1f_0_154"/>
          <p:cNvSpPr txBox="1"/>
          <p:nvPr/>
        </p:nvSpPr>
        <p:spPr>
          <a:xfrm>
            <a:off x="757950" y="129300"/>
            <a:ext cx="7748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 u="sng">
                <a:solidFill>
                  <a:schemeClr val="dk2"/>
                </a:solidFill>
              </a:rPr>
              <a:t>MLP (Neural Network) Results</a:t>
            </a:r>
            <a:endParaRPr b="1" i="0" sz="3200" u="sng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36a2e00ab1f_0_154"/>
          <p:cNvSpPr txBox="1"/>
          <p:nvPr/>
        </p:nvSpPr>
        <p:spPr>
          <a:xfrm>
            <a:off x="1374425" y="981325"/>
            <a:ext cx="67608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</a:rPr>
              <a:t>Very poor results without parameter optimization (2 hidden layers, momentum = 0.9)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252" name="Google Shape;252;g36a2e00ab1f_0_154"/>
          <p:cNvSpPr txBox="1"/>
          <p:nvPr/>
        </p:nvSpPr>
        <p:spPr>
          <a:xfrm>
            <a:off x="1371600" y="2400300"/>
            <a:ext cx="9502200" cy="29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</a:rPr>
              <a:t>Optimal Hyperparameters:</a:t>
            </a:r>
            <a:endParaRPr sz="2400">
              <a:solidFill>
                <a:schemeClr val="dk2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-US" sz="2200">
                <a:solidFill>
                  <a:schemeClr val="dk2"/>
                </a:solidFill>
              </a:rPr>
              <a:t>Activation function: tanh</a:t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-US" sz="2200">
                <a:solidFill>
                  <a:schemeClr val="dk2"/>
                </a:solidFill>
              </a:rPr>
              <a:t>Regularization term (alpha) = 0.0001</a:t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-US" sz="2200">
                <a:solidFill>
                  <a:schemeClr val="dk2"/>
                </a:solidFill>
              </a:rPr>
              <a:t>2 hidden layers, 30 neurons each</a:t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-US" sz="2200">
                <a:solidFill>
                  <a:schemeClr val="dk2"/>
                </a:solidFill>
              </a:rPr>
              <a:t>Momentum = 0.95</a:t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-US" sz="2200">
                <a:solidFill>
                  <a:schemeClr val="dk2"/>
                </a:solidFill>
              </a:rPr>
              <a:t>Weight Opt Solver = Stochastic Gradient Descent (SGD)</a:t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-US" sz="2200">
                <a:solidFill>
                  <a:schemeClr val="dk2"/>
                </a:solidFill>
              </a:rPr>
              <a:t>Number of Epochs = 500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253" name="Google Shape;253;g36a2e00ab1f_0_154"/>
          <p:cNvSpPr txBox="1"/>
          <p:nvPr/>
        </p:nvSpPr>
        <p:spPr>
          <a:xfrm>
            <a:off x="1371600" y="5344800"/>
            <a:ext cx="77487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</a:rPr>
              <a:t>Best </a:t>
            </a:r>
            <a:r>
              <a:rPr lang="en-US" sz="2400">
                <a:solidFill>
                  <a:schemeClr val="dk2"/>
                </a:solidFill>
              </a:rPr>
              <a:t>LOSO Test </a:t>
            </a:r>
            <a:r>
              <a:rPr lang="en-US" sz="2400" u="sng">
                <a:solidFill>
                  <a:schemeClr val="dk2"/>
                </a:solidFill>
              </a:rPr>
              <a:t>Accuracy</a:t>
            </a:r>
            <a:r>
              <a:rPr lang="en-US" sz="2400">
                <a:solidFill>
                  <a:schemeClr val="dk2"/>
                </a:solidFill>
              </a:rPr>
              <a:t>: ~0.77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6a2e00ab1f_0_209"/>
          <p:cNvSpPr txBox="1"/>
          <p:nvPr/>
        </p:nvSpPr>
        <p:spPr>
          <a:xfrm>
            <a:off x="757950" y="129300"/>
            <a:ext cx="7748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 u="sng">
                <a:solidFill>
                  <a:schemeClr val="dk2"/>
                </a:solidFill>
              </a:rPr>
              <a:t>MLP (Neural Network) Results</a:t>
            </a:r>
            <a:endParaRPr b="1" i="0" sz="3200" u="sng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g36a2e00ab1f_0_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800" y="914400"/>
            <a:ext cx="6386700" cy="5617626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36a2e00ab1f_0_209"/>
          <p:cNvSpPr txBox="1"/>
          <p:nvPr/>
        </p:nvSpPr>
        <p:spPr>
          <a:xfrm>
            <a:off x="8107825" y="1793400"/>
            <a:ext cx="3492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CHANGE THIS CONFUSION MATRIX, ITS FOR WRONG MLP</a:t>
            </a:r>
            <a:endParaRPr sz="200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6a2e00ab1f_0_144"/>
          <p:cNvSpPr txBox="1"/>
          <p:nvPr/>
        </p:nvSpPr>
        <p:spPr>
          <a:xfrm>
            <a:off x="757950" y="129300"/>
            <a:ext cx="7748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 u="sng">
                <a:solidFill>
                  <a:schemeClr val="dk2"/>
                </a:solidFill>
              </a:rPr>
              <a:t>Raw Data and Structure</a:t>
            </a:r>
            <a:endParaRPr b="1" i="0" sz="3200" u="sng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g36a2e00ab1f_0_144"/>
          <p:cNvSpPr txBox="1"/>
          <p:nvPr/>
        </p:nvSpPr>
        <p:spPr>
          <a:xfrm>
            <a:off x="1374425" y="981325"/>
            <a:ext cx="59388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</a:rPr>
              <a:t>Selected </a:t>
            </a:r>
            <a:r>
              <a:rPr b="1" lang="en-US" sz="2400">
                <a:solidFill>
                  <a:schemeClr val="dk2"/>
                </a:solidFill>
              </a:rPr>
              <a:t>“Left Pocket” </a:t>
            </a:r>
            <a:r>
              <a:rPr lang="en-US" sz="2400">
                <a:solidFill>
                  <a:schemeClr val="dk2"/>
                </a:solidFill>
              </a:rPr>
              <a:t>as our data set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269" name="Google Shape;269;g36a2e00ab1f_0_144"/>
          <p:cNvSpPr txBox="1"/>
          <p:nvPr/>
        </p:nvSpPr>
        <p:spPr>
          <a:xfrm>
            <a:off x="1374425" y="1773300"/>
            <a:ext cx="73530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</a:rPr>
              <a:t>Extract selected data for each participant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270" name="Google Shape;270;g36a2e00ab1f_0_144"/>
          <p:cNvSpPr txBox="1"/>
          <p:nvPr/>
        </p:nvSpPr>
        <p:spPr>
          <a:xfrm>
            <a:off x="1374425" y="2597075"/>
            <a:ext cx="8144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71" name="Google Shape;271;g36a2e00ab1f_0_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0275" y="2597064"/>
            <a:ext cx="4444400" cy="163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g36a2e00ab1f_0_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6725" y="2597075"/>
            <a:ext cx="960975" cy="165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6a2e00ab1f_0_134"/>
          <p:cNvSpPr txBox="1"/>
          <p:nvPr/>
        </p:nvSpPr>
        <p:spPr>
          <a:xfrm>
            <a:off x="757950" y="129300"/>
            <a:ext cx="7748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 u="sng">
                <a:solidFill>
                  <a:schemeClr val="dk2"/>
                </a:solidFill>
              </a:rPr>
              <a:t>Raw Data and Structure</a:t>
            </a:r>
            <a:endParaRPr b="1" i="0" sz="3200" u="sng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36a2e00ab1f_0_134"/>
          <p:cNvSpPr txBox="1"/>
          <p:nvPr/>
        </p:nvSpPr>
        <p:spPr>
          <a:xfrm>
            <a:off x="1374425" y="981325"/>
            <a:ext cx="59388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</a:rPr>
              <a:t>Selected </a:t>
            </a:r>
            <a:r>
              <a:rPr b="1" lang="en-US" sz="2400">
                <a:solidFill>
                  <a:schemeClr val="dk2"/>
                </a:solidFill>
              </a:rPr>
              <a:t>“Left Pocket” </a:t>
            </a:r>
            <a:r>
              <a:rPr lang="en-US" sz="2400">
                <a:solidFill>
                  <a:schemeClr val="dk2"/>
                </a:solidFill>
              </a:rPr>
              <a:t>as our data set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280" name="Google Shape;280;g36a2e00ab1f_0_134"/>
          <p:cNvSpPr txBox="1"/>
          <p:nvPr/>
        </p:nvSpPr>
        <p:spPr>
          <a:xfrm>
            <a:off x="1374425" y="1773300"/>
            <a:ext cx="73530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</a:rPr>
              <a:t>Extract selected data for each participant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281" name="Google Shape;281;g36a2e00ab1f_0_134"/>
          <p:cNvSpPr txBox="1"/>
          <p:nvPr/>
        </p:nvSpPr>
        <p:spPr>
          <a:xfrm>
            <a:off x="1374425" y="2597075"/>
            <a:ext cx="8144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82" name="Google Shape;282;g36a2e00ab1f_0_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0275" y="2597064"/>
            <a:ext cx="4444400" cy="163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g36a2e00ab1f_0_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6725" y="2597075"/>
            <a:ext cx="960975" cy="165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61676" y="3425568"/>
            <a:ext cx="68649" cy="6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61676" y="3425568"/>
            <a:ext cx="68649" cy="686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"/>
          <p:cNvSpPr txBox="1"/>
          <p:nvPr/>
        </p:nvSpPr>
        <p:spPr>
          <a:xfrm>
            <a:off x="1105725" y="161200"/>
            <a:ext cx="13461600" cy="59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u="sng">
                <a:solidFill>
                  <a:schemeClr val="dk2"/>
                </a:solidFill>
              </a:rPr>
              <a:t>Workflow </a:t>
            </a:r>
            <a:r>
              <a:rPr b="0" i="0" lang="en-US" sz="32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</a:pPr>
            <a:r>
              <a:rPr lang="en-US" sz="2800">
                <a:solidFill>
                  <a:schemeClr val="dk2"/>
                </a:solidFill>
              </a:rPr>
              <a:t>Data pre-processing</a:t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</a:pPr>
            <a:r>
              <a:rPr lang="en-US" sz="2800">
                <a:solidFill>
                  <a:schemeClr val="dk2"/>
                </a:solidFill>
              </a:rPr>
              <a:t>Feature Extraction</a:t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</a:pPr>
            <a:r>
              <a:rPr lang="en-US" sz="2800">
                <a:solidFill>
                  <a:schemeClr val="dk2"/>
                </a:solidFill>
              </a:rPr>
              <a:t>Model Construction / Evaluation</a:t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</a:pPr>
            <a:r>
              <a:rPr lang="en-US" sz="2800">
                <a:solidFill>
                  <a:schemeClr val="dk2"/>
                </a:solidFill>
              </a:rPr>
              <a:t>Model Comparison / Selection</a:t>
            </a:r>
            <a:endParaRPr sz="2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</a:pPr>
            <a:r>
              <a:rPr lang="en-US" sz="2800">
                <a:solidFill>
                  <a:schemeClr val="dk2"/>
                </a:solidFill>
              </a:rPr>
              <a:t>Testing on Independent Data / Activity Grouping</a:t>
            </a:r>
            <a:endParaRPr sz="2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</a:pPr>
            <a:r>
              <a:rPr lang="en-US" sz="2800">
                <a:solidFill>
                  <a:schemeClr val="dk2"/>
                </a:solidFill>
              </a:rPr>
              <a:t>Conclusions</a:t>
            </a:r>
            <a:endParaRPr sz="2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6a2e00ab1f_0_124"/>
          <p:cNvSpPr txBox="1"/>
          <p:nvPr/>
        </p:nvSpPr>
        <p:spPr>
          <a:xfrm>
            <a:off x="757950" y="129300"/>
            <a:ext cx="7748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 u="sng">
                <a:solidFill>
                  <a:schemeClr val="dk2"/>
                </a:solidFill>
              </a:rPr>
              <a:t>Raw Data and Structure</a:t>
            </a:r>
            <a:endParaRPr b="1" i="0" sz="3200" u="sng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36a2e00ab1f_0_124"/>
          <p:cNvSpPr txBox="1"/>
          <p:nvPr/>
        </p:nvSpPr>
        <p:spPr>
          <a:xfrm>
            <a:off x="1374425" y="981325"/>
            <a:ext cx="59388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</a:rPr>
              <a:t>Selected </a:t>
            </a:r>
            <a:r>
              <a:rPr b="1" lang="en-US" sz="2400">
                <a:solidFill>
                  <a:schemeClr val="dk2"/>
                </a:solidFill>
              </a:rPr>
              <a:t>“Left Pocket” </a:t>
            </a:r>
            <a:r>
              <a:rPr lang="en-US" sz="2400">
                <a:solidFill>
                  <a:schemeClr val="dk2"/>
                </a:solidFill>
              </a:rPr>
              <a:t>as our data set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291" name="Google Shape;291;g36a2e00ab1f_0_124"/>
          <p:cNvSpPr txBox="1"/>
          <p:nvPr/>
        </p:nvSpPr>
        <p:spPr>
          <a:xfrm>
            <a:off x="1374425" y="1773300"/>
            <a:ext cx="73530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</a:rPr>
              <a:t>Extract selected data for each participant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292" name="Google Shape;292;g36a2e00ab1f_0_124"/>
          <p:cNvSpPr txBox="1"/>
          <p:nvPr/>
        </p:nvSpPr>
        <p:spPr>
          <a:xfrm>
            <a:off x="1374425" y="2597075"/>
            <a:ext cx="8144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93" name="Google Shape;293;g36a2e00ab1f_0_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0275" y="2597064"/>
            <a:ext cx="4444400" cy="163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g36a2e00ab1f_0_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6725" y="2597075"/>
            <a:ext cx="960975" cy="165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1ddeff270a_0_741"/>
          <p:cNvSpPr txBox="1"/>
          <p:nvPr/>
        </p:nvSpPr>
        <p:spPr>
          <a:xfrm>
            <a:off x="795467" y="366200"/>
            <a:ext cx="7307100" cy="56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References:</a:t>
            </a:r>
            <a:endParaRPr b="0" i="0" sz="2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76250" lvl="0" marL="609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●"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Ascher, U.M. and Petzold, L.R. (1998) </a:t>
            </a:r>
            <a:r>
              <a:rPr b="0" i="1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Methods for Ordinary Differential Equations and Differential-Algebraic Equations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Siam. 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7625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●"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Bathe, K.-J. (2006) </a:t>
            </a:r>
            <a:r>
              <a:rPr b="0" i="1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Finite Element Procedures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Englewood Cliffs, N.J: Prentice Hall. 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7625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●"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Belytschko, T. and Hughes, T.J.R. (1986) </a:t>
            </a:r>
            <a:r>
              <a:rPr b="0" i="1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Computational methods for transient analysis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Amsterdam: North-Holland. 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7625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●"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Dahlquist, G. (1956) ‘Convergence and stability in the numerical integration of ordinary differential equations’, </a:t>
            </a:r>
            <a:r>
              <a:rPr b="0" i="1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MATHEMATICA SCANDINAVICA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4, p. 33. 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7625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●"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Gear, G.W. (1971) </a:t>
            </a:r>
            <a:r>
              <a:rPr b="0" i="1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Numerical Initial Value Problems in Ordinary Differential Equations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Prentice-Hall. 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7625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●"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Geradin, M. (2015) </a:t>
            </a:r>
            <a:r>
              <a:rPr b="0" i="1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Mechanical vibrations theory and application to structural dynamics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Newark: John Wiley &amp; Sons, Incorporated. </a:t>
            </a:r>
            <a:endParaRPr b="0" i="0" sz="2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1ddeff270a_0_748"/>
          <p:cNvSpPr txBox="1"/>
          <p:nvPr/>
        </p:nvSpPr>
        <p:spPr>
          <a:xfrm>
            <a:off x="769033" y="309200"/>
            <a:ext cx="7767600" cy="58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76250" lvl="0" marL="609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Roboto"/>
              <a:buChar char="●"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Hilber, H.M. and Hughes, T.J. (1978) ‘Collocation, dissipation and [overshoot] for time integration schemes in structural dynamics’, </a:t>
            </a:r>
            <a:r>
              <a:rPr b="0" i="1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Earthquake Engineering &amp;amp; Structural Dynamics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6(1), pp. 99–117. 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7625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Roboto"/>
              <a:buChar char="●"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Hilber, H.M., Hughes, T.J. and Taylor, R.L. (1977) ‘Improved numerical dissipation for time integration algorithms in structural dynamics’, </a:t>
            </a:r>
            <a:r>
              <a:rPr b="0" i="1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Earthquake Engineering &amp;amp; Structural Dynamics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5(3), pp. 283–292. 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7625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Roboto"/>
              <a:buChar char="●"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Kurdila, A.J. and Craig, R.R. (2013) </a:t>
            </a:r>
            <a:r>
              <a:rPr b="0" i="1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Fundamentals of Structural Dynamics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Wiley. 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7625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Roboto"/>
              <a:buChar char="●"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Newmark, N.M. (1959) ‘A method of computation for Structural Dynamics’, </a:t>
            </a:r>
            <a:r>
              <a:rPr b="0" i="1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Journal of the Engineering Mechanics Division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85(3), pp. 67–94. 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7625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Roboto"/>
              <a:buChar char="●"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Nickell, R.E. (1971) ‘On the stability of approximation operators in problems of structural dynamics’, </a:t>
            </a:r>
            <a:r>
              <a:rPr b="0" i="1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International Journal of Solids and Structures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7(3), pp. 301–319. 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7625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Roboto"/>
              <a:buChar char="●"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Wood, W.L. (1990) </a:t>
            </a:r>
            <a:r>
              <a:rPr b="0" i="1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Practical Time-Stepping Schemes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Oxford University Press. </a:t>
            </a:r>
            <a:endParaRPr b="0" i="0" sz="27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ddeff270a_0_6"/>
          <p:cNvSpPr txBox="1"/>
          <p:nvPr/>
        </p:nvSpPr>
        <p:spPr>
          <a:xfrm>
            <a:off x="757950" y="129300"/>
            <a:ext cx="7748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 u="sng">
                <a:solidFill>
                  <a:schemeClr val="dk2"/>
                </a:solidFill>
              </a:rPr>
              <a:t>Raw Data &amp; Structure</a:t>
            </a:r>
            <a:endParaRPr b="1" i="0" sz="3200" u="sng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31ddeff270a_0_6"/>
          <p:cNvSpPr txBox="1"/>
          <p:nvPr/>
        </p:nvSpPr>
        <p:spPr>
          <a:xfrm>
            <a:off x="1374425" y="981325"/>
            <a:ext cx="59388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</a:rPr>
              <a:t>Selected </a:t>
            </a:r>
            <a:r>
              <a:rPr b="1" lang="en-US" sz="2400">
                <a:solidFill>
                  <a:schemeClr val="dk2"/>
                </a:solidFill>
              </a:rPr>
              <a:t>“Left Pocket” </a:t>
            </a:r>
            <a:r>
              <a:rPr lang="en-US" sz="2400">
                <a:solidFill>
                  <a:schemeClr val="dk2"/>
                </a:solidFill>
              </a:rPr>
              <a:t>as our data set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24" name="Google Shape;124;g31ddeff270a_0_6"/>
          <p:cNvSpPr txBox="1"/>
          <p:nvPr/>
        </p:nvSpPr>
        <p:spPr>
          <a:xfrm>
            <a:off x="1374425" y="1894638"/>
            <a:ext cx="8144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</a:rPr>
              <a:t>Ten (10) participants, each doing seven (7) activities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25" name="Google Shape;125;g31ddeff270a_0_6"/>
          <p:cNvSpPr txBox="1"/>
          <p:nvPr/>
        </p:nvSpPr>
        <p:spPr>
          <a:xfrm>
            <a:off x="1374425" y="2876100"/>
            <a:ext cx="8144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</a:rPr>
              <a:t>About 3-4 minutes per activity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26" name="Google Shape;126;g31ddeff270a_0_6"/>
          <p:cNvSpPr txBox="1"/>
          <p:nvPr/>
        </p:nvSpPr>
        <p:spPr>
          <a:xfrm>
            <a:off x="1374425" y="3857550"/>
            <a:ext cx="8144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</a:rPr>
              <a:t>Sampling rate: 50 samples / second (Hz)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6a2e00ab1f_0_53"/>
          <p:cNvSpPr txBox="1"/>
          <p:nvPr/>
        </p:nvSpPr>
        <p:spPr>
          <a:xfrm>
            <a:off x="757950" y="129300"/>
            <a:ext cx="7748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 u="sng">
                <a:solidFill>
                  <a:schemeClr val="dk2"/>
                </a:solidFill>
              </a:rPr>
              <a:t>Data Preprocessing</a:t>
            </a:r>
            <a:endParaRPr b="1" i="0" sz="3200" u="sng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36a2e00ab1f_0_53"/>
          <p:cNvSpPr txBox="1"/>
          <p:nvPr/>
        </p:nvSpPr>
        <p:spPr>
          <a:xfrm>
            <a:off x="1388575" y="1028250"/>
            <a:ext cx="90921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</a:rPr>
              <a:t>Extract only essential columns (Ax, Ay, Az, activity, participant)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34" name="Google Shape;134;g36a2e00ab1f_0_53"/>
          <p:cNvSpPr txBox="1"/>
          <p:nvPr/>
        </p:nvSpPr>
        <p:spPr>
          <a:xfrm>
            <a:off x="1388575" y="1852025"/>
            <a:ext cx="8144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35" name="Google Shape;135;g36a2e00ab1f_0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425" y="1540939"/>
            <a:ext cx="4444400" cy="163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36a2e00ab1f_0_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5000" y="1534188"/>
            <a:ext cx="960975" cy="165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36a2e00ab1f_0_53"/>
          <p:cNvSpPr txBox="1"/>
          <p:nvPr/>
        </p:nvSpPr>
        <p:spPr>
          <a:xfrm>
            <a:off x="1303750" y="3517625"/>
            <a:ext cx="93324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</a:rPr>
              <a:t>Combine all participants and compute acceleration magnitude</a:t>
            </a:r>
            <a:endParaRPr sz="2400">
              <a:solidFill>
                <a:schemeClr val="dk2"/>
              </a:solidFill>
            </a:endParaRPr>
          </a:p>
        </p:txBody>
      </p:sp>
      <p:pic>
        <p:nvPicPr>
          <p:cNvPr id="138" name="Google Shape;138;g36a2e00ab1f_0_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84425" y="4196963"/>
            <a:ext cx="6181725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6a2e00ab1f_0_34"/>
          <p:cNvSpPr txBox="1"/>
          <p:nvPr/>
        </p:nvSpPr>
        <p:spPr>
          <a:xfrm>
            <a:off x="757950" y="129300"/>
            <a:ext cx="7748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 u="sng">
                <a:solidFill>
                  <a:schemeClr val="dk2"/>
                </a:solidFill>
              </a:rPr>
              <a:t>Data Cleanup</a:t>
            </a:r>
            <a:endParaRPr b="1" i="0" sz="3200" u="sng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36a2e00ab1f_0_34"/>
          <p:cNvSpPr txBox="1"/>
          <p:nvPr/>
        </p:nvSpPr>
        <p:spPr>
          <a:xfrm>
            <a:off x="1359038" y="1098225"/>
            <a:ext cx="4738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</a:rPr>
              <a:t>Handle possible outliers in data 			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46" name="Google Shape;146;g36a2e00ab1f_0_34"/>
          <p:cNvSpPr/>
          <p:nvPr/>
        </p:nvSpPr>
        <p:spPr>
          <a:xfrm rot="-5400000">
            <a:off x="6194093" y="1467046"/>
            <a:ext cx="439500" cy="806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8C8D86"/>
          </a:solidFill>
          <a:ln cap="flat" cmpd="sng" w="34925">
            <a:solidFill>
              <a:srgbClr val="3B3B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7" name="Google Shape;147;g36a2e00ab1f_0_34"/>
          <p:cNvSpPr txBox="1"/>
          <p:nvPr/>
        </p:nvSpPr>
        <p:spPr>
          <a:xfrm>
            <a:off x="7281864" y="1591018"/>
            <a:ext cx="355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</a:rPr>
              <a:t>None found (!)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48" name="Google Shape;148;g36a2e00ab1f_0_34"/>
          <p:cNvSpPr txBox="1"/>
          <p:nvPr/>
        </p:nvSpPr>
        <p:spPr>
          <a:xfrm>
            <a:off x="1359038" y="1935638"/>
            <a:ext cx="3892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</a:rPr>
              <a:t>Check for missing values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49" name="Google Shape;149;g36a2e00ab1f_0_34"/>
          <p:cNvSpPr txBox="1"/>
          <p:nvPr/>
        </p:nvSpPr>
        <p:spPr>
          <a:xfrm>
            <a:off x="1359050" y="3074100"/>
            <a:ext cx="207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dk2"/>
                </a:solidFill>
              </a:rPr>
              <a:t>Data shape:</a:t>
            </a:r>
            <a:endParaRPr sz="2400" u="sng">
              <a:solidFill>
                <a:schemeClr val="dk2"/>
              </a:solidFill>
            </a:endParaRPr>
          </a:p>
        </p:txBody>
      </p:sp>
      <p:pic>
        <p:nvPicPr>
          <p:cNvPr id="150" name="Google Shape;150;g36a2e00ab1f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9350" y="2574076"/>
            <a:ext cx="6593625" cy="428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6a2e00ab1f_0_24"/>
          <p:cNvSpPr txBox="1"/>
          <p:nvPr/>
        </p:nvSpPr>
        <p:spPr>
          <a:xfrm>
            <a:off x="757950" y="129300"/>
            <a:ext cx="7748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 u="sng">
                <a:solidFill>
                  <a:schemeClr val="dk2"/>
                </a:solidFill>
              </a:rPr>
              <a:t>Data Exploration</a:t>
            </a:r>
            <a:endParaRPr b="1" i="0" sz="3200" u="sng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36a2e00ab1f_0_24"/>
          <p:cNvSpPr txBox="1"/>
          <p:nvPr/>
        </p:nvSpPr>
        <p:spPr>
          <a:xfrm>
            <a:off x="1374425" y="2597075"/>
            <a:ext cx="8144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58" name="Google Shape;158;g36a2e00ab1f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6625" y="839850"/>
            <a:ext cx="8758749" cy="474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36a2e00ab1f_0_24"/>
          <p:cNvSpPr txBox="1"/>
          <p:nvPr/>
        </p:nvSpPr>
        <p:spPr>
          <a:xfrm>
            <a:off x="1485900" y="5718325"/>
            <a:ext cx="9007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</a:rPr>
              <a:t>Different axes highlight different activities (check Biking here)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6a2e00ab1f_0_14"/>
          <p:cNvSpPr txBox="1"/>
          <p:nvPr/>
        </p:nvSpPr>
        <p:spPr>
          <a:xfrm>
            <a:off x="757950" y="129300"/>
            <a:ext cx="7748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 u="sng">
                <a:solidFill>
                  <a:schemeClr val="dk2"/>
                </a:solidFill>
              </a:rPr>
              <a:t>Signal Visualization</a:t>
            </a:r>
            <a:endParaRPr b="1" i="0" sz="3200" u="sng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36a2e00ab1f_0_14"/>
          <p:cNvSpPr txBox="1"/>
          <p:nvPr/>
        </p:nvSpPr>
        <p:spPr>
          <a:xfrm>
            <a:off x="1063325" y="914400"/>
            <a:ext cx="59388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</a:rPr>
              <a:t>Trend plot for participant 1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67" name="Google Shape;167;g36a2e00ab1f_0_14"/>
          <p:cNvSpPr txBox="1"/>
          <p:nvPr/>
        </p:nvSpPr>
        <p:spPr>
          <a:xfrm>
            <a:off x="1374425" y="2597075"/>
            <a:ext cx="8144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68" name="Google Shape;168;g36a2e00ab1f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950" y="1480125"/>
            <a:ext cx="11134225" cy="429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6a2e00ab1f_0_4"/>
          <p:cNvSpPr txBox="1"/>
          <p:nvPr/>
        </p:nvSpPr>
        <p:spPr>
          <a:xfrm>
            <a:off x="757950" y="129300"/>
            <a:ext cx="7748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 u="sng">
                <a:solidFill>
                  <a:schemeClr val="dk2"/>
                </a:solidFill>
              </a:rPr>
              <a:t>Creating Sliding Window</a:t>
            </a:r>
            <a:endParaRPr b="1" i="0" sz="3200" u="sng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36a2e00ab1f_0_4"/>
          <p:cNvSpPr txBox="1"/>
          <p:nvPr/>
        </p:nvSpPr>
        <p:spPr>
          <a:xfrm>
            <a:off x="1374425" y="981325"/>
            <a:ext cx="59388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</a:rPr>
              <a:t>Window size: 0 sec (1000 samples)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76" name="Google Shape;176;g36a2e00ab1f_0_4"/>
          <p:cNvSpPr txBox="1"/>
          <p:nvPr/>
        </p:nvSpPr>
        <p:spPr>
          <a:xfrm>
            <a:off x="1374425" y="1773300"/>
            <a:ext cx="73530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</a:rPr>
              <a:t>Sliding every second (50 samples)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77" name="Google Shape;177;g36a2e00ab1f_0_4"/>
          <p:cNvSpPr txBox="1"/>
          <p:nvPr/>
        </p:nvSpPr>
        <p:spPr>
          <a:xfrm>
            <a:off x="1374425" y="2597075"/>
            <a:ext cx="8144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78" name="Google Shape;178;g36a2e00ab1f_0_4"/>
          <p:cNvSpPr/>
          <p:nvPr/>
        </p:nvSpPr>
        <p:spPr>
          <a:xfrm rot="-5400000">
            <a:off x="7155618" y="1278621"/>
            <a:ext cx="439500" cy="806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8C8D86"/>
          </a:solidFill>
          <a:ln cap="flat" cmpd="sng" w="34925">
            <a:solidFill>
              <a:srgbClr val="3B3B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79" name="Google Shape;179;g36a2e00ab1f_0_4"/>
          <p:cNvSpPr txBox="1"/>
          <p:nvPr/>
        </p:nvSpPr>
        <p:spPr>
          <a:xfrm>
            <a:off x="8506650" y="1404925"/>
            <a:ext cx="3489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</a:rPr>
              <a:t>H</a:t>
            </a:r>
            <a:r>
              <a:rPr lang="en-US" sz="2400">
                <a:solidFill>
                  <a:schemeClr val="dk2"/>
                </a:solidFill>
              </a:rPr>
              <a:t>ighly overlapping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80" name="Google Shape;180;g36a2e00ab1f_0_4"/>
          <p:cNvSpPr txBox="1"/>
          <p:nvPr/>
        </p:nvSpPr>
        <p:spPr>
          <a:xfrm>
            <a:off x="1374425" y="2597075"/>
            <a:ext cx="8144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</a:rPr>
              <a:t>Label each window with the majority activity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81" name="Google Shape;181;g36a2e00ab1f_0_4"/>
          <p:cNvSpPr txBox="1"/>
          <p:nvPr/>
        </p:nvSpPr>
        <p:spPr>
          <a:xfrm>
            <a:off x="1374425" y="3611425"/>
            <a:ext cx="4694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dk2"/>
                </a:solidFill>
              </a:rPr>
              <a:t>Features per window:</a:t>
            </a:r>
            <a:endParaRPr sz="2400" u="sng">
              <a:solidFill>
                <a:schemeClr val="dk2"/>
              </a:solidFill>
            </a:endParaRPr>
          </a:p>
        </p:txBody>
      </p:sp>
      <p:sp>
        <p:nvSpPr>
          <p:cNvPr id="182" name="Google Shape;182;g36a2e00ab1f_0_4"/>
          <p:cNvSpPr txBox="1"/>
          <p:nvPr/>
        </p:nvSpPr>
        <p:spPr>
          <a:xfrm>
            <a:off x="1374425" y="4224525"/>
            <a:ext cx="81447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AutoNum type="arabicPeriod"/>
            </a:pPr>
            <a:r>
              <a:rPr lang="en-US" sz="2200">
                <a:solidFill>
                  <a:schemeClr val="dk2"/>
                </a:solidFill>
              </a:rPr>
              <a:t>Mean value</a:t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AutoNum type="arabicPeriod"/>
            </a:pPr>
            <a:r>
              <a:rPr lang="en-US" sz="2200">
                <a:solidFill>
                  <a:schemeClr val="dk2"/>
                </a:solidFill>
              </a:rPr>
              <a:t>Standard Deviation</a:t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AutoNum type="arabicPeriod"/>
            </a:pPr>
            <a:r>
              <a:rPr lang="en-US" sz="2200">
                <a:solidFill>
                  <a:schemeClr val="dk2"/>
                </a:solidFill>
              </a:rPr>
              <a:t>Skewness</a:t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AutoNum type="arabicPeriod"/>
            </a:pPr>
            <a:r>
              <a:rPr lang="en-US" sz="2200">
                <a:solidFill>
                  <a:schemeClr val="dk2"/>
                </a:solidFill>
              </a:rPr>
              <a:t>Max Value</a:t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AutoNum type="arabicPeriod"/>
            </a:pPr>
            <a:r>
              <a:rPr lang="en-US" sz="2200">
                <a:solidFill>
                  <a:schemeClr val="dk2"/>
                </a:solidFill>
              </a:rPr>
              <a:t>Min Value</a:t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AutoNum type="arabicPeriod"/>
            </a:pPr>
            <a:r>
              <a:rPr lang="en-US" sz="2200">
                <a:solidFill>
                  <a:schemeClr val="dk2"/>
                </a:solidFill>
              </a:rPr>
              <a:t>Range (Max - Min)</a:t>
            </a:r>
            <a:endParaRPr sz="22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6a2e00ab1f_0_94"/>
          <p:cNvSpPr txBox="1"/>
          <p:nvPr/>
        </p:nvSpPr>
        <p:spPr>
          <a:xfrm>
            <a:off x="757950" y="129300"/>
            <a:ext cx="7748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 u="sng">
                <a:solidFill>
                  <a:schemeClr val="dk2"/>
                </a:solidFill>
              </a:rPr>
              <a:t>Periodogram</a:t>
            </a:r>
            <a:endParaRPr b="1" i="0" sz="3200" u="sng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36a2e00ab1f_0_94"/>
          <p:cNvSpPr txBox="1"/>
          <p:nvPr/>
        </p:nvSpPr>
        <p:spPr>
          <a:xfrm>
            <a:off x="1374425" y="2597075"/>
            <a:ext cx="8144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90" name="Google Shape;190;g36a2e00ab1f_0_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525" y="799300"/>
            <a:ext cx="10607949" cy="525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36a2e00ab1f_0_94"/>
          <p:cNvSpPr txBox="1"/>
          <p:nvPr/>
        </p:nvSpPr>
        <p:spPr>
          <a:xfrm>
            <a:off x="1374425" y="6115275"/>
            <a:ext cx="7926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</a:rPr>
              <a:t>Activities have distinctive spectral “fingerprints”</a:t>
            </a:r>
            <a:endParaRPr sz="22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2024-06-25T07:59:16Z</dcterms:created>
  <dc:creator>Anthimos Kalosidis</dc:creator>
</cp:coreProperties>
</file>