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75" r:id="rId3"/>
    <p:sldId id="257" r:id="rId4"/>
    <p:sldId id="258" r:id="rId5"/>
    <p:sldId id="268" r:id="rId6"/>
    <p:sldId id="278" r:id="rId7"/>
    <p:sldId id="270" r:id="rId8"/>
    <p:sldId id="273" r:id="rId9"/>
    <p:sldId id="271" r:id="rId10"/>
    <p:sldId id="272" r:id="rId11"/>
    <p:sldId id="274" r:id="rId12"/>
    <p:sldId id="264" r:id="rId13"/>
    <p:sldId id="280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580930"/>
            <a:ext cx="8682373" cy="20668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Group 1 - Project 8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IP-core Manager for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FPGA-based Designs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(RT level)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it-IT" sz="2600" b="1" dirty="0" err="1">
                <a:solidFill>
                  <a:schemeClr val="tx1"/>
                </a:solidFill>
              </a:rPr>
              <a:t>Garolla</a:t>
            </a:r>
            <a:r>
              <a:rPr lang="it-IT" sz="2600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Salvatore 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2" cy="4401653"/>
          </a:xfrm>
        </p:spPr>
      </p:pic>
    </p:spTree>
    <p:extLst>
      <p:ext uri="{BB962C8B-B14F-4D97-AF65-F5344CB8AC3E}">
        <p14:creationId xmlns:p14="http://schemas.microsoft.com/office/powerpoint/2010/main" val="261915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976" y="2307319"/>
            <a:ext cx="6633605" cy="4022185"/>
          </a:xfrm>
        </p:spPr>
      </p:pic>
    </p:spTree>
    <p:extLst>
      <p:ext uri="{BB962C8B-B14F-4D97-AF65-F5344CB8AC3E}">
        <p14:creationId xmlns:p14="http://schemas.microsoft.com/office/powerpoint/2010/main" val="173017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>
                <a:solidFill>
                  <a:schemeClr val="accent2"/>
                </a:solidFill>
              </a:rPr>
              <a:t>Interrupt </a:t>
            </a:r>
            <a:r>
              <a:rPr lang="it-IT" sz="5400" dirty="0" err="1">
                <a:solidFill>
                  <a:schemeClr val="accent2"/>
                </a:solidFill>
              </a:rPr>
              <a:t>Handler</a:t>
            </a:r>
            <a:endParaRPr lang="it-IT" sz="5400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Multiple IP </a:t>
            </a:r>
            <a:r>
              <a:rPr lang="it-IT" sz="2800" dirty="0" err="1"/>
              <a:t>cores</a:t>
            </a:r>
            <a:r>
              <a:rPr lang="it-IT" sz="2800" dirty="0"/>
              <a:t> can </a:t>
            </a:r>
            <a:r>
              <a:rPr lang="it-IT" sz="2800" dirty="0" err="1"/>
              <a:t>raise</a:t>
            </a:r>
            <a:r>
              <a:rPr lang="it-IT" sz="2800" dirty="0"/>
              <a:t> an interrupt </a:t>
            </a:r>
            <a:r>
              <a:rPr lang="it-IT" sz="2800" dirty="0" err="1"/>
              <a:t>request</a:t>
            </a:r>
            <a:r>
              <a:rPr lang="it-IT" sz="2800" dirty="0"/>
              <a:t> </a:t>
            </a:r>
            <a:r>
              <a:rPr lang="it-IT" sz="2800" dirty="0" err="1"/>
              <a:t>simultaneously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err="1"/>
              <a:t>any</a:t>
            </a:r>
            <a:r>
              <a:rPr lang="it-IT" sz="2800"/>
              <a:t> time.</a:t>
            </a:r>
            <a:endParaRPr lang="it-IT" sz="2800" dirty="0"/>
          </a:p>
          <a:p>
            <a:r>
              <a:rPr lang="en-US" sz="2800" dirty="0"/>
              <a:t>Gives the highest priority to port 0 ( IP 1 )  and the lowest priority to port N</a:t>
            </a:r>
          </a:p>
          <a:p>
            <a:r>
              <a:rPr lang="en-US" sz="2800" dirty="0"/>
              <a:t>Master (CPU) Slave (FPGA) architecture: an interrupt from the IPs cannot stop an ongoing transaction </a:t>
            </a:r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57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IP 1 and IP 3 </a:t>
            </a:r>
            <a:r>
              <a:rPr lang="it-IT" sz="2800" dirty="0" err="1"/>
              <a:t>raise</a:t>
            </a:r>
            <a:r>
              <a:rPr lang="it-IT" sz="2800" dirty="0"/>
              <a:t> the interrupt </a:t>
            </a:r>
            <a:r>
              <a:rPr lang="it-IT" sz="2800" dirty="0" err="1"/>
              <a:t>at</a:t>
            </a:r>
            <a:r>
              <a:rPr lang="it-IT" sz="2800" dirty="0"/>
              <a:t> the </a:t>
            </a:r>
            <a:r>
              <a:rPr lang="it-IT" sz="2800" dirty="0" err="1"/>
              <a:t>same</a:t>
            </a:r>
            <a:r>
              <a:rPr lang="it-IT" sz="2800" dirty="0"/>
              <a:t> time</a:t>
            </a:r>
          </a:p>
        </p:txBody>
      </p:sp>
      <p:pic>
        <p:nvPicPr>
          <p:cNvPr id="11" name="Elemento grafico 10" descr="Faccia sorridente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852" y="1725554"/>
            <a:ext cx="822037" cy="822037"/>
          </a:xfrm>
          <a:prstGeom prst="rect">
            <a:avLst/>
          </a:prstGeom>
        </p:spPr>
      </p:pic>
      <p:sp>
        <p:nvSpPr>
          <p:cNvPr id="12" name="Fumetto: ovale 11"/>
          <p:cNvSpPr/>
          <p:nvPr/>
        </p:nvSpPr>
        <p:spPr>
          <a:xfrm>
            <a:off x="6954474" y="1536545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Hi, I </a:t>
            </a:r>
            <a:r>
              <a:rPr lang="it-IT" dirty="0" err="1">
                <a:solidFill>
                  <a:schemeClr val="tx1"/>
                </a:solidFill>
              </a:rPr>
              <a:t>want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</a:p>
        </p:txBody>
      </p:sp>
      <p:pic>
        <p:nvPicPr>
          <p:cNvPr id="13" name="Elemento grafico 12" descr="Faccia sorridente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5809" y="3530070"/>
            <a:ext cx="822037" cy="822037"/>
          </a:xfrm>
          <a:prstGeom prst="rect">
            <a:avLst/>
          </a:prstGeom>
        </p:spPr>
      </p:pic>
      <p:sp>
        <p:nvSpPr>
          <p:cNvPr id="14" name="Fumetto: ovale 13"/>
          <p:cNvSpPr/>
          <p:nvPr/>
        </p:nvSpPr>
        <p:spPr>
          <a:xfrm>
            <a:off x="6924431" y="3341061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Hi, I </a:t>
            </a:r>
            <a:r>
              <a:rPr lang="it-IT" dirty="0" err="1">
                <a:solidFill>
                  <a:schemeClr val="tx1"/>
                </a:solidFill>
              </a:rPr>
              <a:t>want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</a:p>
        </p:txBody>
      </p:sp>
    </p:spTree>
    <p:extLst>
      <p:ext uri="{BB962C8B-B14F-4D97-AF65-F5344CB8AC3E}">
        <p14:creationId xmlns:p14="http://schemas.microsoft.com/office/powerpoint/2010/main" val="200389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pic>
        <p:nvPicPr>
          <p:cNvPr id="4" name="Elemento grafico 3" descr="Grande sorriso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3905" y="1662797"/>
            <a:ext cx="831273" cy="831273"/>
          </a:xfrm>
          <a:prstGeom prst="rect">
            <a:avLst/>
          </a:prstGeom>
        </p:spPr>
      </p:pic>
      <p:pic>
        <p:nvPicPr>
          <p:cNvPr id="6" name="Elemento grafico 5" descr="Faccia preoccupata senza riempimento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3516401"/>
            <a:ext cx="831273" cy="831273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IP 1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served</a:t>
            </a:r>
            <a:r>
              <a:rPr lang="it-IT" sz="2800" dirty="0"/>
              <a:t> </a:t>
            </a:r>
            <a:r>
              <a:rPr lang="it-IT" sz="2800" dirty="0" err="1"/>
              <a:t>since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connected</a:t>
            </a:r>
            <a:r>
              <a:rPr lang="it-IT" sz="2800" dirty="0"/>
              <a:t> to the port with </a:t>
            </a:r>
            <a:r>
              <a:rPr lang="it-IT" sz="2800" dirty="0" err="1"/>
              <a:t>highest</a:t>
            </a:r>
            <a:r>
              <a:rPr lang="it-IT" sz="2800" dirty="0"/>
              <a:t> </a:t>
            </a:r>
            <a:r>
              <a:rPr lang="it-IT" sz="2800" dirty="0" err="1"/>
              <a:t>priority</a:t>
            </a:r>
            <a:endParaRPr lang="it-IT" dirty="0"/>
          </a:p>
        </p:txBody>
      </p:sp>
      <p:sp>
        <p:nvSpPr>
          <p:cNvPr id="9" name="Fumetto: ovale 8"/>
          <p:cNvSpPr/>
          <p:nvPr/>
        </p:nvSpPr>
        <p:spPr>
          <a:xfrm>
            <a:off x="7034170" y="3332010"/>
            <a:ext cx="2038524" cy="1200054"/>
          </a:xfrm>
          <a:prstGeom prst="wedgeEllipseCallout">
            <a:avLst>
              <a:gd name="adj1" fmla="val -71739"/>
              <a:gd name="adj2" fmla="val 23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But</a:t>
            </a:r>
            <a:r>
              <a:rPr lang="it-IT" dirty="0">
                <a:solidFill>
                  <a:schemeClr val="tx1"/>
                </a:solidFill>
              </a:rPr>
              <a:t>..I </a:t>
            </a:r>
            <a:r>
              <a:rPr lang="it-IT" dirty="0" err="1">
                <a:solidFill>
                  <a:schemeClr val="tx1"/>
                </a:solidFill>
              </a:rPr>
              <a:t>wanted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  <a:r>
              <a:rPr lang="it-IT" dirty="0" err="1">
                <a:solidFill>
                  <a:schemeClr val="tx1"/>
                </a:solidFill>
              </a:rPr>
              <a:t>too</a:t>
            </a:r>
            <a:r>
              <a:rPr lang="it-IT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0" name="Fumetto: ovale 9"/>
          <p:cNvSpPr/>
          <p:nvPr/>
        </p:nvSpPr>
        <p:spPr>
          <a:xfrm>
            <a:off x="7034170" y="1478407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 </a:t>
            </a:r>
            <a:r>
              <a:rPr lang="it-IT" dirty="0" err="1">
                <a:solidFill>
                  <a:schemeClr val="tx1"/>
                </a:solidFill>
              </a:rPr>
              <a:t>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interrupting</a:t>
            </a:r>
            <a:r>
              <a:rPr lang="it-IT" dirty="0">
                <a:solidFill>
                  <a:schemeClr val="tx1"/>
                </a:solidFill>
              </a:rPr>
              <a:t>! </a:t>
            </a:r>
            <a:r>
              <a:rPr lang="it-IT" dirty="0" err="1">
                <a:solidFill>
                  <a:schemeClr val="tx1"/>
                </a:solidFill>
              </a:rPr>
              <a:t>Yeeeeeh</a:t>
            </a:r>
            <a:r>
              <a:rPr lang="it-IT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965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pic>
        <p:nvPicPr>
          <p:cNvPr id="4" name="Elemento grafico 3" descr="Grande sorriso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611" y="3477728"/>
            <a:ext cx="831273" cy="831273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err="1"/>
              <a:t>When</a:t>
            </a:r>
            <a:r>
              <a:rPr lang="it-IT" sz="2800" dirty="0"/>
              <a:t> IP 1 </a:t>
            </a:r>
            <a:r>
              <a:rPr lang="it-IT" sz="2800" dirty="0" err="1"/>
              <a:t>terminates</a:t>
            </a:r>
            <a:r>
              <a:rPr lang="it-IT" sz="2800" dirty="0"/>
              <a:t> </a:t>
            </a:r>
            <a:r>
              <a:rPr lang="it-IT" sz="2800" dirty="0" err="1"/>
              <a:t>his</a:t>
            </a:r>
            <a:r>
              <a:rPr lang="it-IT" sz="2800" dirty="0"/>
              <a:t> ISR, IP 3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served</a:t>
            </a:r>
            <a:endParaRPr lang="it-IT" dirty="0"/>
          </a:p>
        </p:txBody>
      </p:sp>
      <p:sp>
        <p:nvSpPr>
          <p:cNvPr id="10" name="Fumetto: ovale 9"/>
          <p:cNvSpPr/>
          <p:nvPr/>
        </p:nvSpPr>
        <p:spPr>
          <a:xfrm>
            <a:off x="7092893" y="3112316"/>
            <a:ext cx="2294388" cy="1296797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Finally</a:t>
            </a:r>
            <a:r>
              <a:rPr lang="it-IT" dirty="0">
                <a:solidFill>
                  <a:schemeClr val="tx1"/>
                </a:solidFill>
              </a:rPr>
              <a:t> I </a:t>
            </a:r>
            <a:r>
              <a:rPr lang="it-IT" dirty="0" err="1">
                <a:solidFill>
                  <a:schemeClr val="tx1"/>
                </a:solidFill>
              </a:rPr>
              <a:t>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interrupting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too</a:t>
            </a:r>
            <a:r>
              <a:rPr lang="it-IT" dirty="0">
                <a:solidFill>
                  <a:schemeClr val="tx1"/>
                </a:solidFill>
              </a:rPr>
              <a:t>! </a:t>
            </a:r>
            <a:r>
              <a:rPr lang="it-IT" dirty="0" err="1">
                <a:solidFill>
                  <a:schemeClr val="tx1"/>
                </a:solidFill>
              </a:rPr>
              <a:t>Yeeeeeh</a:t>
            </a:r>
            <a:r>
              <a:rPr lang="it-IT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444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9799" y="2377884"/>
            <a:ext cx="8700507" cy="198430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Manly with IP Manager</a:t>
            </a:r>
            <a:br>
              <a:rPr lang="en-US" sz="6000" dirty="0">
                <a:solidFill>
                  <a:schemeClr val="accent2"/>
                </a:solidFill>
              </a:rPr>
            </a:br>
            <a:endParaRPr lang="it-IT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Why</a:t>
            </a:r>
            <a:r>
              <a:rPr lang="it-IT" sz="5400" dirty="0">
                <a:solidFill>
                  <a:schemeClr val="accent2"/>
                </a:solidFill>
              </a:rPr>
              <a:t> </a:t>
            </a:r>
            <a:r>
              <a:rPr lang="it-IT" sz="5400" dirty="0" err="1">
                <a:solidFill>
                  <a:schemeClr val="accent2"/>
                </a:solidFill>
              </a:rPr>
              <a:t>we</a:t>
            </a:r>
            <a:r>
              <a:rPr lang="it-IT" sz="5400" dirty="0">
                <a:solidFill>
                  <a:schemeClr val="accent2"/>
                </a:solidFill>
              </a:rPr>
              <a:t> </a:t>
            </a:r>
            <a:r>
              <a:rPr lang="it-IT" sz="5400" dirty="0" err="1">
                <a:solidFill>
                  <a:schemeClr val="accent2"/>
                </a:solidFill>
              </a:rPr>
              <a:t>need</a:t>
            </a:r>
            <a:r>
              <a:rPr lang="it-IT" sz="5400" dirty="0">
                <a:solidFill>
                  <a:schemeClr val="accent2"/>
                </a:solidFill>
              </a:rPr>
              <a:t> an IP core manager?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IP stands for </a:t>
            </a:r>
            <a:r>
              <a:rPr lang="en-US" sz="2800" strike="sngStrike" dirty="0"/>
              <a:t>Internet Proto,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Intellectual Property</a:t>
            </a:r>
            <a:r>
              <a:rPr lang="en-US" sz="2800" dirty="0"/>
              <a:t>.</a:t>
            </a:r>
          </a:p>
          <a:p>
            <a:r>
              <a:rPr lang="en-US" sz="2800" dirty="0"/>
              <a:t>Synthesizable RTL design written in VHDL/Verilog.</a:t>
            </a:r>
          </a:p>
          <a:p>
            <a:r>
              <a:rPr lang="en-US" sz="2800" dirty="0"/>
              <a:t>Several IP blocks can be used in our designs. </a:t>
            </a:r>
          </a:p>
          <a:p>
            <a:r>
              <a:rPr lang="en-US" sz="2800" dirty="0"/>
              <a:t>Examples: Microprocessors, DSP, DMA, SDRAM controller, CORDIC, </a:t>
            </a:r>
            <a:r>
              <a:rPr lang="en-US" sz="2800" dirty="0" err="1"/>
              <a:t>ecc</a:t>
            </a:r>
            <a:r>
              <a:rPr lang="en-US" sz="2800" dirty="0"/>
              <a:t> </a:t>
            </a:r>
            <a:r>
              <a:rPr lang="en-US" sz="2800" dirty="0" err="1"/>
              <a:t>ecc</a:t>
            </a:r>
            <a:r>
              <a:rPr lang="en-US" sz="2800" dirty="0"/>
              <a:t>.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498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IP Manager </a:t>
            </a:r>
            <a:r>
              <a:rPr lang="it-IT" sz="5400" dirty="0" err="1">
                <a:solidFill>
                  <a:schemeClr val="accent2"/>
                </a:solidFill>
              </a:rPr>
              <a:t>functions</a:t>
            </a:r>
            <a:endParaRPr lang="it-IT" sz="5400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Handles the context switching between IP cores</a:t>
            </a:r>
            <a:endParaRPr lang="it-IT" sz="2800" dirty="0"/>
          </a:p>
          <a:p>
            <a:r>
              <a:rPr lang="it-IT" sz="2800" dirty="0"/>
              <a:t>Interrupt Handling</a:t>
            </a:r>
          </a:p>
          <a:p>
            <a:r>
              <a:rPr lang="it-IT" sz="2800" dirty="0" err="1"/>
              <a:t>Protects</a:t>
            </a:r>
            <a:r>
              <a:rPr lang="it-IT" sz="2800" dirty="0"/>
              <a:t> </a:t>
            </a:r>
            <a:r>
              <a:rPr lang="it-IT" sz="2800" dirty="0" err="1"/>
              <a:t>mankind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393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Interface of the IP manager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6" y="1459523"/>
            <a:ext cx="8643997" cy="5201336"/>
          </a:xfrm>
        </p:spPr>
      </p:pic>
    </p:spTree>
    <p:extLst>
      <p:ext uri="{BB962C8B-B14F-4D97-AF65-F5344CB8AC3E}">
        <p14:creationId xmlns:p14="http://schemas.microsoft.com/office/powerpoint/2010/main" val="393783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Essence</a:t>
            </a:r>
            <a:r>
              <a:rPr lang="it-IT" sz="5400" dirty="0">
                <a:solidFill>
                  <a:schemeClr val="accent2"/>
                </a:solidFill>
              </a:rPr>
              <a:t> of the IP manager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48" y="1693714"/>
            <a:ext cx="7127405" cy="4317355"/>
          </a:xfrm>
        </p:spPr>
      </p:pic>
    </p:spTree>
    <p:extLst>
      <p:ext uri="{BB962C8B-B14F-4D97-AF65-F5344CB8AC3E}">
        <p14:creationId xmlns:p14="http://schemas.microsoft.com/office/powerpoint/2010/main" val="322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55" y="1991500"/>
            <a:ext cx="7415335" cy="4123049"/>
          </a:xfrm>
        </p:spPr>
      </p:pic>
    </p:spTree>
    <p:extLst>
      <p:ext uri="{BB962C8B-B14F-4D97-AF65-F5344CB8AC3E}">
        <p14:creationId xmlns:p14="http://schemas.microsoft.com/office/powerpoint/2010/main" val="129748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3" cy="4401654"/>
          </a:xfrm>
        </p:spPr>
      </p:pic>
    </p:spTree>
    <p:extLst>
      <p:ext uri="{BB962C8B-B14F-4D97-AF65-F5344CB8AC3E}">
        <p14:creationId xmlns:p14="http://schemas.microsoft.com/office/powerpoint/2010/main" val="316475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3" cy="4401653"/>
          </a:xfrm>
        </p:spPr>
      </p:pic>
    </p:spTree>
    <p:extLst>
      <p:ext uri="{BB962C8B-B14F-4D97-AF65-F5344CB8AC3E}">
        <p14:creationId xmlns:p14="http://schemas.microsoft.com/office/powerpoint/2010/main" val="385601560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643</TotalTime>
  <Words>237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Sfaccettatura</vt:lpstr>
      <vt:lpstr>Group 1 - Project 8  IP-core Manager for  FPGA-based Designs (RT level)</vt:lpstr>
      <vt:lpstr> Manly with IP Manager </vt:lpstr>
      <vt:lpstr>Why we need an IP core manager?</vt:lpstr>
      <vt:lpstr>IP Manager functions</vt:lpstr>
      <vt:lpstr>Interface of the IP manager</vt:lpstr>
      <vt:lpstr>Essence of the IP manager</vt:lpstr>
      <vt:lpstr>The art of communication</vt:lpstr>
      <vt:lpstr>The art of communication</vt:lpstr>
      <vt:lpstr>The art of communication</vt:lpstr>
      <vt:lpstr>The art of communication</vt:lpstr>
      <vt:lpstr>The art of communication</vt:lpstr>
      <vt:lpstr>Interrupt Handler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Kresi</cp:lastModifiedBy>
  <cp:revision>44</cp:revision>
  <dcterms:created xsi:type="dcterms:W3CDTF">2017-05-28T14:38:44Z</dcterms:created>
  <dcterms:modified xsi:type="dcterms:W3CDTF">2017-05-31T08:27:26Z</dcterms:modified>
</cp:coreProperties>
</file>