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7" r:id="rId3"/>
    <p:sldId id="263" r:id="rId4"/>
    <p:sldId id="269" r:id="rId5"/>
    <p:sldId id="270" r:id="rId6"/>
    <p:sldId id="271" r:id="rId7"/>
    <p:sldId id="26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1"/>
            <a:ext cx="865794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r>
              <a:rPr lang="en-US" sz="6000" dirty="0" smtClean="0">
                <a:solidFill>
                  <a:schemeClr val="accent2"/>
                </a:solidFill>
              </a:rPr>
              <a:t>– IMPLEMENTATION IPM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en-GB" sz="2600" b="1" dirty="0" err="1" smtClean="0">
                <a:solidFill>
                  <a:schemeClr val="tx1"/>
                </a:solidFill>
              </a:rPr>
              <a:t>Garolla</a:t>
            </a:r>
            <a:r>
              <a:rPr lang="it-IT" sz="2600" b="1" dirty="0" smtClean="0">
                <a:solidFill>
                  <a:schemeClr val="tx1"/>
                </a:solidFill>
              </a:rPr>
              <a:t> </a:t>
            </a:r>
            <a:endParaRPr lang="it-IT" sz="2600" b="1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 smtClean="0">
                <a:solidFill>
                  <a:schemeClr val="tx1"/>
                </a:solidFill>
              </a:rPr>
              <a:t>Salvatore </a:t>
            </a:r>
            <a:r>
              <a:rPr lang="it-IT" sz="2600" b="1" dirty="0">
                <a:solidFill>
                  <a:schemeClr val="tx1"/>
                </a:solidFill>
              </a:rPr>
              <a:t>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</a:t>
            </a:r>
            <a:r>
              <a:rPr lang="it-IT" dirty="0" smtClean="0"/>
              <a:t> Organization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IPM is handled by a process that is sensitive to the </a:t>
            </a:r>
            <a:r>
              <a:rPr lang="en-US" b="1" dirty="0" err="1" smtClean="0">
                <a:solidFill>
                  <a:srgbClr val="FFC000"/>
                </a:solidFill>
              </a:rPr>
              <a:t>clk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err="1" smtClean="0">
                <a:solidFill>
                  <a:srgbClr val="FFC000"/>
                </a:solidFill>
              </a:rPr>
              <a:t>rst</a:t>
            </a:r>
            <a:r>
              <a:rPr lang="en-US" dirty="0" smtClean="0"/>
              <a:t>. Both of them are shared with the CPU and the IPs.</a:t>
            </a:r>
          </a:p>
          <a:p>
            <a:r>
              <a:rPr lang="en-US" dirty="0" smtClean="0"/>
              <a:t>The reset </a:t>
            </a:r>
            <a:r>
              <a:rPr lang="en-US" dirty="0"/>
              <a:t>is asynchronous </a:t>
            </a:r>
            <a:r>
              <a:rPr lang="en-US" dirty="0" smtClean="0"/>
              <a:t>(</a:t>
            </a:r>
            <a:r>
              <a:rPr lang="en-US" dirty="0"/>
              <a:t>active high)</a:t>
            </a:r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" y="3723978"/>
            <a:ext cx="8605509" cy="13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it-IT" dirty="0" smtClean="0"/>
              <a:t> the </a:t>
            </a:r>
            <a:r>
              <a:rPr lang="it-IT" b="1" dirty="0" err="1" smtClean="0">
                <a:solidFill>
                  <a:srgbClr val="FFC000"/>
                </a:solidFill>
              </a:rPr>
              <a:t>rst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signal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high, </a:t>
            </a:r>
            <a:r>
              <a:rPr lang="it-IT" dirty="0" err="1" smtClean="0"/>
              <a:t>all</a:t>
            </a:r>
            <a:r>
              <a:rPr lang="it-IT" dirty="0" smtClean="0"/>
              <a:t> the output </a:t>
            </a:r>
            <a:r>
              <a:rPr lang="it-IT" dirty="0" err="1" smtClean="0"/>
              <a:t>signals</a:t>
            </a:r>
            <a:r>
              <a:rPr lang="it-IT" dirty="0" smtClean="0"/>
              <a:t> are set to ‘0’.</a:t>
            </a:r>
            <a:endParaRPr lang="it-IT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3" y="2942604"/>
            <a:ext cx="8920070" cy="23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Transaction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The IPM enables a transaction between the CPU and a IP reading the bit </a:t>
            </a:r>
            <a:r>
              <a:rPr lang="en-US" b="1" dirty="0" smtClean="0">
                <a:solidFill>
                  <a:srgbClr val="FFC000"/>
                </a:solidFill>
              </a:rPr>
              <a:t>B\E</a:t>
            </a:r>
            <a:r>
              <a:rPr lang="en-US" dirty="0" smtClean="0"/>
              <a:t> in the ROW_0.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it is set to ‘1’, the IPM connects the signals between the CPU and the IP selected in the </a:t>
            </a:r>
            <a:r>
              <a:rPr lang="en-US" b="1" dirty="0">
                <a:solidFill>
                  <a:srgbClr val="FFC000"/>
                </a:solidFill>
              </a:rPr>
              <a:t>IP ADDR </a:t>
            </a:r>
            <a:r>
              <a:rPr lang="en-US" dirty="0" smtClean="0"/>
              <a:t>field.</a:t>
            </a:r>
            <a:endParaRPr lang="en-US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4" y="4265331"/>
            <a:ext cx="11052649" cy="1929828"/>
          </a:xfrm>
          <a:prstGeom prst="rect">
            <a:avLst/>
          </a:prstGeom>
        </p:spPr>
      </p:pic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25" y="2608714"/>
            <a:ext cx="3705742" cy="628738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56" y="2816940"/>
            <a:ext cx="869769" cy="3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request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some IPs </a:t>
            </a:r>
            <a:r>
              <a:rPr lang="en-GB" dirty="0" smtClean="0"/>
              <a:t>raises </a:t>
            </a:r>
            <a:r>
              <a:rPr lang="en-GB" dirty="0"/>
              <a:t>the interrupt and there is </a:t>
            </a:r>
            <a:r>
              <a:rPr lang="en-GB" dirty="0" smtClean="0"/>
              <a:t>no a </a:t>
            </a:r>
            <a:r>
              <a:rPr lang="en-GB" dirty="0"/>
              <a:t>current </a:t>
            </a:r>
            <a:r>
              <a:rPr lang="en-GB" dirty="0" smtClean="0"/>
              <a:t>transaction (</a:t>
            </a:r>
            <a:r>
              <a:rPr lang="en-US" b="1" dirty="0">
                <a:solidFill>
                  <a:srgbClr val="FFC000"/>
                </a:solidFill>
              </a:rPr>
              <a:t>B\E</a:t>
            </a:r>
            <a:r>
              <a:rPr lang="en-US" dirty="0"/>
              <a:t> </a:t>
            </a:r>
            <a:r>
              <a:rPr lang="en-US" dirty="0" smtClean="0"/>
              <a:t>is set </a:t>
            </a:r>
            <a:r>
              <a:rPr lang="en-US" dirty="0"/>
              <a:t>to </a:t>
            </a:r>
            <a:r>
              <a:rPr lang="en-US" dirty="0" smtClean="0"/>
              <a:t>‘0’</a:t>
            </a:r>
            <a:r>
              <a:rPr lang="en-GB" dirty="0" smtClean="0"/>
              <a:t>),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IPM scans the </a:t>
            </a:r>
            <a:r>
              <a:rPr lang="en-GB" b="1" dirty="0" smtClean="0">
                <a:solidFill>
                  <a:srgbClr val="FFC000"/>
                </a:solidFill>
              </a:rPr>
              <a:t>interrupt request </a:t>
            </a:r>
            <a:r>
              <a:rPr lang="en-GB" dirty="0" smtClean="0"/>
              <a:t>of every IPs from the </a:t>
            </a:r>
            <a:r>
              <a:rPr lang="en-GB" dirty="0"/>
              <a:t>lower </a:t>
            </a:r>
            <a:r>
              <a:rPr lang="en-GB" dirty="0" smtClean="0"/>
              <a:t>to </a:t>
            </a:r>
            <a:r>
              <a:rPr lang="en-GB" dirty="0"/>
              <a:t>the </a:t>
            </a:r>
            <a:r>
              <a:rPr lang="en-GB" dirty="0" smtClean="0"/>
              <a:t>higher priority. This </a:t>
            </a:r>
            <a:r>
              <a:rPr lang="en-GB" dirty="0"/>
              <a:t>avoid to insert a break statement, that is not </a:t>
            </a:r>
            <a:r>
              <a:rPr lang="en-GB" dirty="0" smtClean="0"/>
              <a:t>synthesizable.</a:t>
            </a:r>
          </a:p>
          <a:p>
            <a:r>
              <a:rPr lang="en-GB" dirty="0" smtClean="0"/>
              <a:t>The IPM writes </a:t>
            </a:r>
            <a:r>
              <a:rPr lang="en-GB" dirty="0"/>
              <a:t>in </a:t>
            </a:r>
            <a:r>
              <a:rPr lang="en-GB" dirty="0" smtClean="0"/>
              <a:t>ROW_0 </a:t>
            </a:r>
            <a:r>
              <a:rPr lang="en-GB" dirty="0"/>
              <a:t>the address of the </a:t>
            </a:r>
            <a:r>
              <a:rPr lang="en-GB" dirty="0" smtClean="0"/>
              <a:t>IP with </a:t>
            </a:r>
            <a:r>
              <a:rPr lang="en-GB" dirty="0"/>
              <a:t>the highest </a:t>
            </a:r>
            <a:r>
              <a:rPr lang="en-GB" dirty="0" smtClean="0"/>
              <a:t>priority that requests a communication with the CPU.</a:t>
            </a:r>
          </a:p>
          <a:p>
            <a:r>
              <a:rPr lang="en-GB" dirty="0" smtClean="0"/>
              <a:t>The IPM sets to ‘1’ the </a:t>
            </a:r>
            <a:r>
              <a:rPr lang="en-GB" b="1" dirty="0" smtClean="0">
                <a:solidFill>
                  <a:srgbClr val="FFC000"/>
                </a:solidFill>
              </a:rPr>
              <a:t>interrupt</a:t>
            </a:r>
            <a:r>
              <a:rPr lang="en-GB" dirty="0" smtClean="0"/>
              <a:t> signal. It informs the </a:t>
            </a:r>
            <a:r>
              <a:rPr lang="en-GB" dirty="0"/>
              <a:t>CPU that a request must be </a:t>
            </a:r>
            <a:r>
              <a:rPr lang="en-GB" dirty="0" smtClean="0"/>
              <a:t>served asap.</a:t>
            </a:r>
            <a:endParaRPr lang="en-US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82" y="2684914"/>
            <a:ext cx="3705742" cy="628738"/>
          </a:xfrm>
          <a:prstGeom prst="rect">
            <a:avLst/>
          </a:prstGeom>
        </p:spPr>
      </p:pic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13" y="2838710"/>
            <a:ext cx="869769" cy="3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request</a:t>
            </a:r>
          </a:p>
        </p:txBody>
      </p:sp>
      <p:pic>
        <p:nvPicPr>
          <p:cNvPr id="6" name="Segnaposto contenuto 5" descr="Ritaglio schermat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7" y="2117023"/>
            <a:ext cx="11783937" cy="2694462"/>
          </a:xfrm>
        </p:spPr>
      </p:pic>
    </p:spTree>
    <p:extLst>
      <p:ext uri="{BB962C8B-B14F-4D97-AF65-F5344CB8AC3E}">
        <p14:creationId xmlns:p14="http://schemas.microsoft.com/office/powerpoint/2010/main" val="1791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response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lvl="1"/>
            <a:r>
              <a:rPr lang="en-US" dirty="0" smtClean="0"/>
              <a:t>If in the ROW_0 the bits </a:t>
            </a:r>
            <a:r>
              <a:rPr lang="en-US" b="1" dirty="0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C000"/>
                </a:solidFill>
              </a:rPr>
              <a:t>B\E</a:t>
            </a:r>
            <a:r>
              <a:rPr lang="en-US" dirty="0" smtClean="0"/>
              <a:t> are set to 1,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CPU wants to start a transaction due to a previous interrupt request. The </a:t>
            </a:r>
            <a:r>
              <a:rPr lang="en-US" dirty="0"/>
              <a:t>IPM </a:t>
            </a:r>
            <a:r>
              <a:rPr lang="en-US" dirty="0" smtClean="0"/>
              <a:t>disables </a:t>
            </a:r>
            <a:r>
              <a:rPr lang="en-US" dirty="0"/>
              <a:t>the </a:t>
            </a:r>
            <a:r>
              <a:rPr lang="en-US" b="1" dirty="0" smtClean="0">
                <a:solidFill>
                  <a:srgbClr val="FFC000"/>
                </a:solidFill>
              </a:rPr>
              <a:t>interrupt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signal and sends the </a:t>
            </a:r>
            <a:r>
              <a:rPr lang="en-US" b="1" dirty="0" err="1" smtClean="0">
                <a:solidFill>
                  <a:srgbClr val="FFC000"/>
                </a:solidFill>
              </a:rPr>
              <a:t>ack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signal to the IP that sent the interrupt request. The communication acts like a normal transaction.</a:t>
            </a:r>
            <a:endParaRPr lang="en-US" dirty="0"/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53" y="2478086"/>
            <a:ext cx="3705742" cy="628738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84" y="2675426"/>
            <a:ext cx="869769" cy="321146"/>
          </a:xfrm>
          <a:prstGeom prst="rect">
            <a:avLst/>
          </a:prstGeom>
        </p:spPr>
      </p:pic>
      <p:pic>
        <p:nvPicPr>
          <p:cNvPr id="7" name="Immagine 6" descr="Ritaglio scherma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7" y="4455589"/>
            <a:ext cx="8027955" cy="1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Transaction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IPM starts any control on the ROW_0, all signals are set to ‘0’. In this way if the CPU doesn’t start any transaction, the IPM blocks any connections between CPU and IPs.</a:t>
            </a:r>
            <a:endParaRPr lang="en-US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/>
        </p:blipFill>
        <p:spPr>
          <a:xfrm>
            <a:off x="1652439" y="3378470"/>
            <a:ext cx="7203258" cy="26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7242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319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Sfaccettatura</vt:lpstr>
      <vt:lpstr>Project 8 – IMPLEMENTATION IPM</vt:lpstr>
      <vt:lpstr>Generic Organization</vt:lpstr>
      <vt:lpstr>Reset</vt:lpstr>
      <vt:lpstr>Begin Transaction</vt:lpstr>
      <vt:lpstr>Interrupt request</vt:lpstr>
      <vt:lpstr>Interrupt request</vt:lpstr>
      <vt:lpstr>Interrupt response</vt:lpstr>
      <vt:lpstr>End Transaction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ADMIN</cp:lastModifiedBy>
  <cp:revision>27</cp:revision>
  <dcterms:created xsi:type="dcterms:W3CDTF">2017-05-28T14:38:44Z</dcterms:created>
  <dcterms:modified xsi:type="dcterms:W3CDTF">2017-05-29T18:13:09Z</dcterms:modified>
</cp:coreProperties>
</file>