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7.jpeg" ContentType="image/jpeg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6.jpeg" ContentType="image/jpeg"/>
  <Override PartName="/ppt/media/image4.png" ContentType="image/png"/>
  <Override PartName="/ppt/media/image5.jpeg" ContentType="image/jpeg"/>
  <Override PartName="/ppt/media/image8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png" ContentType="image/png"/>
  <Override PartName="/ppt/media/image14.png" ContentType="image/png"/>
  <Override PartName="/ppt/media/image15.jpeg" ContentType="image/jpeg"/>
  <Override PartName="/ppt/media/image16.png" ContentType="image/png"/>
  <Override PartName="/ppt/media/image17.png" ContentType="image/png"/>
  <Override PartName="/ppt/media/image18.jpeg" ContentType="image/jpeg"/>
  <Override PartName="/ppt/media/image19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2543040" y="2160360"/>
            <a:ext cx="4863960" cy="388044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3"/>
          <a:stretch/>
        </p:blipFill>
        <p:spPr>
          <a:xfrm>
            <a:off x="2543040" y="2160360"/>
            <a:ext cx="4863960" cy="3880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543040" y="2160360"/>
            <a:ext cx="4863960" cy="388044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543040" y="2160360"/>
            <a:ext cx="4863960" cy="3880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 rot="10800000">
            <a:off x="842760" y="5666040"/>
            <a:ext cx="842400" cy="5665680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1cade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Fare clic per modificare lo stile del titolo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6/11/17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446070F-D8F2-42A3-B5F7-DF5B7001D356}" type="slidenum">
              <a:rPr b="0" lang="en-US" sz="900" spc="-1" strike="noStrike">
                <a:solidFill>
                  <a:srgbClr val="1cade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0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1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3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1cade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Fare clic per modificare lo stile del titolo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0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LevelModifica gli stili del testo dello schema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Secondo livello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Terzo livello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Quarto livello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Quinto livello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1" name="PlaceHolder 1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6/11/17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" name="PlaceHolder 1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" name="PlaceHolder 1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4F4D217-15A2-44FE-B5F7-C31BB61669B8}" type="slidenum">
              <a:rPr b="0" lang="en-US" sz="900" spc="-1" strike="noStrike">
                <a:solidFill>
                  <a:srgbClr val="1cade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006920" y="1580760"/>
            <a:ext cx="8682120" cy="2066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1d9aa1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Group 1 - Project 8 </a:t>
            </a:r>
            <a:r>
              <a:rPr b="0" lang="en-US" sz="6000" spc="-1" strike="noStrike">
                <a:solidFill>
                  <a:srgbClr val="2683c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
</a:t>
            </a:r>
            <a:r>
              <a:rPr b="0" lang="en-US" sz="6000" spc="-1" strike="noStrike">
                <a:solidFill>
                  <a:srgbClr val="2683c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IP-core Manager for </a:t>
            </a:r>
            <a:r>
              <a:rPr b="0" lang="en-US" sz="6000" spc="-1" strike="noStrike">
                <a:solidFill>
                  <a:srgbClr val="2683c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
</a:t>
            </a:r>
            <a:r>
              <a:rPr b="0" lang="en-US" sz="6000" spc="-1" strike="noStrike">
                <a:solidFill>
                  <a:srgbClr val="2683c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FPGA-based Designs</a:t>
            </a:r>
            <a:r>
              <a:rPr b="0" lang="en-US" sz="6000" spc="-1" strike="noStrike">
                <a:solidFill>
                  <a:srgbClr val="2683c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
</a:t>
            </a:r>
            <a:r>
              <a:rPr b="0" lang="en-US" sz="6000" spc="-1" strike="noStrike">
                <a:solidFill>
                  <a:srgbClr val="2683c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(RT level)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1104840" y="3647880"/>
            <a:ext cx="4625280" cy="2804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Emanuele Garolla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Gina Jiang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Evelina Forno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Francesco Buttafuoco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Salvatore Bellino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44040" y="598320"/>
            <a:ext cx="901872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83c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art of communication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26" name="Segnaposto contenuto 6" descr=""/>
          <p:cNvPicPr/>
          <p:nvPr/>
        </p:nvPicPr>
        <p:blipFill>
          <a:blip r:embed="rId1"/>
          <a:stretch/>
        </p:blipFill>
        <p:spPr>
          <a:xfrm>
            <a:off x="1338120" y="1895400"/>
            <a:ext cx="7259040" cy="4401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44040" y="598320"/>
            <a:ext cx="901872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83c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art of communication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28" name="Segnaposto contenuto 6" descr=""/>
          <p:cNvPicPr/>
          <p:nvPr/>
        </p:nvPicPr>
        <p:blipFill>
          <a:blip r:embed="rId1"/>
          <a:stretch/>
        </p:blipFill>
        <p:spPr>
          <a:xfrm>
            <a:off x="1338120" y="1895400"/>
            <a:ext cx="7259040" cy="4401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644040" y="598320"/>
            <a:ext cx="901872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83c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art of communication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30" name="Segnaposto contenuto 6" descr=""/>
          <p:cNvPicPr/>
          <p:nvPr/>
        </p:nvPicPr>
        <p:blipFill>
          <a:blip r:embed="rId1"/>
          <a:stretch/>
        </p:blipFill>
        <p:spPr>
          <a:xfrm>
            <a:off x="1438920" y="2307240"/>
            <a:ext cx="6633360" cy="402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683c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Interrupt Handler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Multiple IP cores can raise an interrupt request simultaneously at any time.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Gives the highest priority to port 0 ( IP 1 )  and the lowest priority to port N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Master (CPU) Slave (FPGA) architecture: an interrupt from the IPs cannot stop an ongoing transaction 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677160" y="609480"/>
            <a:ext cx="901872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83c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34" name="Segnaposto contenuto 6" descr=""/>
          <p:cNvPicPr/>
          <p:nvPr/>
        </p:nvPicPr>
        <p:blipFill>
          <a:blip r:embed="rId1"/>
          <a:stretch/>
        </p:blipFill>
        <p:spPr>
          <a:xfrm>
            <a:off x="401760" y="1823400"/>
            <a:ext cx="5461920" cy="3308400"/>
          </a:xfrm>
          <a:prstGeom prst="rect">
            <a:avLst/>
          </a:prstGeom>
          <a:ln>
            <a:noFill/>
          </a:ln>
        </p:spPr>
      </p:pic>
      <p:sp>
        <p:nvSpPr>
          <p:cNvPr id="135" name="CustomShape 2"/>
          <p:cNvSpPr/>
          <p:nvPr/>
        </p:nvSpPr>
        <p:spPr>
          <a:xfrm>
            <a:off x="1023480" y="5587560"/>
            <a:ext cx="816624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IP 1 and IP 3 raise the interrupt at the same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Elemento grafico 10" descr=""/>
          <p:cNvPicPr/>
          <p:nvPr/>
        </p:nvPicPr>
        <p:blipFill>
          <a:blip r:embed="rId2"/>
          <a:stretch/>
        </p:blipFill>
        <p:spPr>
          <a:xfrm>
            <a:off x="5905800" y="1725480"/>
            <a:ext cx="821520" cy="821520"/>
          </a:xfrm>
          <a:prstGeom prst="rect">
            <a:avLst/>
          </a:prstGeom>
          <a:ln>
            <a:noFill/>
          </a:ln>
        </p:spPr>
      </p:pic>
      <p:sp>
        <p:nvSpPr>
          <p:cNvPr id="137" name="CustomShape 3"/>
          <p:cNvSpPr/>
          <p:nvPr/>
        </p:nvSpPr>
        <p:spPr>
          <a:xfrm>
            <a:off x="6954480" y="1536480"/>
            <a:ext cx="2235240" cy="1199520"/>
          </a:xfrm>
          <a:prstGeom prst="wedgeEllipseCallout">
            <a:avLst>
              <a:gd name="adj1" fmla="val -70504"/>
              <a:gd name="adj2" fmla="val 25899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Hi, I want to interrupt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Elemento grafico 12" descr=""/>
          <p:cNvPicPr/>
          <p:nvPr/>
        </p:nvPicPr>
        <p:blipFill>
          <a:blip r:embed="rId3"/>
          <a:stretch/>
        </p:blipFill>
        <p:spPr>
          <a:xfrm>
            <a:off x="5875920" y="3530160"/>
            <a:ext cx="821520" cy="821520"/>
          </a:xfrm>
          <a:prstGeom prst="rect">
            <a:avLst/>
          </a:prstGeom>
          <a:ln>
            <a:noFill/>
          </a:ln>
        </p:spPr>
      </p:pic>
      <p:sp>
        <p:nvSpPr>
          <p:cNvPr id="139" name="CustomShape 4"/>
          <p:cNvSpPr/>
          <p:nvPr/>
        </p:nvSpPr>
        <p:spPr>
          <a:xfrm>
            <a:off x="6924600" y="3341160"/>
            <a:ext cx="2235240" cy="1199520"/>
          </a:xfrm>
          <a:prstGeom prst="wedgeEllipseCallout">
            <a:avLst>
              <a:gd name="adj1" fmla="val -70504"/>
              <a:gd name="adj2" fmla="val 25899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Hi, I want to interrupt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77160" y="609480"/>
            <a:ext cx="901872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83c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41" name="Segnaposto contenuto 6" descr=""/>
          <p:cNvPicPr/>
          <p:nvPr/>
        </p:nvPicPr>
        <p:blipFill>
          <a:blip r:embed="rId1"/>
          <a:stretch/>
        </p:blipFill>
        <p:spPr>
          <a:xfrm>
            <a:off x="401760" y="1823400"/>
            <a:ext cx="5461920" cy="3308400"/>
          </a:xfrm>
          <a:prstGeom prst="rect">
            <a:avLst/>
          </a:prstGeom>
          <a:ln>
            <a:noFill/>
          </a:ln>
        </p:spPr>
      </p:pic>
      <p:pic>
        <p:nvPicPr>
          <p:cNvPr id="142" name="Elemento grafico 3" descr=""/>
          <p:cNvPicPr/>
          <p:nvPr/>
        </p:nvPicPr>
        <p:blipFill>
          <a:blip r:embed="rId2"/>
          <a:stretch/>
        </p:blipFill>
        <p:spPr>
          <a:xfrm>
            <a:off x="5864040" y="1662840"/>
            <a:ext cx="830880" cy="830880"/>
          </a:xfrm>
          <a:prstGeom prst="rect">
            <a:avLst/>
          </a:prstGeom>
          <a:ln>
            <a:noFill/>
          </a:ln>
        </p:spPr>
      </p:pic>
      <p:pic>
        <p:nvPicPr>
          <p:cNvPr id="143" name="Elemento grafico 5" descr=""/>
          <p:cNvPicPr/>
          <p:nvPr/>
        </p:nvPicPr>
        <p:blipFill>
          <a:blip r:embed="rId3"/>
          <a:stretch/>
        </p:blipFill>
        <p:spPr>
          <a:xfrm>
            <a:off x="5864040" y="3516480"/>
            <a:ext cx="830880" cy="830880"/>
          </a:xfrm>
          <a:prstGeom prst="rect">
            <a:avLst/>
          </a:prstGeom>
          <a:ln>
            <a:noFill/>
          </a:ln>
        </p:spPr>
      </p:pic>
      <p:sp>
        <p:nvSpPr>
          <p:cNvPr id="144" name="CustomShape 2"/>
          <p:cNvSpPr/>
          <p:nvPr/>
        </p:nvSpPr>
        <p:spPr>
          <a:xfrm>
            <a:off x="1023480" y="5587560"/>
            <a:ext cx="816624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IP 1 is served since is connected to the port with highest priority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7034040" y="3332160"/>
            <a:ext cx="2038320" cy="1199520"/>
          </a:xfrm>
          <a:prstGeom prst="wedgeEllipseCallout">
            <a:avLst>
              <a:gd name="adj1" fmla="val -71739"/>
              <a:gd name="adj2" fmla="val 23102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But..I wanted to interrupt too..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7034040" y="1478520"/>
            <a:ext cx="2235240" cy="1199520"/>
          </a:xfrm>
          <a:prstGeom prst="wedgeEllipseCallout">
            <a:avLst>
              <a:gd name="adj1" fmla="val -70504"/>
              <a:gd name="adj2" fmla="val 25899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 am interrupting! Yeeeeeh!!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677160" y="609480"/>
            <a:ext cx="901872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83c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48" name="Segnaposto contenuto 6" descr=""/>
          <p:cNvPicPr/>
          <p:nvPr/>
        </p:nvPicPr>
        <p:blipFill>
          <a:blip r:embed="rId1"/>
          <a:stretch/>
        </p:blipFill>
        <p:spPr>
          <a:xfrm>
            <a:off x="401760" y="1823400"/>
            <a:ext cx="5461920" cy="3308400"/>
          </a:xfrm>
          <a:prstGeom prst="rect">
            <a:avLst/>
          </a:prstGeom>
          <a:ln>
            <a:noFill/>
          </a:ln>
        </p:spPr>
      </p:pic>
      <p:pic>
        <p:nvPicPr>
          <p:cNvPr id="149" name="Elemento grafico 3" descr=""/>
          <p:cNvPicPr/>
          <p:nvPr/>
        </p:nvPicPr>
        <p:blipFill>
          <a:blip r:embed="rId2"/>
          <a:stretch/>
        </p:blipFill>
        <p:spPr>
          <a:xfrm>
            <a:off x="5918760" y="3477600"/>
            <a:ext cx="830880" cy="830880"/>
          </a:xfrm>
          <a:prstGeom prst="rect">
            <a:avLst/>
          </a:prstGeom>
          <a:ln>
            <a:noFill/>
          </a:ln>
        </p:spPr>
      </p:pic>
      <p:sp>
        <p:nvSpPr>
          <p:cNvPr id="150" name="CustomShape 2"/>
          <p:cNvSpPr/>
          <p:nvPr/>
        </p:nvSpPr>
        <p:spPr>
          <a:xfrm>
            <a:off x="1023480" y="5587560"/>
            <a:ext cx="816624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When IP 1 terminates his ISR, IP 3 is served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7092720" y="3112200"/>
            <a:ext cx="2293920" cy="1296360"/>
          </a:xfrm>
          <a:prstGeom prst="wedgeEllipseCallout">
            <a:avLst>
              <a:gd name="adj1" fmla="val -70504"/>
              <a:gd name="adj2" fmla="val 25899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Finally I am interrupting too! Yeeeeeh!!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939960" y="2377800"/>
            <a:ext cx="8700120" cy="19839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2683c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
</a:t>
            </a:r>
            <a:r>
              <a:rPr b="0" lang="en-US" sz="6000" spc="-1" strike="noStrike">
                <a:solidFill>
                  <a:srgbClr val="2683c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IP cores</a:t>
            </a:r>
            <a:r>
              <a:rPr b="0" lang="en-US" sz="6000" spc="-1" strike="noStrike">
                <a:solidFill>
                  <a:srgbClr val="2683c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83c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Developing IP cores for testing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677160" y="19303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 order to verify the correct behavior of the system, we develop a few simple IP cores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 can test that the management of transactions follows specifications and that the whole system is synthesizable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83c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Developing IP cores for testing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677160" y="19303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IP stands for </a:t>
            </a:r>
            <a:r>
              <a:rPr b="0" lang="en-US" sz="2800" spc="-1" strike="sng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Internet Proto,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Intellectual Property.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Synthesizable RTL design written in VHDL/Verilog.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Several IP blocks can be used in our designs. 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Examples: Microprocessors, DSP, DMA, SDRAM controller, CORDIC, ecc ecc. 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83c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IP Manager functions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Handles the context switching between IP cores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Interrupt Handling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Protects mankind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77160" y="609480"/>
            <a:ext cx="901872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83c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Interface of the IP manager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18" name="Segnaposto contenuto 6" descr=""/>
          <p:cNvPicPr/>
          <p:nvPr/>
        </p:nvPicPr>
        <p:blipFill>
          <a:blip r:embed="rId1"/>
          <a:stretch/>
        </p:blipFill>
        <p:spPr>
          <a:xfrm>
            <a:off x="444600" y="1459440"/>
            <a:ext cx="8643600" cy="520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77160" y="609480"/>
            <a:ext cx="901872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83c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Essence of the IP manager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20" name="Segnaposto contenuto 6" descr=""/>
          <p:cNvPicPr/>
          <p:nvPr/>
        </p:nvPicPr>
        <p:blipFill>
          <a:blip r:embed="rId1"/>
          <a:stretch/>
        </p:blipFill>
        <p:spPr>
          <a:xfrm>
            <a:off x="1593000" y="1693800"/>
            <a:ext cx="7126920" cy="4317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644040" y="598320"/>
            <a:ext cx="901872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83c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art of communication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22" name="Segnaposto contenuto 6" descr=""/>
          <p:cNvPicPr/>
          <p:nvPr/>
        </p:nvPicPr>
        <p:blipFill>
          <a:blip r:embed="rId1"/>
          <a:stretch/>
        </p:blipFill>
        <p:spPr>
          <a:xfrm>
            <a:off x="1182240" y="1991520"/>
            <a:ext cx="7414920" cy="412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644040" y="598320"/>
            <a:ext cx="901872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83c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art of communication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24" name="Segnaposto contenuto 6" descr=""/>
          <p:cNvPicPr/>
          <p:nvPr/>
        </p:nvPicPr>
        <p:blipFill>
          <a:blip r:embed="rId1"/>
          <a:stretch/>
        </p:blipFill>
        <p:spPr>
          <a:xfrm>
            <a:off x="1338120" y="1895400"/>
            <a:ext cx="7259040" cy="4401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924</TotalTime>
  <Application>LibreOffice/5.1.4.2$Windows_x86 LibreOffice_project/f99d75f39f1c57ebdd7ffc5f42867c12031db97a</Application>
  <Words>237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2017-05-28T14:38:44Z</dcterms:created>
  <dc:creator>Gina Jiang</dc:creator>
  <dc:description/>
  <dc:language>en-US</dc:language>
  <cp:lastModifiedBy/>
  <dcterms:modified xsi:type="dcterms:W3CDTF">2017-06-11T00:21:38Z</dcterms:modified>
  <cp:revision>46</cp:revision>
  <dc:subject/>
  <dc:title>Project 8 - IP-core Manager for FPGA-based Designs (RT level)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