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80" r:id="rId4"/>
    <p:sldId id="257" r:id="rId5"/>
    <p:sldId id="323" r:id="rId6"/>
    <p:sldId id="322" r:id="rId7"/>
    <p:sldId id="320" r:id="rId8"/>
    <p:sldId id="319" r:id="rId9"/>
    <p:sldId id="309" r:id="rId10"/>
    <p:sldId id="324" r:id="rId11"/>
    <p:sldId id="325" r:id="rId12"/>
    <p:sldId id="328" r:id="rId13"/>
    <p:sldId id="327" r:id="rId14"/>
    <p:sldId id="326" r:id="rId15"/>
    <p:sldId id="314" r:id="rId16"/>
    <p:sldId id="318" r:id="rId17"/>
    <p:sldId id="331" r:id="rId18"/>
    <p:sldId id="329" r:id="rId19"/>
    <p:sldId id="330" r:id="rId20"/>
    <p:sldId id="315" r:id="rId21"/>
    <p:sldId id="317" r:id="rId22"/>
    <p:sldId id="279" r:id="rId23"/>
    <p:sldId id="292" r:id="rId24"/>
  </p:sldIdLst>
  <p:sldSz cx="9144000" cy="5143500" type="screen16x9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9586E-9AE2-4E89-BEBE-488BC1574881}">
          <p14:sldIdLst>
            <p14:sldId id="256"/>
            <p14:sldId id="258"/>
            <p14:sldId id="280"/>
            <p14:sldId id="257"/>
            <p14:sldId id="323"/>
            <p14:sldId id="322"/>
            <p14:sldId id="320"/>
            <p14:sldId id="319"/>
            <p14:sldId id="309"/>
            <p14:sldId id="324"/>
            <p14:sldId id="325"/>
            <p14:sldId id="328"/>
            <p14:sldId id="327"/>
            <p14:sldId id="326"/>
            <p14:sldId id="314"/>
            <p14:sldId id="318"/>
            <p14:sldId id="331"/>
            <p14:sldId id="329"/>
            <p14:sldId id="330"/>
            <p14:sldId id="315"/>
            <p14:sldId id="317"/>
            <p14:sldId id="279"/>
            <p14:sldId id="292"/>
          </p14:sldIdLst>
        </p14:section>
        <p14:section name="APPENDIX" id="{19907E42-BDD1-4BFF-A82E-69C24E010B9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53238"/>
    <a:srgbClr val="0B2E5D"/>
    <a:srgbClr val="7F7F7F"/>
    <a:srgbClr val="71D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Stile scuro 1 - Color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ile scuro 1 - Color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Stile scuro 1 - Color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56" autoAdjust="0"/>
    <p:restoredTop sz="50000" autoAdjust="0"/>
  </p:normalViewPr>
  <p:slideViewPr>
    <p:cSldViewPr snapToGrid="0" snapToObjects="1">
      <p:cViewPr varScale="1">
        <p:scale>
          <a:sx n="241" d="100"/>
          <a:sy n="241" d="100"/>
        </p:scale>
        <p:origin x="208" y="2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32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D4E21-AA1D-BE49-8829-DEA10D5CF4C8}" type="datetimeFigureOut">
              <a:rPr lang="it-IT" smtClean="0"/>
              <a:t>20/11/18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8DF2B-E534-A049-A267-F065CD458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890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6D68F-7DBE-1C48-BC1F-E6A07B52C7E0}" type="datetimeFigureOut">
              <a:rPr lang="it-IT" smtClean="0"/>
              <a:t>20/11/18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627C-DB68-9A4D-8B30-F0E92B6BDF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032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627C-DB68-9A4D-8B30-F0E92B6BDF8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162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Reply Green 0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b="58"/>
          <a:stretch/>
        </p:blipFill>
        <p:spPr>
          <a:xfrm>
            <a:off x="-1" y="-11760"/>
            <a:ext cx="9180513" cy="518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3852" y="799311"/>
            <a:ext cx="7585611" cy="2412171"/>
          </a:xfrm>
        </p:spPr>
        <p:txBody>
          <a:bodyPr anchor="b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6000" i="0" u="none" kern="1200" cap="all" spc="-100" dirty="0" smtClean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/>
              <a:t>INSERT YOUR</a:t>
            </a:r>
            <a:br>
              <a:rPr lang="it-IT" dirty="0"/>
            </a:br>
            <a:r>
              <a:rPr lang="it-IT" dirty="0"/>
              <a:t>TITLE HERE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3375892"/>
            <a:ext cx="7585612" cy="328820"/>
          </a:xfrm>
        </p:spPr>
        <p:txBody>
          <a:bodyPr lIns="0" bIns="0" anchor="t">
            <a:noAutofit/>
          </a:bodyPr>
          <a:lstStyle>
            <a:lvl1pPr marL="0" indent="0" algn="l">
              <a:buNone/>
              <a:defRPr sz="1800" b="0" cap="none">
                <a:solidFill>
                  <a:schemeClr val="tx1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7" name="Bild 6" descr="Unbenannt-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0" y="4723084"/>
            <a:ext cx="901701" cy="2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2" y="1437651"/>
            <a:ext cx="381526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/>
              <a:t>Basic text</a:t>
            </a:r>
          </a:p>
          <a:p>
            <a:pPr lvl="1"/>
            <a:r>
              <a:rPr lang="it-IT" dirty="0"/>
              <a:t>Text in CAPITAL LETTERS</a:t>
            </a:r>
          </a:p>
          <a:p>
            <a:pPr lvl="2"/>
            <a:r>
              <a:rPr lang="it-IT" dirty="0"/>
              <a:t>Basic green text</a:t>
            </a:r>
          </a:p>
          <a:p>
            <a:pPr lvl="3"/>
            <a:r>
              <a:rPr lang="it-IT" dirty="0"/>
              <a:t>First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4"/>
            <a:r>
              <a:rPr lang="it-IT" dirty="0"/>
              <a:t>Second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5"/>
            <a:r>
              <a:rPr lang="it-IT" dirty="0"/>
              <a:t>Third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6"/>
            <a:r>
              <a:rPr lang="it-IT" dirty="0"/>
              <a:t>First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7"/>
            <a:r>
              <a:rPr lang="it-IT" dirty="0"/>
              <a:t>Second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8"/>
            <a:r>
              <a:rPr lang="it-IT" dirty="0"/>
              <a:t>Third </a:t>
            </a:r>
            <a:r>
              <a:rPr lang="it-IT" dirty="0" err="1"/>
              <a:t>numbered</a:t>
            </a:r>
            <a:r>
              <a:rPr lang="it-IT" dirty="0"/>
              <a:t> 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06754" y="1437651"/>
            <a:ext cx="3835261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/>
              <a:t>Basic text</a:t>
            </a:r>
          </a:p>
          <a:p>
            <a:pPr lvl="1"/>
            <a:r>
              <a:rPr lang="it-IT" dirty="0"/>
              <a:t>Text in CAPITAL LETTERS</a:t>
            </a:r>
          </a:p>
          <a:p>
            <a:pPr lvl="2"/>
            <a:r>
              <a:rPr lang="it-IT" dirty="0"/>
              <a:t>Basic green text</a:t>
            </a:r>
          </a:p>
          <a:p>
            <a:pPr lvl="3"/>
            <a:r>
              <a:rPr lang="it-IT" dirty="0"/>
              <a:t>First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4"/>
            <a:r>
              <a:rPr lang="it-IT" dirty="0"/>
              <a:t>Second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5"/>
            <a:r>
              <a:rPr lang="it-IT" dirty="0"/>
              <a:t>Third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6"/>
            <a:r>
              <a:rPr lang="it-IT" dirty="0"/>
              <a:t>First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7"/>
            <a:r>
              <a:rPr lang="it-IT" dirty="0"/>
              <a:t>Second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8"/>
            <a:r>
              <a:rPr lang="it-IT" dirty="0"/>
              <a:t>Third </a:t>
            </a:r>
            <a:r>
              <a:rPr lang="it-IT" dirty="0" err="1"/>
              <a:t>numbered</a:t>
            </a:r>
            <a:r>
              <a:rPr lang="it-IT" dirty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INSERT YOUR TITLE HERE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on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6"/>
          <p:cNvSpPr/>
          <p:nvPr userDrawn="1"/>
        </p:nvSpPr>
        <p:spPr>
          <a:xfrm>
            <a:off x="0" y="0"/>
            <a:ext cx="9144000" cy="1249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0" y="1250541"/>
            <a:ext cx="9144000" cy="2629091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it-IT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sp>
        <p:nvSpPr>
          <p:cNvPr id="10" name="Rettangolo 7"/>
          <p:cNvSpPr/>
          <p:nvPr userDrawn="1"/>
        </p:nvSpPr>
        <p:spPr>
          <a:xfrm>
            <a:off x="0" y="3879632"/>
            <a:ext cx="9144000" cy="1249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7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21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Image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/>
              <a:t>Basic text</a:t>
            </a:r>
          </a:p>
          <a:p>
            <a:pPr lvl="1"/>
            <a:r>
              <a:rPr lang="it-IT" dirty="0"/>
              <a:t>Text in CAPITAL LETTERS</a:t>
            </a:r>
          </a:p>
          <a:p>
            <a:pPr lvl="2"/>
            <a:r>
              <a:rPr lang="it-IT" dirty="0"/>
              <a:t>Basic green text</a:t>
            </a:r>
          </a:p>
          <a:p>
            <a:pPr lvl="3"/>
            <a:r>
              <a:rPr lang="it-IT" dirty="0"/>
              <a:t>First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4"/>
            <a:r>
              <a:rPr lang="it-IT" dirty="0"/>
              <a:t>Second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5"/>
            <a:r>
              <a:rPr lang="it-IT" dirty="0"/>
              <a:t>Third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6"/>
            <a:r>
              <a:rPr lang="it-IT" dirty="0"/>
              <a:t>First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7"/>
            <a:r>
              <a:rPr lang="it-IT" dirty="0"/>
              <a:t>Second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8"/>
            <a:r>
              <a:rPr lang="it-IT" dirty="0"/>
              <a:t>Third </a:t>
            </a:r>
            <a:r>
              <a:rPr lang="it-IT" dirty="0" err="1"/>
              <a:t>numbered</a:t>
            </a:r>
            <a:r>
              <a:rPr lang="it-IT" dirty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4025590" y="1417013"/>
            <a:ext cx="5118410" cy="3036887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it-IT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28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Gradient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/>
              <a:t>Basic text</a:t>
            </a:r>
          </a:p>
          <a:p>
            <a:pPr lvl="1"/>
            <a:r>
              <a:rPr lang="it-IT" dirty="0"/>
              <a:t>Text in CAPITAL </a:t>
            </a:r>
            <a:r>
              <a:rPr lang="it-IT" dirty="0" err="1"/>
              <a:t>LeTTERS</a:t>
            </a:r>
            <a:endParaRPr lang="it-IT" dirty="0"/>
          </a:p>
          <a:p>
            <a:pPr lvl="2"/>
            <a:r>
              <a:rPr lang="it-IT" dirty="0"/>
              <a:t>Basic green text</a:t>
            </a:r>
          </a:p>
          <a:p>
            <a:pPr lvl="3"/>
            <a:r>
              <a:rPr lang="it-IT" dirty="0"/>
              <a:t>First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4"/>
            <a:r>
              <a:rPr lang="it-IT" dirty="0"/>
              <a:t>Second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5"/>
            <a:r>
              <a:rPr lang="it-IT" dirty="0"/>
              <a:t>Third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6"/>
            <a:r>
              <a:rPr lang="it-IT" dirty="0"/>
              <a:t>First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7"/>
            <a:r>
              <a:rPr lang="it-IT" dirty="0"/>
              <a:t>Second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8"/>
            <a:r>
              <a:rPr lang="it-IT" dirty="0"/>
              <a:t>Third </a:t>
            </a:r>
            <a:r>
              <a:rPr lang="it-IT" dirty="0" err="1"/>
              <a:t>numbered</a:t>
            </a:r>
            <a:r>
              <a:rPr lang="it-IT" dirty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INSERT YOUR TITLE HERE</a:t>
            </a:r>
            <a:endParaRPr lang="en-US" dirty="0"/>
          </a:p>
        </p:txBody>
      </p:sp>
      <p:pic>
        <p:nvPicPr>
          <p:cNvPr id="2" name="Immagine 1" descr="Reply Green 0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8"/>
          <a:stretch/>
        </p:blipFill>
        <p:spPr>
          <a:xfrm>
            <a:off x="4029395" y="1416656"/>
            <a:ext cx="5114605" cy="3037283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352740" y="2858737"/>
            <a:ext cx="4616786" cy="619319"/>
          </a:xfrm>
        </p:spPr>
        <p:txBody>
          <a:bodyPr anchor="t"/>
          <a:lstStyle>
            <a:lvl1pPr>
              <a:defRPr sz="4000" cap="all" spc="-1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4000">
                <a:latin typeface="Arial Black"/>
                <a:cs typeface="Arial Black"/>
              </a:defRPr>
            </a:lvl2pPr>
            <a:lvl3pPr>
              <a:defRPr sz="4000">
                <a:latin typeface="Arial Black"/>
                <a:cs typeface="Arial Black"/>
              </a:defRPr>
            </a:lvl3pPr>
            <a:lvl4pPr>
              <a:defRPr sz="4000">
                <a:latin typeface="Arial Black"/>
                <a:cs typeface="Arial Black"/>
              </a:defRPr>
            </a:lvl4pPr>
            <a:lvl5pPr>
              <a:defRPr sz="4000">
                <a:latin typeface="Arial Black"/>
                <a:cs typeface="Arial Black"/>
              </a:defRPr>
            </a:lvl5pPr>
            <a:lvl6pPr>
              <a:defRPr sz="4000">
                <a:latin typeface="Arial Black"/>
                <a:cs typeface="Arial Black"/>
              </a:defRPr>
            </a:lvl6pPr>
            <a:lvl7pPr>
              <a:defRPr sz="4000">
                <a:latin typeface="Arial Black"/>
                <a:cs typeface="Arial Black"/>
              </a:defRPr>
            </a:lvl7pPr>
            <a:lvl8pPr>
              <a:defRPr sz="4000">
                <a:latin typeface="Arial Black"/>
                <a:cs typeface="Arial Black"/>
              </a:defRPr>
            </a:lvl8pPr>
            <a:lvl9pPr>
              <a:defRPr sz="4000">
                <a:latin typeface="Arial Black"/>
                <a:cs typeface="Arial Black"/>
              </a:defRPr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352740" y="1903019"/>
            <a:ext cx="4616786" cy="32015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 marL="0" indent="0">
              <a:buFont typeface="+mj-lt"/>
              <a:buNone/>
              <a:defRPr sz="1400">
                <a:solidFill>
                  <a:schemeClr val="tx1"/>
                </a:solidFill>
              </a:defRPr>
            </a:lvl2pPr>
            <a:lvl3pPr marL="0" indent="0">
              <a:buFont typeface="+mj-lt"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buFont typeface="+mj-lt"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Font typeface="+mj-lt"/>
              <a:buNone/>
              <a:defRPr sz="1400">
                <a:solidFill>
                  <a:schemeClr val="tx1"/>
                </a:solidFill>
              </a:defRPr>
            </a:lvl5pPr>
            <a:lvl6pPr marL="0" indent="0">
              <a:buFont typeface="+mj-lt"/>
              <a:buNone/>
              <a:defRPr sz="1400">
                <a:solidFill>
                  <a:schemeClr val="tx1"/>
                </a:solidFill>
              </a:defRPr>
            </a:lvl6pPr>
            <a:lvl7pPr marL="0" indent="0">
              <a:buFont typeface="+mj-lt"/>
              <a:buNone/>
              <a:defRPr sz="1400">
                <a:solidFill>
                  <a:schemeClr val="tx1"/>
                </a:solidFill>
              </a:defRPr>
            </a:lvl7pPr>
            <a:lvl8pPr marL="0" indent="0">
              <a:buFont typeface="+mj-lt"/>
              <a:buNone/>
              <a:defRPr sz="1400">
                <a:solidFill>
                  <a:schemeClr val="tx1"/>
                </a:solidFill>
              </a:defRPr>
            </a:lvl8pPr>
            <a:lvl9pPr marL="0" indent="0">
              <a:buFont typeface="+mj-lt"/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it-IT" dirty="0"/>
              <a:t>Basic text</a:t>
            </a:r>
          </a:p>
        </p:txBody>
      </p:sp>
      <p:pic>
        <p:nvPicPr>
          <p:cNvPr id="10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35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Reply Green 0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b="58"/>
          <a:stretch/>
        </p:blipFill>
        <p:spPr>
          <a:xfrm>
            <a:off x="-1" y="-11760"/>
            <a:ext cx="9180513" cy="5184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156023" y="2010229"/>
            <a:ext cx="7003440" cy="1321697"/>
          </a:xfrm>
        </p:spPr>
        <p:txBody>
          <a:bodyPr anchor="ctr"/>
          <a:lstStyle>
            <a:lvl1pPr>
              <a:lnSpc>
                <a:spcPct val="80000"/>
              </a:lnSpc>
              <a:defRPr lang="en-US" sz="60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6022" y="3375892"/>
            <a:ext cx="7003441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1800" b="0" cap="none">
                <a:solidFill>
                  <a:schemeClr val="tx1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9" name="Bild 6" descr="Unbenannt-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0" y="4723084"/>
            <a:ext cx="901701" cy="2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INSERT YOUR TITLE HERE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2462213"/>
          </a:xfrm>
        </p:spPr>
        <p:txBody>
          <a:bodyPr/>
          <a:lstStyle>
            <a:lvl1pPr marL="500063" indent="-500063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/>
            </a:lvl1pPr>
            <a:lvl2pPr marL="982663" indent="-490538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cap="none">
                <a:solidFill>
                  <a:schemeClr val="tx1"/>
                </a:solidFill>
              </a:defRPr>
            </a:lvl2pPr>
            <a:lvl3pPr marL="1431925" indent="-450850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1600">
                <a:solidFill>
                  <a:schemeClr val="tx1"/>
                </a:solidFill>
              </a:defRPr>
            </a:lvl3pPr>
            <a:lvl4pPr marL="1371600" indent="-342900">
              <a:buFont typeface="+mj-lt"/>
              <a:buAutoNum type="arabicPeriod"/>
              <a:defRPr/>
            </a:lvl4pPr>
            <a:lvl5pPr marL="17145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Reply Green 0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b="58"/>
          <a:stretch/>
        </p:blipFill>
        <p:spPr>
          <a:xfrm>
            <a:off x="-1" y="-11760"/>
            <a:ext cx="9180513" cy="518400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371684"/>
            <a:ext cx="7582223" cy="1631422"/>
          </a:xfrm>
        </p:spPr>
        <p:txBody>
          <a:bodyPr anchor="b"/>
          <a:lstStyle>
            <a:lvl1pPr algn="ctr">
              <a:lnSpc>
                <a:spcPct val="80000"/>
              </a:lnSpc>
              <a:defRPr lang="en-US" sz="60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/>
              <a:t>SECTION </a:t>
            </a:r>
            <a:br>
              <a:rPr lang="it-IT" dirty="0"/>
            </a:br>
            <a:r>
              <a:rPr lang="it-IT" dirty="0"/>
              <a:t>SLIDE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Reply Green 0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b="58"/>
          <a:stretch/>
        </p:blipFill>
        <p:spPr>
          <a:xfrm>
            <a:off x="-1" y="-11760"/>
            <a:ext cx="9180513" cy="518400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371684"/>
            <a:ext cx="7582223" cy="1631422"/>
          </a:xfrm>
        </p:spPr>
        <p:txBody>
          <a:bodyPr anchor="t"/>
          <a:lstStyle>
            <a:lvl1pPr algn="ctr">
              <a:lnSpc>
                <a:spcPct val="8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de-DE" dirty="0"/>
              <a:t>STATEMENT </a:t>
            </a:r>
            <a:br>
              <a:rPr lang="de-DE" dirty="0"/>
            </a:br>
            <a:r>
              <a:rPr lang="de-DE" dirty="0"/>
              <a:t>CHART FOR IMPORTANT </a:t>
            </a:r>
            <a:br>
              <a:rPr lang="de-DE" dirty="0"/>
            </a:br>
            <a:r>
              <a:rPr lang="de-DE" dirty="0"/>
              <a:t>POINTS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0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TEXT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5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ith Background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 userDrawn="1"/>
        </p:nvPicPr>
        <p:blipFill rotWithShape="1">
          <a:blip r:embed="rId2"/>
          <a:srcRect t="-114" b="24638"/>
          <a:stretch/>
        </p:blipFill>
        <p:spPr>
          <a:xfrm>
            <a:off x="0" y="-7749"/>
            <a:ext cx="9144000" cy="5174110"/>
          </a:xfrm>
          <a:prstGeom prst="rect">
            <a:avLst/>
          </a:prstGeom>
        </p:spPr>
      </p:pic>
      <p:sp>
        <p:nvSpPr>
          <p:cNvPr id="8" name="Rechteck 6"/>
          <p:cNvSpPr/>
          <p:nvPr userDrawn="1"/>
        </p:nvSpPr>
        <p:spPr>
          <a:xfrm>
            <a:off x="0" y="1"/>
            <a:ext cx="9144000" cy="516636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TEXT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5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11"/>
          <p:cNvPicPr>
            <a:picLocks noChangeAspect="1"/>
          </p:cNvPicPr>
          <p:nvPr userDrawn="1"/>
        </p:nvPicPr>
        <p:blipFill rotWithShape="1">
          <a:blip r:embed="rId2"/>
          <a:srcRect t="-1" r="11734" b="25474"/>
          <a:stretch/>
        </p:blipFill>
        <p:spPr>
          <a:xfrm>
            <a:off x="-1" y="0"/>
            <a:ext cx="9144000" cy="5135526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Rechteck 6"/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60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TEXT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4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INSERT YOUR TITLE HERE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INSERT YOUR TITLE HERE</a:t>
            </a:r>
            <a:endParaRPr lang="en-US" dirty="0"/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73852" y="1401951"/>
            <a:ext cx="7968163" cy="3041814"/>
          </a:xfrm>
        </p:spPr>
        <p:txBody>
          <a:bodyPr lIns="0" bIns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/>
            </a:lvl4pPr>
            <a:lvl6pPr>
              <a:defRPr sz="1700"/>
            </a:lvl6pPr>
            <a:lvl7pPr marL="180000" indent="-180000">
              <a:buClr>
                <a:schemeClr val="tx2"/>
              </a:buClr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>
              <a:buAutoNum type="arabicPeriod"/>
              <a:defRPr/>
            </a:lvl8pPr>
            <a:lvl9pPr>
              <a:defRPr sz="1700"/>
            </a:lvl9pPr>
          </a:lstStyle>
          <a:p>
            <a:pPr lvl="0"/>
            <a:r>
              <a:rPr lang="it-IT" dirty="0"/>
              <a:t>Basic text</a:t>
            </a:r>
          </a:p>
          <a:p>
            <a:pPr lvl="1"/>
            <a:r>
              <a:rPr lang="it-IT" dirty="0"/>
              <a:t>Text in CAPITAL </a:t>
            </a:r>
            <a:r>
              <a:rPr lang="it-IT" dirty="0" err="1"/>
              <a:t>LeTTERS</a:t>
            </a:r>
            <a:endParaRPr lang="it-IT" dirty="0"/>
          </a:p>
          <a:p>
            <a:pPr lvl="3"/>
            <a:r>
              <a:rPr lang="it-IT" dirty="0"/>
              <a:t>First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4"/>
            <a:r>
              <a:rPr lang="it-IT" dirty="0"/>
              <a:t>Second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5"/>
            <a:r>
              <a:rPr lang="it-IT" dirty="0"/>
              <a:t>Third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marL="514350" lvl="6" indent="-514350" algn="l" defTabSz="4572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AutoNum type="arabicPeriod"/>
            </a:pPr>
            <a:r>
              <a:rPr lang="it-IT" dirty="0"/>
              <a:t>First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7"/>
            <a:r>
              <a:rPr lang="it-IT" dirty="0"/>
              <a:t>Second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8"/>
            <a:r>
              <a:rPr lang="it-IT" dirty="0"/>
              <a:t>Third </a:t>
            </a:r>
            <a:r>
              <a:rPr lang="it-IT" dirty="0" err="1"/>
              <a:t>numbered</a:t>
            </a:r>
            <a:r>
              <a:rPr lang="it-IT" dirty="0"/>
              <a:t> text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4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0" rtlCol="0" anchor="t">
            <a:noAutofit/>
          </a:bodyPr>
          <a:lstStyle/>
          <a:p>
            <a:r>
              <a:rPr lang="it-IT" dirty="0"/>
              <a:t>CLICK TO CHANGE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6782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 dirty="0"/>
              <a:t>Basic text</a:t>
            </a:r>
          </a:p>
          <a:p>
            <a:pPr lvl="1"/>
            <a:r>
              <a:rPr lang="it-IT" dirty="0"/>
              <a:t>Text in CAPITAL </a:t>
            </a:r>
            <a:r>
              <a:rPr lang="it-IT" dirty="0" err="1"/>
              <a:t>LeTTERS</a:t>
            </a:r>
            <a:endParaRPr lang="it-IT" dirty="0"/>
          </a:p>
          <a:p>
            <a:pPr lvl="3"/>
            <a:r>
              <a:rPr lang="it-IT" dirty="0"/>
              <a:t>First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4"/>
            <a:r>
              <a:rPr lang="it-IT" dirty="0"/>
              <a:t>Second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5"/>
            <a:r>
              <a:rPr lang="it-IT" dirty="0"/>
              <a:t>Third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marL="514350" lvl="6" indent="-514350" algn="l" defTabSz="4572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AutoNum type="arabicPeriod"/>
            </a:pPr>
            <a:r>
              <a:rPr lang="it-IT" dirty="0"/>
              <a:t>First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7"/>
            <a:r>
              <a:rPr lang="it-IT" dirty="0"/>
              <a:t>Second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8"/>
            <a:r>
              <a:rPr lang="it-IT" dirty="0"/>
              <a:t>Third </a:t>
            </a:r>
            <a:r>
              <a:rPr lang="it-IT" dirty="0" err="1"/>
              <a:t>numbered</a:t>
            </a:r>
            <a:r>
              <a:rPr lang="it-IT" dirty="0"/>
              <a:t>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1" r:id="rId4"/>
    <p:sldLayoutId id="2147483677" r:id="rId5"/>
    <p:sldLayoutId id="2147483683" r:id="rId6"/>
    <p:sldLayoutId id="2147483684" r:id="rId7"/>
    <p:sldLayoutId id="2147483666" r:id="rId8"/>
    <p:sldLayoutId id="2147483680" r:id="rId9"/>
    <p:sldLayoutId id="2147483664" r:id="rId10"/>
    <p:sldLayoutId id="2147483685" r:id="rId11"/>
    <p:sldLayoutId id="2147483678" r:id="rId12"/>
    <p:sldLayoutId id="2147483679" r:id="rId13"/>
    <p:sldLayoutId id="2147483667" r:id="rId14"/>
    <p:sldLayoutId id="2147483671" r:id="rId15"/>
  </p:sldLayoutIdLst>
  <p:hf sldNum="0" hdr="0" ft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Arial Black" panose="020B0A040201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itchFamily="34" charset="0"/>
        <a:buNone/>
        <a:defRPr sz="1800" b="0" i="0" kern="1200" cap="all">
          <a:solidFill>
            <a:schemeClr val="tx2"/>
          </a:solidFill>
          <a:latin typeface="Arial"/>
          <a:ea typeface="+mn-ea"/>
          <a:cs typeface="Arial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buFont typeface="Arial" pitchFamily="34" charset="0"/>
        <a:buNone/>
        <a:defRPr sz="1400" b="0" i="0" kern="1200">
          <a:solidFill>
            <a:schemeClr val="tx2"/>
          </a:solidFill>
          <a:latin typeface="Arial"/>
          <a:ea typeface="+mn-ea"/>
          <a:cs typeface="Arial"/>
        </a:defRPr>
      </a:lvl3pPr>
      <a:lvl4pPr marL="18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3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lang="it-IT" sz="18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ivex.io/" TargetMode="External"/><Relationship Id="rId2" Type="http://schemas.openxmlformats.org/officeDocument/2006/relationships/hyperlink" Target="https://github.com/Garolla/LabCamp.git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ReactiveX/RxSwift" TargetMode="External"/><Relationship Id="rId4" Type="http://schemas.openxmlformats.org/officeDocument/2006/relationships/hyperlink" Target="http://rxmarbles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Reactive Programming in iOS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solidFill>
                  <a:srgbClr val="FFFFFF"/>
                </a:solidFill>
              </a:rPr>
              <a:t>Emanuele, </a:t>
            </a:r>
            <a:r>
              <a:rPr lang="it-IT" dirty="0" err="1">
                <a:solidFill>
                  <a:srgbClr val="FFFFFF"/>
                </a:solidFill>
              </a:rPr>
              <a:t>Garolla</a:t>
            </a:r>
            <a:r>
              <a:rPr lang="it-IT" dirty="0">
                <a:solidFill>
                  <a:srgbClr val="FFFFFF"/>
                </a:solidFill>
              </a:rPr>
              <a:t> | Consultant | </a:t>
            </a:r>
            <a:r>
              <a:rPr lang="it-IT" dirty="0" err="1">
                <a:solidFill>
                  <a:srgbClr val="FFFFFF"/>
                </a:solidFill>
              </a:rPr>
              <a:t>Concept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dirty="0" err="1">
                <a:solidFill>
                  <a:srgbClr val="FFFFFF"/>
                </a:solidFill>
              </a:rPr>
              <a:t>Reply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31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kern="0" dirty="0" err="1">
                <a:cs typeface="Proxima Nova Regular"/>
              </a:rPr>
              <a:t>Creating</a:t>
            </a:r>
            <a:r>
              <a:rPr lang="de-DE" kern="0" dirty="0">
                <a:cs typeface="Proxima Nova Regular"/>
              </a:rPr>
              <a:t> </a:t>
            </a:r>
            <a:r>
              <a:rPr lang="de-DE" kern="0" dirty="0" err="1">
                <a:cs typeface="Proxima Nova Regular"/>
              </a:rPr>
              <a:t>operators</a:t>
            </a:r>
            <a:r>
              <a:rPr lang="de-DE" kern="0" dirty="0">
                <a:cs typeface="Proxima Nova Regular"/>
              </a:rPr>
              <a:t>:</a:t>
            </a:r>
            <a:endParaRPr lang="it-IT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sz="1400" kern="0" dirty="0" err="1">
                <a:cs typeface="Proxima Nova Regular"/>
              </a:rPr>
              <a:t>asObservable</a:t>
            </a:r>
            <a:endParaRPr lang="en-US" sz="1400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sz="1400" dirty="0"/>
              <a:t>of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sz="1400" dirty="0"/>
              <a:t>just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sz="1400" dirty="0"/>
              <a:t>create</a:t>
            </a:r>
          </a:p>
          <a:p>
            <a:pPr>
              <a:buClr>
                <a:schemeClr val="tx2"/>
              </a:buClr>
              <a:buSzPct val="130000"/>
            </a:pPr>
            <a:r>
              <a:rPr lang="de-DE" kern="0" dirty="0" err="1">
                <a:cs typeface="Proxima Nova Regular"/>
              </a:rPr>
              <a:t>Conditional</a:t>
            </a:r>
            <a:r>
              <a:rPr lang="de-DE" kern="0" dirty="0">
                <a:cs typeface="Proxima Nova Regular"/>
              </a:rPr>
              <a:t> </a:t>
            </a:r>
            <a:r>
              <a:rPr lang="de-DE" kern="0" dirty="0" err="1">
                <a:cs typeface="Proxima Nova Regular"/>
              </a:rPr>
              <a:t>operators</a:t>
            </a:r>
            <a:r>
              <a:rPr lang="de-DE" kern="0" dirty="0">
                <a:cs typeface="Proxima Nova Regular"/>
              </a:rPr>
              <a:t>: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400" kern="0" dirty="0" err="1">
                <a:cs typeface="Proxima Nova Regular"/>
              </a:rPr>
              <a:t>skip</a:t>
            </a:r>
            <a:r>
              <a:rPr lang="de-DE" sz="1400" kern="0" dirty="0">
                <a:cs typeface="Proxima Nova Regular"/>
              </a:rPr>
              <a:t> 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400" kern="0" dirty="0" err="1">
                <a:cs typeface="Proxima Nova Regular"/>
              </a:rPr>
              <a:t>take</a:t>
            </a:r>
            <a:endParaRPr lang="de-DE" sz="1400" kern="0" dirty="0">
              <a:cs typeface="Proxima Nova Regular"/>
            </a:endParaRPr>
          </a:p>
          <a:p>
            <a:pPr>
              <a:buClr>
                <a:schemeClr val="tx2"/>
              </a:buClr>
              <a:buSzPct val="130000"/>
            </a:pPr>
            <a:r>
              <a:rPr lang="de-DE" kern="0" dirty="0" err="1">
                <a:cs typeface="Proxima Nova Regular"/>
              </a:rPr>
              <a:t>Filtering</a:t>
            </a:r>
            <a:r>
              <a:rPr lang="de-DE" kern="0" dirty="0">
                <a:cs typeface="Proxima Nova Regular"/>
              </a:rPr>
              <a:t> </a:t>
            </a:r>
            <a:r>
              <a:rPr lang="de-DE" kern="0" dirty="0" err="1">
                <a:cs typeface="Proxima Nova Regular"/>
              </a:rPr>
              <a:t>operators</a:t>
            </a:r>
            <a:r>
              <a:rPr lang="de-DE" kern="0" dirty="0">
                <a:cs typeface="Proxima Nova Regular"/>
              </a:rPr>
              <a:t>:</a:t>
            </a:r>
            <a:endParaRPr lang="en-US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sz="1400" b="1" kern="0" dirty="0">
                <a:cs typeface="Proxima Nova Regular"/>
              </a:rPr>
              <a:t>filter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400" kern="0" dirty="0" err="1">
                <a:cs typeface="Proxima Nova Regular"/>
              </a:rPr>
              <a:t>debounce</a:t>
            </a:r>
            <a:endParaRPr lang="de-DE" sz="1400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400" kern="0" dirty="0" err="1">
                <a:cs typeface="Proxima Nova Regular"/>
              </a:rPr>
              <a:t>distincUntilChanged</a:t>
            </a:r>
            <a:endParaRPr lang="it-IT" sz="1400" dirty="0"/>
          </a:p>
          <a:p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706754" y="1437651"/>
            <a:ext cx="3835261" cy="3037283"/>
          </a:xfrm>
        </p:spPr>
        <p:txBody>
          <a:bodyPr/>
          <a:lstStyle/>
          <a:p>
            <a:r>
              <a:rPr lang="de-DE" kern="0" dirty="0" err="1">
                <a:cs typeface="Proxima Nova Regular"/>
              </a:rPr>
              <a:t>Transforming</a:t>
            </a:r>
            <a:r>
              <a:rPr lang="de-DE" kern="0" dirty="0">
                <a:cs typeface="Proxima Nova Regular"/>
              </a:rPr>
              <a:t> </a:t>
            </a:r>
            <a:r>
              <a:rPr lang="de-DE" kern="0" dirty="0" err="1">
                <a:cs typeface="Proxima Nova Regular"/>
              </a:rPr>
              <a:t>operators</a:t>
            </a:r>
            <a:r>
              <a:rPr lang="de-DE" kern="0" dirty="0">
                <a:cs typeface="Proxima Nova Regular"/>
              </a:rPr>
              <a:t>:</a:t>
            </a:r>
            <a:endParaRPr lang="it-IT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sz="1400" b="1" kern="0" dirty="0">
                <a:cs typeface="Proxima Nova Regular"/>
              </a:rPr>
              <a:t>map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sz="1400" kern="0" dirty="0">
                <a:cs typeface="Proxima Nova Regular"/>
              </a:rPr>
              <a:t>scan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sz="1400" kern="0" dirty="0" err="1">
                <a:cs typeface="Proxima Nova Regular"/>
              </a:rPr>
              <a:t>flatMap</a:t>
            </a:r>
            <a:endParaRPr lang="en-US" sz="1400" kern="0" dirty="0">
              <a:cs typeface="Proxima Nova Regular"/>
            </a:endParaRPr>
          </a:p>
          <a:p>
            <a:pPr>
              <a:buClr>
                <a:schemeClr val="tx2"/>
              </a:buClr>
              <a:buSzPct val="130000"/>
            </a:pPr>
            <a:r>
              <a:rPr lang="de-DE" kern="0" dirty="0" err="1">
                <a:cs typeface="Proxima Nova Regular"/>
              </a:rPr>
              <a:t>Combining</a:t>
            </a:r>
            <a:r>
              <a:rPr lang="de-DE" kern="0" dirty="0">
                <a:cs typeface="Proxima Nova Regular"/>
              </a:rPr>
              <a:t> </a:t>
            </a:r>
            <a:r>
              <a:rPr lang="de-DE" kern="0" dirty="0" err="1">
                <a:cs typeface="Proxima Nova Regular"/>
              </a:rPr>
              <a:t>operators</a:t>
            </a:r>
            <a:r>
              <a:rPr lang="de-DE" kern="0" dirty="0">
                <a:cs typeface="Proxima Nova Regular"/>
              </a:rPr>
              <a:t>:</a:t>
            </a:r>
            <a:endParaRPr lang="it-IT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400" b="1" kern="0" dirty="0" err="1">
                <a:cs typeface="Proxima Nova Regular"/>
              </a:rPr>
              <a:t>combineLatest</a:t>
            </a:r>
            <a:endParaRPr lang="de-DE" sz="1400" b="1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400" kern="0" dirty="0" err="1">
                <a:cs typeface="Proxima Nova Regular"/>
              </a:rPr>
              <a:t>merge</a:t>
            </a:r>
            <a:endParaRPr lang="de-DE" sz="1400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400" kern="0" dirty="0" err="1">
                <a:cs typeface="Proxima Nova Regular"/>
              </a:rPr>
              <a:t>zip</a:t>
            </a:r>
            <a:endParaRPr lang="de-DE" sz="1400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400" kern="0" dirty="0" err="1">
                <a:cs typeface="Proxima Nova Regular"/>
              </a:rPr>
              <a:t>withLatestFrom</a:t>
            </a:r>
            <a:r>
              <a:rPr lang="de-DE" sz="1400" kern="0" dirty="0">
                <a:cs typeface="Proxima Nova Regular"/>
              </a:rPr>
              <a:t>  </a:t>
            </a:r>
          </a:p>
          <a:p>
            <a:pPr>
              <a:buClr>
                <a:schemeClr val="tx2"/>
              </a:buClr>
              <a:buSzPct val="130000"/>
            </a:pPr>
            <a:r>
              <a:rPr lang="de-DE" kern="0" dirty="0">
                <a:cs typeface="Proxima Nova Regular"/>
              </a:rPr>
              <a:t>Utility </a:t>
            </a:r>
            <a:r>
              <a:rPr lang="de-DE" kern="0" dirty="0" err="1">
                <a:cs typeface="Proxima Nova Regular"/>
              </a:rPr>
              <a:t>operators</a:t>
            </a:r>
            <a:r>
              <a:rPr lang="de-DE" kern="0" dirty="0">
                <a:cs typeface="Proxima Nova Regular"/>
              </a:rPr>
              <a:t>:</a:t>
            </a:r>
            <a:endParaRPr lang="it-IT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400" kern="0" dirty="0" err="1">
                <a:cs typeface="Proxima Nova Regular"/>
              </a:rPr>
              <a:t>subscribe</a:t>
            </a:r>
            <a:r>
              <a:rPr lang="de-DE" sz="1400" kern="0" dirty="0">
                <a:cs typeface="Proxima Nova Regular"/>
              </a:rPr>
              <a:t> 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400" b="1" kern="0" dirty="0" err="1">
                <a:cs typeface="Proxima Nova Regular"/>
              </a:rPr>
              <a:t>observeOn</a:t>
            </a:r>
            <a:endParaRPr lang="de-DE" sz="1400" b="1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endParaRPr lang="it-IT" sz="1400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endParaRPr lang="de-DE" sz="1400" kern="0" dirty="0">
              <a:cs typeface="Proxima Nova Regular"/>
            </a:endParaRPr>
          </a:p>
          <a:p>
            <a:endParaRPr lang="it-IT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operators</a:t>
            </a:r>
            <a:endParaRPr lang="it-IT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pPr algn="ctr"/>
            <a:r>
              <a:rPr lang="en-US" dirty="0"/>
              <a:t> that I use or have used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084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sz="half" idx="1"/>
          </p:nvPr>
        </p:nvSpPr>
        <p:spPr>
          <a:xfrm>
            <a:off x="573853" y="1437651"/>
            <a:ext cx="2994538" cy="3037283"/>
          </a:xfrm>
        </p:spPr>
        <p:txBody>
          <a:bodyPr/>
          <a:lstStyle/>
          <a:p>
            <a:endParaRPr lang="it-IT" dirty="0"/>
          </a:p>
          <a:p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of the source </a:t>
            </a:r>
            <a:r>
              <a:rPr lang="it-IT" dirty="0" err="1"/>
              <a:t>Observables</a:t>
            </a:r>
            <a:r>
              <a:rPr lang="it-IT" dirty="0"/>
              <a:t> </a:t>
            </a:r>
            <a:r>
              <a:rPr lang="it-IT" dirty="0" err="1"/>
              <a:t>emits</a:t>
            </a:r>
            <a:r>
              <a:rPr lang="it-IT" dirty="0"/>
              <a:t> an item, </a:t>
            </a:r>
            <a:r>
              <a:rPr lang="it-IT" dirty="0" err="1"/>
              <a:t>CombineLatest</a:t>
            </a:r>
            <a:r>
              <a:rPr lang="it-IT" dirty="0"/>
              <a:t> </a:t>
            </a:r>
            <a:r>
              <a:rPr lang="it-IT" dirty="0" err="1"/>
              <a:t>combines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recently</a:t>
            </a:r>
            <a:r>
              <a:rPr lang="it-IT" dirty="0"/>
              <a:t> </a:t>
            </a:r>
            <a:r>
              <a:rPr lang="it-IT" dirty="0" err="1"/>
              <a:t>emitted</a:t>
            </a:r>
            <a:r>
              <a:rPr lang="it-IT" dirty="0"/>
              <a:t> </a:t>
            </a:r>
            <a:r>
              <a:rPr lang="it-IT" dirty="0" err="1"/>
              <a:t>items</a:t>
            </a:r>
            <a:r>
              <a:rPr lang="it-IT" dirty="0"/>
              <a:t> from </a:t>
            </a:r>
            <a:r>
              <a:rPr lang="it-IT" dirty="0" err="1"/>
              <a:t>each</a:t>
            </a:r>
            <a:r>
              <a:rPr lang="it-IT" dirty="0"/>
              <a:t> of 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sources</a:t>
            </a:r>
            <a:r>
              <a:rPr lang="it-IT" dirty="0"/>
              <a:t>,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, and </a:t>
            </a:r>
            <a:r>
              <a:rPr lang="it-IT" dirty="0" err="1"/>
              <a:t>emits</a:t>
            </a:r>
            <a:r>
              <a:rPr lang="it-IT" dirty="0"/>
              <a:t> the </a:t>
            </a:r>
            <a:r>
              <a:rPr lang="it-IT" dirty="0" err="1"/>
              <a:t>return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from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to the zip operator.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combineLatest</a:t>
            </a:r>
            <a:endParaRPr lang="it-IT" dirty="0"/>
          </a:p>
        </p:txBody>
      </p:sp>
      <p:sp>
        <p:nvSpPr>
          <p:cNvPr id="4" name="Sottotitolo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combining</a:t>
            </a:r>
            <a:r>
              <a:rPr lang="it-IT" dirty="0"/>
              <a:t> operator</a:t>
            </a:r>
          </a:p>
        </p:txBody>
      </p:sp>
      <p:pic>
        <p:nvPicPr>
          <p:cNvPr id="11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356" y="1708727"/>
            <a:ext cx="5118265" cy="225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92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sz="half" idx="1"/>
          </p:nvPr>
        </p:nvSpPr>
        <p:spPr>
          <a:xfrm>
            <a:off x="573853" y="1437651"/>
            <a:ext cx="2994538" cy="3037283"/>
          </a:xfrm>
        </p:spPr>
        <p:txBody>
          <a:bodyPr/>
          <a:lstStyle/>
          <a:p>
            <a:endParaRPr lang="it-IT" dirty="0"/>
          </a:p>
          <a:p>
            <a:r>
              <a:rPr lang="it-IT" dirty="0" err="1"/>
              <a:t>Emit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items</a:t>
            </a:r>
            <a:r>
              <a:rPr lang="it-IT" dirty="0"/>
              <a:t> from an </a:t>
            </a:r>
            <a:r>
              <a:rPr lang="it-IT" dirty="0" err="1"/>
              <a:t>Observable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pass a predicate test.</a:t>
            </a:r>
          </a:p>
          <a:p>
            <a:endParaRPr lang="it-IT" dirty="0"/>
          </a:p>
          <a:p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use the </a:t>
            </a:r>
            <a:r>
              <a:rPr lang="it-IT" dirty="0" err="1"/>
              <a:t>filter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of a </a:t>
            </a:r>
            <a:r>
              <a:rPr lang="it-IT" dirty="0" err="1"/>
              <a:t>Swift</a:t>
            </a:r>
            <a:r>
              <a:rPr lang="it-IT" dirty="0"/>
              <a:t> array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FILTER</a:t>
            </a:r>
          </a:p>
        </p:txBody>
      </p:sp>
      <p:sp>
        <p:nvSpPr>
          <p:cNvPr id="4" name="Sottotitolo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filtering</a:t>
            </a:r>
            <a:r>
              <a:rPr lang="it-IT" dirty="0"/>
              <a:t> operator</a:t>
            </a:r>
          </a:p>
        </p:txBody>
      </p:sp>
      <p:pic>
        <p:nvPicPr>
          <p:cNvPr id="11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356" y="1882563"/>
            <a:ext cx="5118265" cy="190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68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sz="half" idx="1"/>
          </p:nvPr>
        </p:nvSpPr>
        <p:spPr>
          <a:xfrm>
            <a:off x="573853" y="1437652"/>
            <a:ext cx="2994538" cy="1407694"/>
          </a:xfrm>
        </p:spPr>
        <p:txBody>
          <a:bodyPr/>
          <a:lstStyle/>
          <a:p>
            <a:endParaRPr lang="it-IT" dirty="0"/>
          </a:p>
          <a:p>
            <a:r>
              <a:rPr lang="it-IT" dirty="0" err="1"/>
              <a:t>Transform</a:t>
            </a:r>
            <a:r>
              <a:rPr lang="it-IT" dirty="0"/>
              <a:t> the </a:t>
            </a:r>
            <a:r>
              <a:rPr lang="it-IT" dirty="0" err="1"/>
              <a:t>items</a:t>
            </a:r>
            <a:r>
              <a:rPr lang="it-IT" dirty="0"/>
              <a:t> </a:t>
            </a:r>
            <a:r>
              <a:rPr lang="it-IT" dirty="0" err="1"/>
              <a:t>emitted</a:t>
            </a:r>
            <a:r>
              <a:rPr lang="it-IT" dirty="0"/>
              <a:t> by an </a:t>
            </a:r>
            <a:r>
              <a:rPr lang="it-IT" dirty="0" err="1"/>
              <a:t>Observable</a:t>
            </a:r>
            <a:r>
              <a:rPr lang="it-IT" dirty="0"/>
              <a:t> by </a:t>
            </a:r>
            <a:r>
              <a:rPr lang="it-IT" dirty="0" err="1"/>
              <a:t>applying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to </a:t>
            </a:r>
            <a:r>
              <a:rPr lang="it-IT" dirty="0" err="1"/>
              <a:t>each</a:t>
            </a:r>
            <a:r>
              <a:rPr lang="it-IT" dirty="0"/>
              <a:t> item.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MAP</a:t>
            </a:r>
          </a:p>
        </p:txBody>
      </p:sp>
      <p:sp>
        <p:nvSpPr>
          <p:cNvPr id="4" name="Sottotitolo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/>
              <a:t>a TRANSFORMING operator</a:t>
            </a:r>
          </a:p>
        </p:txBody>
      </p:sp>
      <p:pic>
        <p:nvPicPr>
          <p:cNvPr id="11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013" y="1882563"/>
            <a:ext cx="4836951" cy="1908155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4A63A22-D093-1441-B2FA-060D82C4F0A5}"/>
              </a:ext>
            </a:extLst>
          </p:cNvPr>
          <p:cNvSpPr txBox="1">
            <a:spLocks/>
          </p:cNvSpPr>
          <p:nvPr/>
        </p:nvSpPr>
        <p:spPr>
          <a:xfrm>
            <a:off x="459150" y="2845346"/>
            <a:ext cx="3109241" cy="216605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None/>
              <a:defRPr sz="1800" b="0" i="0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18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SzPct val="130000"/>
            </a:pPr>
            <a:endParaRPr lang="it-IT" sz="1600" dirty="0"/>
          </a:p>
          <a:p>
            <a:pPr>
              <a:buClr>
                <a:schemeClr val="tx2"/>
              </a:buClr>
              <a:buSzPct val="130000"/>
            </a:pPr>
            <a:r>
              <a:rPr lang="it-IT" sz="1600" dirty="0"/>
              <a:t>An </a:t>
            </a:r>
            <a:r>
              <a:rPr lang="it-IT" sz="1600" dirty="0" err="1"/>
              <a:t>example</a:t>
            </a:r>
            <a:r>
              <a:rPr lang="it-IT" sz="1600" dirty="0"/>
              <a:t> of </a:t>
            </a:r>
            <a:r>
              <a:rPr lang="it-IT" sz="1600" dirty="0" err="1"/>
              <a:t>map</a:t>
            </a:r>
            <a:r>
              <a:rPr lang="it-IT" sz="1600" dirty="0"/>
              <a:t>, </a:t>
            </a:r>
            <a:r>
              <a:rPr lang="it-IT" sz="1600" dirty="0" err="1"/>
              <a:t>used</a:t>
            </a:r>
            <a:r>
              <a:rPr lang="it-IT" sz="1600" dirty="0"/>
              <a:t> </a:t>
            </a:r>
            <a:r>
              <a:rPr lang="it-IT" sz="1600" dirty="0" err="1"/>
              <a:t>along</a:t>
            </a:r>
            <a:r>
              <a:rPr lang="it-IT" sz="1600" dirty="0"/>
              <a:t> with </a:t>
            </a:r>
            <a:r>
              <a:rPr lang="it-IT" sz="1600" dirty="0" err="1"/>
              <a:t>filter</a:t>
            </a:r>
            <a:r>
              <a:rPr lang="it-IT" sz="1600" dirty="0"/>
              <a:t>, </a:t>
            </a:r>
            <a:r>
              <a:rPr lang="it-IT" sz="1600" dirty="0" err="1"/>
              <a:t>is</a:t>
            </a:r>
            <a:r>
              <a:rPr lang="it-IT" sz="1600" dirty="0"/>
              <a:t>:</a:t>
            </a:r>
            <a:endParaRPr lang="de-DE" sz="1600" cap="all" dirty="0">
              <a:solidFill>
                <a:schemeClr val="tx2"/>
              </a:solidFill>
              <a:latin typeface="Arial"/>
              <a:cs typeface="Arial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sz="1600" dirty="0"/>
              <a:t>.</a:t>
            </a:r>
            <a:r>
              <a:rPr lang="it-IT" sz="1600" dirty="0" err="1"/>
              <a:t>filter</a:t>
            </a:r>
            <a:r>
              <a:rPr lang="it-IT" sz="1600" dirty="0"/>
              <a:t>{ $0 != </a:t>
            </a:r>
            <a:r>
              <a:rPr lang="it-IT" sz="1600" dirty="0" err="1"/>
              <a:t>nil</a:t>
            </a:r>
            <a:r>
              <a:rPr lang="it-IT" sz="1600" dirty="0"/>
              <a:t> }.</a:t>
            </a:r>
            <a:r>
              <a:rPr lang="it-IT" sz="1600" dirty="0" err="1"/>
              <a:t>map</a:t>
            </a:r>
            <a:r>
              <a:rPr lang="it-IT" sz="1600" dirty="0"/>
              <a:t>{ $0! }</a:t>
            </a:r>
            <a:endParaRPr lang="de-DE" kern="0" dirty="0">
              <a:cs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1791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sz="half" idx="1"/>
          </p:nvPr>
        </p:nvSpPr>
        <p:spPr>
          <a:xfrm>
            <a:off x="573853" y="1437651"/>
            <a:ext cx="2994538" cy="3037283"/>
          </a:xfrm>
        </p:spPr>
        <p:txBody>
          <a:bodyPr/>
          <a:lstStyle/>
          <a:p>
            <a:endParaRPr lang="it-IT" dirty="0"/>
          </a:p>
          <a:p>
            <a:r>
              <a:rPr lang="it-IT" dirty="0" err="1"/>
              <a:t>Causes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operations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happen</a:t>
            </a:r>
            <a:r>
              <a:rPr lang="it-IT" dirty="0"/>
              <a:t> </a:t>
            </a:r>
            <a:r>
              <a:rPr lang="it-IT" dirty="0" err="1"/>
              <a:t>below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be </a:t>
            </a:r>
            <a:r>
              <a:rPr lang="it-IT" dirty="0" err="1"/>
              <a:t>executed</a:t>
            </a:r>
            <a:r>
              <a:rPr lang="it-IT" dirty="0"/>
              <a:t> on the </a:t>
            </a:r>
            <a:r>
              <a:rPr lang="it-IT" dirty="0" err="1"/>
              <a:t>specified</a:t>
            </a:r>
            <a:r>
              <a:rPr lang="it-IT" dirty="0"/>
              <a:t> </a:t>
            </a:r>
            <a:r>
              <a:rPr lang="it-IT" dirty="0" err="1"/>
              <a:t>scheduler</a:t>
            </a:r>
            <a:r>
              <a:rPr lang="it-IT" dirty="0"/>
              <a:t>. </a:t>
            </a:r>
          </a:p>
          <a:p>
            <a:r>
              <a:rPr lang="it-IT" dirty="0" err="1"/>
              <a:t>You</a:t>
            </a:r>
            <a:r>
              <a:rPr lang="it-IT" dirty="0"/>
              <a:t> can call </a:t>
            </a:r>
            <a:r>
              <a:rPr lang="it-IT" dirty="0" err="1"/>
              <a:t>it</a:t>
            </a:r>
            <a:r>
              <a:rPr lang="it-IT" dirty="0"/>
              <a:t> multiple </a:t>
            </a:r>
            <a:r>
              <a:rPr lang="it-IT" dirty="0" err="1"/>
              <a:t>times</a:t>
            </a:r>
            <a:r>
              <a:rPr lang="it-IT" dirty="0"/>
              <a:t> per </a:t>
            </a:r>
            <a:r>
              <a:rPr lang="it-IT" dirty="0" err="1"/>
              <a:t>stream</a:t>
            </a:r>
            <a:r>
              <a:rPr lang="it-IT" dirty="0"/>
              <a:t> to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Similar</a:t>
            </a:r>
            <a:r>
              <a:rPr lang="it-IT" dirty="0"/>
              <a:t> to </a:t>
            </a:r>
            <a:r>
              <a:rPr lang="it-IT" dirty="0" err="1"/>
              <a:t>subscribeOn</a:t>
            </a:r>
            <a:r>
              <a:rPr lang="it-IT" dirty="0"/>
              <a:t> operator.</a:t>
            </a:r>
          </a:p>
          <a:p>
            <a:endParaRPr lang="it-IT" b="1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observeon</a:t>
            </a:r>
            <a:endParaRPr lang="it-IT" dirty="0"/>
          </a:p>
        </p:txBody>
      </p:sp>
      <p:sp>
        <p:nvSpPr>
          <p:cNvPr id="4" name="Sottotitolo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/>
              <a:t>a utility operator</a:t>
            </a:r>
          </a:p>
        </p:txBody>
      </p:sp>
      <p:pic>
        <p:nvPicPr>
          <p:cNvPr id="11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772" y="1708727"/>
            <a:ext cx="4687432" cy="225582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58759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09E61D-1735-DF49-A7D4-931261845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Code </a:t>
            </a:r>
            <a:r>
              <a:rPr lang="it-IT" dirty="0" err="1"/>
              <a:t>Snippets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9084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Behavior</a:t>
            </a:r>
            <a:r>
              <a:rPr lang="de-DE" dirty="0"/>
              <a:t> Relay</a:t>
            </a:r>
            <a:endParaRPr lang="it-IT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INITIAL best friend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6863524-FBD5-B041-9F5A-A825AE3C0D6D}"/>
              </a:ext>
            </a:extLst>
          </p:cNvPr>
          <p:cNvSpPr/>
          <p:nvPr/>
        </p:nvSpPr>
        <p:spPr>
          <a:xfrm>
            <a:off x="252249" y="1349951"/>
            <a:ext cx="87183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//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Considered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a bridge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between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not-reactive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and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reactive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code</a:t>
            </a:r>
            <a:endParaRPr lang="it-IT" dirty="0">
              <a:solidFill>
                <a:srgbClr val="D31895"/>
              </a:solidFill>
              <a:latin typeface="Menlo" panose="020B0609030804020204" pitchFamily="49" charset="0"/>
            </a:endParaRPr>
          </a:p>
          <a:p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var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myRelay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: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BehaviorRelay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&lt;</a:t>
            </a:r>
            <a:r>
              <a:rPr lang="it-IT" dirty="0" err="1">
                <a:solidFill>
                  <a:srgbClr val="00A0FF"/>
                </a:solidFill>
                <a:latin typeface="Menlo" panose="020B0609030804020204" pitchFamily="49" charset="0"/>
              </a:rPr>
              <a:t>Int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&gt; =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BehaviorRelay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value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it-IT" dirty="0">
                <a:solidFill>
                  <a:srgbClr val="786DFF"/>
                </a:solidFill>
                <a:latin typeface="Menlo" panose="020B0609030804020204" pitchFamily="49" charset="0"/>
              </a:rPr>
              <a:t>0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endParaRPr lang="it-IT" dirty="0">
              <a:solidFill>
                <a:srgbClr val="41CC45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//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You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can use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it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as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an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Observable</a:t>
            </a:r>
            <a:endParaRPr lang="it-IT" dirty="0">
              <a:solidFill>
                <a:srgbClr val="41CC45"/>
              </a:solidFill>
              <a:latin typeface="Menlo" panose="020B0609030804020204" pitchFamily="49" charset="0"/>
            </a:endParaRPr>
          </a:p>
          <a:p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let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myObservable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: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Observable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&lt;</a:t>
            </a:r>
            <a:r>
              <a:rPr lang="it-IT" dirty="0" err="1">
                <a:solidFill>
                  <a:srgbClr val="00A0FF"/>
                </a:solidFill>
                <a:latin typeface="Menlo" panose="020B0609030804020204" pitchFamily="49" charset="0"/>
              </a:rPr>
              <a:t>Int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&gt; =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myRelay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asObservable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endParaRPr lang="it-IT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//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You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can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read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its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value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like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any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variable</a:t>
            </a:r>
            <a:endParaRPr lang="it-IT" dirty="0">
              <a:solidFill>
                <a:srgbClr val="41CC45"/>
              </a:solidFill>
              <a:latin typeface="Menlo" panose="020B0609030804020204" pitchFamily="49" charset="0"/>
            </a:endParaRPr>
          </a:p>
          <a:p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let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myValue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: </a:t>
            </a:r>
            <a:r>
              <a:rPr lang="it-IT" dirty="0" err="1">
                <a:solidFill>
                  <a:srgbClr val="00A0FF"/>
                </a:solidFill>
                <a:latin typeface="Menlo" panose="020B0609030804020204" pitchFamily="49" charset="0"/>
              </a:rPr>
              <a:t>Int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 =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myRelay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value</a:t>
            </a:r>
            <a:endParaRPr lang="it-IT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endParaRPr lang="it-IT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//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You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can set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its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value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,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which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will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trigger the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Observers</a:t>
            </a:r>
            <a:endParaRPr lang="it-IT" dirty="0">
              <a:solidFill>
                <a:srgbClr val="41CC45"/>
              </a:solidFill>
              <a:latin typeface="Menlo" panose="020B0609030804020204" pitchFamily="49" charset="0"/>
            </a:endParaRPr>
          </a:p>
          <a:p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myRelay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accept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(5)</a:t>
            </a:r>
          </a:p>
          <a:p>
            <a:endParaRPr lang="it-IT" dirty="0">
              <a:solidFill>
                <a:srgbClr val="FFFFFF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665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SUBSCRIBE</a:t>
            </a:r>
            <a:endParaRPr lang="it-IT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73852" y="753750"/>
            <a:ext cx="7968163" cy="328820"/>
          </a:xfrm>
        </p:spPr>
        <p:txBody>
          <a:bodyPr/>
          <a:lstStyle/>
          <a:p>
            <a:r>
              <a:rPr lang="en-US" dirty="0"/>
              <a:t>Action done when receiving an event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3E206BD-1EFE-894F-9E43-70D3F692C027}"/>
              </a:ext>
            </a:extLst>
          </p:cNvPr>
          <p:cNvSpPr/>
          <p:nvPr/>
        </p:nvSpPr>
        <p:spPr>
          <a:xfrm>
            <a:off x="226881" y="1288827"/>
            <a:ext cx="88621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//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Outside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of the scope</a:t>
            </a:r>
            <a:endParaRPr lang="it-IT" dirty="0">
              <a:solidFill>
                <a:srgbClr val="D31895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D31895"/>
                </a:solidFill>
                <a:latin typeface="Menlo" panose="020B0609030804020204" pitchFamily="49" charset="0"/>
              </a:rPr>
              <a:t>@</a:t>
            </a:r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IBOutlet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weak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var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searchBar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it-IT" dirty="0" err="1">
                <a:solidFill>
                  <a:srgbClr val="00A0FF"/>
                </a:solidFill>
                <a:latin typeface="Menlo" panose="020B0609030804020204" pitchFamily="49" charset="0"/>
              </a:rPr>
              <a:t>UISearchBar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!</a:t>
            </a:r>
            <a:endParaRPr lang="it-IT" dirty="0">
              <a:solidFill>
                <a:srgbClr val="D31895"/>
              </a:solidFill>
              <a:latin typeface="Menlo" panose="020B0609030804020204" pitchFamily="49" charset="0"/>
            </a:endParaRPr>
          </a:p>
          <a:p>
            <a:endParaRPr lang="it-IT" dirty="0">
              <a:solidFill>
                <a:srgbClr val="41CC45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...</a:t>
            </a:r>
          </a:p>
          <a:p>
            <a:endParaRPr lang="it-IT" dirty="0">
              <a:solidFill>
                <a:srgbClr val="41CC45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//Inside a scope,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like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viewDidLoad</a:t>
            </a:r>
            <a:endParaRPr lang="it-IT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searchBar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rx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text</a:t>
            </a:r>
            <a:endParaRPr lang="it-IT" dirty="0">
              <a:solidFill>
                <a:srgbClr val="23FF83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23FF83"/>
                </a:solidFill>
                <a:latin typeface="Menlo" panose="020B0609030804020204" pitchFamily="49" charset="0"/>
              </a:rPr>
              <a:t>	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subscribe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onNext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: { [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weak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>
                <a:solidFill>
                  <a:srgbClr val="D31895"/>
                </a:solidFill>
                <a:latin typeface="Menlo" panose="020B0609030804020204" pitchFamily="49" charset="0"/>
              </a:rPr>
              <a:t>self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] text </a:t>
            </a:r>
            <a:r>
              <a:rPr lang="it-IT" dirty="0">
                <a:solidFill>
                  <a:srgbClr val="D31895"/>
                </a:solidFill>
                <a:latin typeface="Menlo" panose="020B0609030804020204" pitchFamily="49" charset="0"/>
              </a:rPr>
              <a:t>in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     </a:t>
            </a:r>
          </a:p>
          <a:p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		</a:t>
            </a:r>
            <a:r>
              <a:rPr lang="it-IT" dirty="0">
                <a:solidFill>
                  <a:srgbClr val="D31895"/>
                </a:solidFill>
                <a:latin typeface="Menlo" panose="020B0609030804020204" pitchFamily="49" charset="0"/>
              </a:rPr>
              <a:t>self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?.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doSomethingWonderful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withSearchBarText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: text)</a:t>
            </a:r>
          </a:p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		 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</a:t>
            </a:r>
          </a:p>
          <a:p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   }).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disposed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(by: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disposeBag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  <a:endParaRPr lang="it-IT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094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BIND</a:t>
            </a:r>
            <a:endParaRPr lang="it-IT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73852" y="753750"/>
            <a:ext cx="7968163" cy="328820"/>
          </a:xfrm>
        </p:spPr>
        <p:txBody>
          <a:bodyPr/>
          <a:lstStyle/>
          <a:p>
            <a:r>
              <a:rPr lang="en-US" dirty="0"/>
              <a:t>connect events to an UI element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3E206BD-1EFE-894F-9E43-70D3F692C027}"/>
              </a:ext>
            </a:extLst>
          </p:cNvPr>
          <p:cNvSpPr/>
          <p:nvPr/>
        </p:nvSpPr>
        <p:spPr>
          <a:xfrm>
            <a:off x="52855" y="1288827"/>
            <a:ext cx="90361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//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Outside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of the scope</a:t>
            </a:r>
            <a:endParaRPr lang="it-IT" dirty="0">
              <a:solidFill>
                <a:srgbClr val="D31895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D31895"/>
                </a:solidFill>
                <a:latin typeface="Menlo" panose="020B0609030804020204" pitchFamily="49" charset="0"/>
              </a:rPr>
              <a:t>@</a:t>
            </a:r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IBOutlet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weak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var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myTextField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it-IT" dirty="0" err="1">
                <a:solidFill>
                  <a:srgbClr val="00A0FF"/>
                </a:solidFill>
                <a:latin typeface="Menlo" panose="020B0609030804020204" pitchFamily="49" charset="0"/>
              </a:rPr>
              <a:t>UITextField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!</a:t>
            </a:r>
            <a:endParaRPr lang="it-IT" dirty="0">
              <a:solidFill>
                <a:srgbClr val="D31895"/>
              </a:solidFill>
              <a:latin typeface="Menlo" panose="020B0609030804020204" pitchFamily="49" charset="0"/>
            </a:endParaRPr>
          </a:p>
          <a:p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var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myRelay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: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BehaviorRelay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&lt;</a:t>
            </a:r>
            <a:r>
              <a:rPr lang="it-IT" dirty="0" err="1">
                <a:solidFill>
                  <a:srgbClr val="00A0FF"/>
                </a:solidFill>
                <a:latin typeface="Menlo" panose="020B0609030804020204" pitchFamily="49" charset="0"/>
              </a:rPr>
              <a:t>String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&gt; =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BehaviorRelay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value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:</a:t>
            </a:r>
            <a:r>
              <a:rPr lang="it-IT" dirty="0">
                <a:solidFill>
                  <a:srgbClr val="786DFF"/>
                </a:solidFill>
                <a:latin typeface="Menlo" panose="020B0609030804020204" pitchFamily="49" charset="0"/>
              </a:rPr>
              <a:t> "Hi"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...</a:t>
            </a:r>
          </a:p>
          <a:p>
            <a:endParaRPr lang="it-IT" dirty="0">
              <a:solidFill>
                <a:srgbClr val="41CC45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//Inside a scope,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like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viewDidLoad</a:t>
            </a:r>
            <a:endParaRPr lang="it-IT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myRelay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asObservable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  <a:endParaRPr lang="it-IT" dirty="0">
              <a:solidFill>
                <a:srgbClr val="23FF83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23FF83"/>
                </a:solidFill>
                <a:latin typeface="Menlo" panose="020B0609030804020204" pitchFamily="49" charset="0"/>
              </a:rPr>
              <a:t>	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bind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(to: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myTextField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rx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text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	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disposed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(by: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disposeBag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endParaRPr lang="it-IT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myRelay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accept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it-IT" dirty="0">
                <a:solidFill>
                  <a:srgbClr val="786DFF"/>
                </a:solidFill>
                <a:latin typeface="Menlo" panose="020B0609030804020204" pitchFamily="49" charset="0"/>
              </a:rPr>
              <a:t>"Darling"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  <a:endParaRPr lang="it-IT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892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Avoiding</a:t>
            </a:r>
            <a:r>
              <a:rPr lang="de-DE" dirty="0"/>
              <a:t> </a:t>
            </a:r>
            <a:r>
              <a:rPr lang="de-DE" dirty="0" err="1"/>
              <a:t>retain</a:t>
            </a:r>
            <a:r>
              <a:rPr lang="de-DE" dirty="0"/>
              <a:t> </a:t>
            </a:r>
            <a:r>
              <a:rPr lang="de-DE" dirty="0" err="1"/>
              <a:t>cycle</a:t>
            </a:r>
            <a:endParaRPr lang="it-IT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dispose bag &amp; weak self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3E206BD-1EFE-894F-9E43-70D3F692C027}"/>
              </a:ext>
            </a:extLst>
          </p:cNvPr>
          <p:cNvSpPr/>
          <p:nvPr/>
        </p:nvSpPr>
        <p:spPr>
          <a:xfrm>
            <a:off x="226881" y="1288827"/>
            <a:ext cx="88621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//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Outside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of the scope</a:t>
            </a:r>
            <a:endParaRPr lang="it-IT" dirty="0">
              <a:solidFill>
                <a:srgbClr val="D31895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D31895"/>
                </a:solidFill>
                <a:latin typeface="Menlo" panose="020B0609030804020204" pitchFamily="49" charset="0"/>
              </a:rPr>
              <a:t>private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var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disposeBag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DisposeBag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endParaRPr lang="it-IT" dirty="0">
              <a:solidFill>
                <a:srgbClr val="41CC45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//Inside a scope,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like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viewDidLoad</a:t>
            </a:r>
            <a:endParaRPr lang="it-IT" dirty="0">
              <a:solidFill>
                <a:srgbClr val="D31895"/>
              </a:solidFill>
              <a:latin typeface="Menlo" panose="020B0609030804020204" pitchFamily="49" charset="0"/>
            </a:endParaRPr>
          </a:p>
          <a:p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let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countries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Observable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just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it-IT" dirty="0">
                <a:solidFill>
                  <a:srgbClr val="FF2C38"/>
                </a:solidFill>
                <a:latin typeface="Menlo" panose="020B0609030804020204" pitchFamily="49" charset="0"/>
              </a:rPr>
              <a:t>"Austria"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,</a:t>
            </a:r>
            <a:r>
              <a:rPr lang="it-IT" dirty="0">
                <a:solidFill>
                  <a:srgbClr val="FF2C38"/>
                </a:solidFill>
                <a:latin typeface="Menlo" panose="020B0609030804020204" pitchFamily="49" charset="0"/>
              </a:rPr>
              <a:t> "</a:t>
            </a:r>
            <a:r>
              <a:rPr lang="it-IT" dirty="0" err="1">
                <a:solidFill>
                  <a:srgbClr val="FF2C38"/>
                </a:solidFill>
                <a:latin typeface="Menlo" panose="020B0609030804020204" pitchFamily="49" charset="0"/>
              </a:rPr>
              <a:t>Belgium</a:t>
            </a:r>
            <a:r>
              <a:rPr lang="it-IT" dirty="0">
                <a:solidFill>
                  <a:srgbClr val="FF2C38"/>
                </a:solidFill>
                <a:latin typeface="Menlo" panose="020B0609030804020204" pitchFamily="49" charset="0"/>
              </a:rPr>
              <a:t>"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it-IT" dirty="0">
                <a:solidFill>
                  <a:srgbClr val="FF2C38"/>
                </a:solidFill>
                <a:latin typeface="Menlo" panose="020B0609030804020204" pitchFamily="49" charset="0"/>
              </a:rPr>
              <a:t>"</a:t>
            </a:r>
            <a:r>
              <a:rPr lang="it-IT" dirty="0" err="1">
                <a:solidFill>
                  <a:srgbClr val="FF2C38"/>
                </a:solidFill>
                <a:latin typeface="Menlo" panose="020B0609030804020204" pitchFamily="49" charset="0"/>
              </a:rPr>
              <a:t>Italy</a:t>
            </a:r>
            <a:r>
              <a:rPr lang="it-IT" dirty="0">
                <a:solidFill>
                  <a:srgbClr val="FF2C38"/>
                </a:solidFill>
                <a:latin typeface="Menlo" panose="020B0609030804020204" pitchFamily="49" charset="0"/>
              </a:rPr>
              <a:t>"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        </a:t>
            </a:r>
          </a:p>
          <a:p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countries.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subscribe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onNext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: { [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weak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>
                <a:solidFill>
                  <a:srgbClr val="D31895"/>
                </a:solidFill>
                <a:latin typeface="Menlo" panose="020B0609030804020204" pitchFamily="49" charset="0"/>
              </a:rPr>
              <a:t>self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] country </a:t>
            </a:r>
            <a:r>
              <a:rPr lang="it-IT" dirty="0">
                <a:solidFill>
                  <a:srgbClr val="D31895"/>
                </a:solidFill>
                <a:latin typeface="Menlo" panose="020B0609030804020204" pitchFamily="49" charset="0"/>
              </a:rPr>
              <a:t>in</a:t>
            </a:r>
            <a:endParaRPr lang="it-IT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pPr lvl="1"/>
            <a:r>
              <a:rPr lang="it-IT" dirty="0">
                <a:solidFill>
                  <a:srgbClr val="D31895"/>
                </a:solidFill>
                <a:latin typeface="Menlo" panose="020B0609030804020204" pitchFamily="49" charset="0"/>
              </a:rPr>
              <a:t>	</a:t>
            </a:r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guard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let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`self` = </a:t>
            </a:r>
            <a:r>
              <a:rPr lang="it-IT" dirty="0">
                <a:solidFill>
                  <a:srgbClr val="D31895"/>
                </a:solidFill>
                <a:latin typeface="Menlo" panose="020B0609030804020204" pitchFamily="49" charset="0"/>
              </a:rPr>
              <a:t>self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>
                <a:solidFill>
                  <a:srgbClr val="D31895"/>
                </a:solidFill>
                <a:latin typeface="Menlo" panose="020B0609030804020204" pitchFamily="49" charset="0"/>
              </a:rPr>
              <a:t>else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{</a:t>
            </a:r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return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     </a:t>
            </a:r>
          </a:p>
          <a:p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		</a:t>
            </a:r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self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doSomethingAmazing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withCountry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: country)</a:t>
            </a:r>
          </a:p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		 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</a:t>
            </a:r>
          </a:p>
          <a:p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   }).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disposed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(by: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disposeBag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  <a:endParaRPr lang="it-IT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5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Meeting agenda</a:t>
            </a:r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r>
              <a:rPr lang="it-IT" dirty="0"/>
              <a:t> to </a:t>
            </a:r>
            <a:r>
              <a:rPr lang="it-IT" dirty="0" err="1">
                <a:solidFill>
                  <a:schemeClr val="tx2"/>
                </a:solidFill>
              </a:rPr>
              <a:t>Reactive</a:t>
            </a:r>
            <a:r>
              <a:rPr lang="it-IT" dirty="0">
                <a:solidFill>
                  <a:schemeClr val="tx2"/>
                </a:solidFill>
              </a:rPr>
              <a:t> Programming</a:t>
            </a:r>
            <a:endParaRPr lang="it-IT" dirty="0"/>
          </a:p>
          <a:p>
            <a:r>
              <a:rPr lang="it-IT" dirty="0" err="1"/>
              <a:t>Reactive</a:t>
            </a:r>
            <a:r>
              <a:rPr lang="it-IT" dirty="0"/>
              <a:t> </a:t>
            </a:r>
            <a:r>
              <a:rPr lang="it-IT" dirty="0" err="1"/>
              <a:t>Operators</a:t>
            </a:r>
            <a:endParaRPr lang="it-IT" dirty="0"/>
          </a:p>
          <a:p>
            <a:r>
              <a:rPr lang="it-IT" dirty="0"/>
              <a:t>Code </a:t>
            </a:r>
            <a:r>
              <a:rPr lang="it-IT" dirty="0" err="1"/>
              <a:t>Snippets</a:t>
            </a:r>
            <a:endParaRPr lang="it-IT" dirty="0"/>
          </a:p>
          <a:p>
            <a:r>
              <a:rPr lang="it-IT" dirty="0" err="1"/>
              <a:t>Contacts</a:t>
            </a:r>
            <a:r>
              <a:rPr lang="it-IT" dirty="0"/>
              <a:t> &amp; </a:t>
            </a:r>
            <a:r>
              <a:rPr lang="it-IT" dirty="0" err="1"/>
              <a:t>Resources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8955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2477C-765E-4546-BDF2-ACEE85AF4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Contacts</a:t>
            </a:r>
            <a:r>
              <a:rPr lang="it-IT" dirty="0"/>
              <a:t> &amp; </a:t>
            </a:r>
            <a:r>
              <a:rPr lang="it-IT" dirty="0" err="1"/>
              <a:t>resources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4481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Contacts</a:t>
            </a:r>
            <a:r>
              <a:rPr lang="it-IT" dirty="0"/>
              <a:t> &amp; RESOURCES</a:t>
            </a:r>
            <a:br>
              <a:rPr lang="it-IT" dirty="0"/>
            </a:b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Feel free to contact me if you ever get stuck with Rx:</a:t>
            </a:r>
          </a:p>
          <a:p>
            <a:r>
              <a:rPr lang="it-IT" dirty="0" err="1">
                <a:solidFill>
                  <a:schemeClr val="tx2"/>
                </a:solidFill>
                <a:latin typeface="Arial Black" panose="020B0A04020102020204" pitchFamily="34" charset="0"/>
              </a:rPr>
              <a:t>e.garolla@reply.it</a:t>
            </a:r>
            <a:endParaRPr lang="it-IT" dirty="0">
              <a:solidFill>
                <a:schemeClr val="tx2"/>
              </a:solidFill>
              <a:latin typeface="+mj-lt"/>
            </a:endParaRPr>
          </a:p>
          <a:p>
            <a:endParaRPr lang="de-DE" sz="1000" kern="0" dirty="0">
              <a:solidFill>
                <a:sysClr val="window" lastClr="FFFFFF"/>
              </a:solidFill>
              <a:cs typeface="Proxima Nova Regular"/>
            </a:endParaRPr>
          </a:p>
          <a:p>
            <a:r>
              <a:rPr lang="en-US" kern="0" dirty="0">
                <a:cs typeface="Proxima Nova Regular"/>
              </a:rPr>
              <a:t>Download source code:</a:t>
            </a:r>
            <a:endParaRPr lang="it-IT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>
                <a:cs typeface="Proxima Nova Regular"/>
                <a:hlinkClick r:id="rId2"/>
              </a:rPr>
              <a:t>https://github.com/Garolla/LabCamp.git</a:t>
            </a:r>
            <a:endParaRPr lang="de-DE" kern="0" dirty="0">
              <a:cs typeface="Proxima Nova Regular"/>
            </a:endParaRPr>
          </a:p>
          <a:p>
            <a:r>
              <a:rPr lang="en-US" kern="0" dirty="0">
                <a:cs typeface="Proxima Nova Regular"/>
              </a:rPr>
              <a:t>Resources:</a:t>
            </a:r>
            <a:endParaRPr lang="it-IT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err="1">
                <a:cs typeface="Proxima Nova Regular"/>
              </a:rPr>
              <a:t>ReactiveX</a:t>
            </a:r>
            <a:r>
              <a:rPr lang="de-DE" kern="0" dirty="0">
                <a:cs typeface="Proxima Nova Regular"/>
              </a:rPr>
              <a:t>: </a:t>
            </a:r>
            <a:r>
              <a:rPr lang="de-DE" kern="0" dirty="0">
                <a:cs typeface="Proxima Nova Regular"/>
                <a:hlinkClick r:id="rId3"/>
              </a:rPr>
              <a:t>http://reactivex.io/</a:t>
            </a:r>
            <a:endParaRPr lang="de-DE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err="1">
                <a:cs typeface="Proxima Nova Regular"/>
              </a:rPr>
              <a:t>RxDiagrams</a:t>
            </a:r>
            <a:r>
              <a:rPr lang="de-DE" kern="0" dirty="0">
                <a:cs typeface="Proxima Nova Regular"/>
              </a:rPr>
              <a:t>: </a:t>
            </a:r>
            <a:r>
              <a:rPr lang="de-DE" kern="0" dirty="0">
                <a:cs typeface="Proxima Nova Regular"/>
                <a:hlinkClick r:id="rId4"/>
              </a:rPr>
              <a:t>http://rxmarbles.com/</a:t>
            </a:r>
            <a:endParaRPr lang="de-DE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err="1">
                <a:cs typeface="Proxima Nova Regular"/>
              </a:rPr>
              <a:t>RxSwift</a:t>
            </a:r>
            <a:r>
              <a:rPr lang="de-DE" kern="0" dirty="0">
                <a:cs typeface="Proxima Nova Regular"/>
              </a:rPr>
              <a:t>: </a:t>
            </a:r>
            <a:r>
              <a:rPr lang="de-DE" kern="0" dirty="0">
                <a:cs typeface="Proxima Nova Regular"/>
                <a:hlinkClick r:id="rId5"/>
              </a:rPr>
              <a:t>https://github.com/ReactiveX/RxSwift</a:t>
            </a:r>
            <a:endParaRPr lang="de-DE" kern="0" dirty="0">
              <a:cs typeface="Proxima Nova Regular"/>
            </a:endParaRPr>
          </a:p>
          <a:p>
            <a:pPr>
              <a:buClr>
                <a:schemeClr val="tx2"/>
              </a:buClr>
              <a:buSzPct val="130000"/>
            </a:pP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952F8159-23E9-3D47-B0D3-9EAD813C7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8062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56023" y="2141376"/>
            <a:ext cx="7003440" cy="803145"/>
          </a:xfrm>
        </p:spPr>
        <p:txBody>
          <a:bodyPr/>
          <a:lstStyle/>
          <a:p>
            <a:r>
              <a:rPr lang="it-IT" dirty="0" err="1">
                <a:solidFill>
                  <a:srgbClr val="FFFFFF"/>
                </a:solidFill>
              </a:rPr>
              <a:t>Thank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dirty="0" err="1">
                <a:solidFill>
                  <a:srgbClr val="FFFFFF"/>
                </a:solidFill>
              </a:rPr>
              <a:t>you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156022" y="2988487"/>
            <a:ext cx="7003441" cy="328820"/>
          </a:xfrm>
        </p:spPr>
        <p:txBody>
          <a:bodyPr/>
          <a:lstStyle/>
          <a:p>
            <a:r>
              <a:rPr lang="it-IT" dirty="0" err="1">
                <a:solidFill>
                  <a:srgbClr val="FFFFFF"/>
                </a:solidFill>
              </a:rPr>
              <a:t>www.reply.com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837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Reply Green 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Immagine 16" descr="Reply SpA - RUNNING MAN_White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203" y="2057708"/>
            <a:ext cx="1167594" cy="11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4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REACTIVE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286770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Reply SpA - RUNNING MAN 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879575"/>
            <a:ext cx="2082800" cy="208280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2075" y="3256126"/>
            <a:ext cx="76830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90252"/>
            <a:r>
              <a:rPr lang="en-US" sz="2400" dirty="0">
                <a:latin typeface="Arial Black" panose="020B0A04020102020204" pitchFamily="34" charset="0"/>
                <a:cs typeface="Proxima Nova Extrabld"/>
              </a:rPr>
              <a:t>“Reactive programming is the most cool paradigm to improve UI and UX”, </a:t>
            </a:r>
            <a:r>
              <a:rPr lang="en-US" sz="2400" dirty="0">
                <a:solidFill>
                  <a:schemeClr val="tx2"/>
                </a:solidFill>
              </a:rPr>
              <a:t>John Lennon</a:t>
            </a:r>
          </a:p>
        </p:txBody>
      </p:sp>
    </p:spTree>
    <p:extLst>
      <p:ext uri="{BB962C8B-B14F-4D97-AF65-F5344CB8AC3E}">
        <p14:creationId xmlns:p14="http://schemas.microsoft.com/office/powerpoint/2010/main" val="21871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Reactive</a:t>
            </a:r>
            <a:r>
              <a:rPr lang="it-IT" dirty="0"/>
              <a:t> </a:t>
            </a:r>
            <a:r>
              <a:rPr lang="it-IT" dirty="0" err="1"/>
              <a:t>programming</a:t>
            </a:r>
            <a:br>
              <a:rPr lang="it-IT" dirty="0"/>
            </a:b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ways to do Reactive Programming: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600" cap="all" dirty="0">
                <a:solidFill>
                  <a:schemeClr val="tx2"/>
                </a:solidFill>
                <a:latin typeface="Arial"/>
                <a:cs typeface="Arial"/>
              </a:rPr>
              <a:t>BY DESIGN</a:t>
            </a:r>
            <a:r>
              <a:rPr lang="de-DE" kern="0" dirty="0">
                <a:cs typeface="Proxima Nova Regular"/>
              </a:rPr>
              <a:t>: </a:t>
            </a:r>
            <a:r>
              <a:rPr lang="it-IT" dirty="0" err="1"/>
              <a:t>React</a:t>
            </a:r>
            <a:r>
              <a:rPr lang="it-IT" dirty="0"/>
              <a:t>, </a:t>
            </a:r>
            <a:r>
              <a:rPr lang="it-IT" dirty="0" err="1"/>
              <a:t>Redux</a:t>
            </a:r>
            <a:r>
              <a:rPr lang="it-IT" dirty="0"/>
              <a:t>, </a:t>
            </a:r>
            <a:r>
              <a:rPr lang="it-IT" dirty="0" err="1"/>
              <a:t>React</a:t>
            </a:r>
            <a:r>
              <a:rPr lang="it-IT" dirty="0"/>
              <a:t> Native, </a:t>
            </a:r>
            <a:r>
              <a:rPr lang="it-IT" dirty="0" err="1"/>
              <a:t>Flutter</a:t>
            </a:r>
            <a:r>
              <a:rPr lang="it-IT" dirty="0"/>
              <a:t>, </a:t>
            </a:r>
            <a:r>
              <a:rPr lang="it-IT" dirty="0" err="1"/>
              <a:t>ecc</a:t>
            </a:r>
            <a:endParaRPr lang="de-DE" kern="0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600" cap="all" dirty="0">
                <a:solidFill>
                  <a:schemeClr val="tx2"/>
                </a:solidFill>
                <a:latin typeface="Arial"/>
                <a:cs typeface="Arial"/>
              </a:rPr>
              <a:t>Through </a:t>
            </a:r>
            <a:r>
              <a:rPr lang="de-DE" sz="1600" cap="all" dirty="0" err="1">
                <a:solidFill>
                  <a:schemeClr val="tx2"/>
                </a:solidFill>
                <a:latin typeface="Arial"/>
                <a:cs typeface="Arial"/>
              </a:rPr>
              <a:t>libraries</a:t>
            </a:r>
            <a:r>
              <a:rPr lang="de-DE" kern="0" dirty="0">
                <a:cs typeface="Proxima Nova Regular"/>
              </a:rPr>
              <a:t>: </a:t>
            </a:r>
            <a:r>
              <a:rPr lang="en-US" kern="0" dirty="0">
                <a:cs typeface="Proxima Nova Regular"/>
              </a:rPr>
              <a:t>the most popular is </a:t>
            </a:r>
            <a:r>
              <a:rPr lang="it-IT" b="1" dirty="0" err="1"/>
              <a:t>Reactive</a:t>
            </a:r>
            <a:r>
              <a:rPr lang="it-IT" b="1" dirty="0"/>
              <a:t> Extensions </a:t>
            </a:r>
            <a:r>
              <a:rPr lang="en-US" kern="0" dirty="0">
                <a:cs typeface="Proxima Nova Regular"/>
              </a:rPr>
              <a:t>(aka </a:t>
            </a:r>
            <a:r>
              <a:rPr lang="en-US" kern="0" dirty="0" err="1">
                <a:cs typeface="Proxima Nova Regular"/>
              </a:rPr>
              <a:t>ReactiveX</a:t>
            </a:r>
            <a:r>
              <a:rPr lang="en-US" kern="0" dirty="0">
                <a:cs typeface="Proxima Nova Regular"/>
              </a:rPr>
              <a:t>)</a:t>
            </a:r>
            <a:endParaRPr lang="it-IT" dirty="0"/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952F8159-23E9-3D47-B0D3-9EAD813C7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771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Reactive</a:t>
            </a:r>
            <a:r>
              <a:rPr lang="it-IT" dirty="0"/>
              <a:t> X</a:t>
            </a:r>
            <a:br>
              <a:rPr lang="it-IT" dirty="0"/>
            </a:b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An API for </a:t>
            </a:r>
            <a:r>
              <a:rPr lang="it-IT" dirty="0" err="1"/>
              <a:t>asynchronous</a:t>
            </a:r>
            <a:r>
              <a:rPr lang="it-IT" dirty="0"/>
              <a:t> </a:t>
            </a:r>
            <a:r>
              <a:rPr lang="it-IT" dirty="0" err="1"/>
              <a:t>programming</a:t>
            </a:r>
            <a:r>
              <a:rPr lang="it-IT" dirty="0"/>
              <a:t> with </a:t>
            </a:r>
            <a:r>
              <a:rPr lang="it-IT" dirty="0" err="1"/>
              <a:t>observable</a:t>
            </a:r>
            <a:r>
              <a:rPr lang="it-IT" dirty="0"/>
              <a:t> </a:t>
            </a:r>
            <a:r>
              <a:rPr lang="it-IT" dirty="0" err="1"/>
              <a:t>streams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en-US" dirty="0"/>
              <a:t>Main characteristics are: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cap="all" dirty="0">
                <a:solidFill>
                  <a:schemeClr val="tx2"/>
                </a:solidFill>
                <a:cs typeface="Arial"/>
              </a:rPr>
              <a:t>FRONTEND</a:t>
            </a:r>
            <a:r>
              <a:rPr lang="de-DE" kern="0" dirty="0">
                <a:cs typeface="Proxima Nova Regular"/>
              </a:rPr>
              <a:t>: </a:t>
            </a:r>
            <a:r>
              <a:rPr lang="it-IT" dirty="0" err="1"/>
              <a:t>Manipulate</a:t>
            </a:r>
            <a:r>
              <a:rPr lang="it-IT" dirty="0"/>
              <a:t> UI </a:t>
            </a:r>
            <a:r>
              <a:rPr lang="it-IT" dirty="0" err="1"/>
              <a:t>events</a:t>
            </a:r>
            <a:r>
              <a:rPr lang="it-IT" dirty="0"/>
              <a:t> and API </a:t>
            </a:r>
            <a:r>
              <a:rPr lang="it-IT" dirty="0" err="1"/>
              <a:t>responses</a:t>
            </a:r>
            <a:r>
              <a:rPr lang="en-US" dirty="0"/>
              <a:t> </a:t>
            </a:r>
            <a:endParaRPr lang="de-DE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cap="all" dirty="0">
                <a:solidFill>
                  <a:schemeClr val="tx2"/>
                </a:solidFill>
                <a:cs typeface="Arial"/>
              </a:rPr>
              <a:t>MULTI-PLATFORM</a:t>
            </a:r>
            <a:r>
              <a:rPr lang="de-DE" kern="0" dirty="0">
                <a:cs typeface="Proxima Nova Regular"/>
              </a:rPr>
              <a:t>: </a:t>
            </a:r>
            <a:r>
              <a:rPr lang="en-US" kern="0" dirty="0" err="1">
                <a:cs typeface="Proxima Nova Regular"/>
              </a:rPr>
              <a:t>RxJava</a:t>
            </a:r>
            <a:r>
              <a:rPr lang="en-US" kern="0" dirty="0">
                <a:cs typeface="Proxima Nova Regular"/>
              </a:rPr>
              <a:t>, </a:t>
            </a:r>
            <a:r>
              <a:rPr lang="en-US" kern="0" dirty="0" err="1">
                <a:cs typeface="Proxima Nova Regular"/>
              </a:rPr>
              <a:t>RxJs</a:t>
            </a:r>
            <a:r>
              <a:rPr lang="en-US" kern="0" dirty="0">
                <a:cs typeface="Proxima Nova Regular"/>
              </a:rPr>
              <a:t>, </a:t>
            </a:r>
            <a:r>
              <a:rPr lang="en-US" kern="0" dirty="0" err="1">
                <a:cs typeface="Proxima Nova Regular"/>
              </a:rPr>
              <a:t>RxGo</a:t>
            </a:r>
            <a:r>
              <a:rPr lang="en-US" kern="0" dirty="0">
                <a:cs typeface="Proxima Nova Regular"/>
              </a:rPr>
              <a:t>, </a:t>
            </a:r>
            <a:r>
              <a:rPr lang="en-US" kern="0" dirty="0" err="1">
                <a:cs typeface="Proxima Nova Regular"/>
              </a:rPr>
              <a:t>RxDart</a:t>
            </a:r>
            <a:r>
              <a:rPr lang="en-US" kern="0" dirty="0">
                <a:cs typeface="Proxima Nova Regular"/>
              </a:rPr>
              <a:t>, </a:t>
            </a:r>
            <a:r>
              <a:rPr lang="en-US" kern="0" dirty="0" err="1">
                <a:cs typeface="Proxima Nova Regular"/>
              </a:rPr>
              <a:t>RxKotlin</a:t>
            </a:r>
            <a:r>
              <a:rPr lang="en-US" kern="0" dirty="0">
                <a:cs typeface="Proxima Nova Regular"/>
              </a:rPr>
              <a:t>, </a:t>
            </a:r>
            <a:r>
              <a:rPr lang="en-US" kern="0" dirty="0" err="1">
                <a:cs typeface="Proxima Nova Regular"/>
              </a:rPr>
              <a:t>RxCpp</a:t>
            </a:r>
            <a:r>
              <a:rPr lang="en-US" kern="0" dirty="0">
                <a:cs typeface="Proxima Nova Regular"/>
              </a:rPr>
              <a:t>, </a:t>
            </a:r>
            <a:r>
              <a:rPr lang="en-US" kern="0" dirty="0" err="1">
                <a:cs typeface="Proxima Nova Regular"/>
              </a:rPr>
              <a:t>RxPy</a:t>
            </a:r>
            <a:r>
              <a:rPr lang="en-US" kern="0" dirty="0">
                <a:cs typeface="Proxima Nova Regular"/>
              </a:rPr>
              <a:t>, Rx</a:t>
            </a:r>
            <a:r>
              <a:rPr lang="it-IT" kern="0" dirty="0">
                <a:cs typeface="Proxima Nova Regular"/>
              </a:rPr>
              <a:t>Scala, </a:t>
            </a:r>
            <a:r>
              <a:rPr lang="it-IT" kern="0" dirty="0" err="1">
                <a:cs typeface="Proxima Nova Regular"/>
              </a:rPr>
              <a:t>ecc</a:t>
            </a:r>
            <a:endParaRPr lang="it-IT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cap="all" dirty="0">
                <a:solidFill>
                  <a:schemeClr val="tx2"/>
                </a:solidFill>
                <a:cs typeface="Arial"/>
              </a:rPr>
              <a:t>BACKEND</a:t>
            </a:r>
            <a:r>
              <a:rPr lang="de-DE" kern="0" dirty="0">
                <a:cs typeface="Proxima Nova Regular"/>
              </a:rPr>
              <a:t>: </a:t>
            </a:r>
            <a:r>
              <a:rPr lang="en-US" kern="0" dirty="0">
                <a:cs typeface="Proxima Nova Regular"/>
              </a:rPr>
              <a:t>Easy to handle a</a:t>
            </a:r>
            <a:r>
              <a:rPr lang="it-IT" dirty="0" err="1"/>
              <a:t>synchronicity</a:t>
            </a:r>
            <a:r>
              <a:rPr lang="it-IT" dirty="0"/>
              <a:t> and </a:t>
            </a:r>
            <a:r>
              <a:rPr lang="it-IT" dirty="0" err="1"/>
              <a:t>write</a:t>
            </a:r>
            <a:r>
              <a:rPr lang="it-IT" dirty="0"/>
              <a:t> </a:t>
            </a:r>
            <a:r>
              <a:rPr lang="it-IT" dirty="0" err="1"/>
              <a:t>concurrent</a:t>
            </a:r>
            <a:r>
              <a:rPr lang="it-IT" dirty="0"/>
              <a:t> code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kern="0" dirty="0">
                <a:cs typeface="Proxima Nova Regular"/>
              </a:rPr>
              <a:t>Used by company like Microsoft, Netflix, Airbnb and Concept Reply</a:t>
            </a:r>
            <a:endParaRPr lang="de-DE" kern="0" dirty="0">
              <a:cs typeface="Proxima Nova Regular"/>
            </a:endParaRPr>
          </a:p>
          <a:p>
            <a:pPr>
              <a:buClr>
                <a:schemeClr val="tx2"/>
              </a:buClr>
              <a:buSzPct val="130000"/>
            </a:pPr>
            <a:endParaRPr lang="de-DE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endParaRPr lang="de-DE" kern="0" dirty="0">
              <a:cs typeface="Proxima Nova Regular"/>
            </a:endParaRPr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952F8159-23E9-3D47-B0D3-9EAD813C7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Libraries for </a:t>
            </a:r>
            <a:r>
              <a:rPr lang="it-IT" dirty="0" err="1"/>
              <a:t>reactive</a:t>
            </a:r>
            <a:r>
              <a:rPr lang="it-IT" dirty="0"/>
              <a:t> </a:t>
            </a:r>
            <a:r>
              <a:rPr lang="it-IT" dirty="0" err="1"/>
              <a:t>development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6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ReactivEX</a:t>
            </a:r>
            <a:br>
              <a:rPr lang="it-IT" dirty="0"/>
            </a:b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Essential concepts in </a:t>
            </a:r>
            <a:r>
              <a:rPr lang="en-US" dirty="0" err="1"/>
              <a:t>ReactiveX</a:t>
            </a:r>
            <a:r>
              <a:rPr lang="en-US" dirty="0"/>
              <a:t>: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600" cap="all" dirty="0">
                <a:solidFill>
                  <a:schemeClr val="tx2"/>
                </a:solidFill>
                <a:latin typeface="Arial"/>
                <a:cs typeface="Arial"/>
              </a:rPr>
              <a:t>OBSERVABLE</a:t>
            </a:r>
            <a:r>
              <a:rPr lang="de-DE" kern="0" dirty="0">
                <a:cs typeface="Proxima Nova Regular"/>
              </a:rPr>
              <a:t>: </a:t>
            </a:r>
            <a:r>
              <a:rPr lang="it-IT" dirty="0" err="1"/>
              <a:t>represents</a:t>
            </a:r>
            <a:r>
              <a:rPr lang="it-IT" dirty="0"/>
              <a:t> a </a:t>
            </a:r>
            <a:r>
              <a:rPr lang="it-IT" dirty="0" err="1"/>
              <a:t>stream</a:t>
            </a:r>
            <a:r>
              <a:rPr lang="it-IT" dirty="0"/>
              <a:t> of </a:t>
            </a:r>
            <a:r>
              <a:rPr lang="it-IT" dirty="0" err="1"/>
              <a:t>asynchronous</a:t>
            </a:r>
            <a:r>
              <a:rPr lang="it-IT" dirty="0"/>
              <a:t> </a:t>
            </a:r>
            <a:r>
              <a:rPr lang="it-IT" dirty="0" err="1"/>
              <a:t>events</a:t>
            </a:r>
            <a:endParaRPr lang="de-DE" kern="0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600" cap="all" dirty="0">
                <a:solidFill>
                  <a:schemeClr val="tx2"/>
                </a:solidFill>
                <a:latin typeface="Arial"/>
                <a:cs typeface="Arial"/>
              </a:rPr>
              <a:t>OBSERVER</a:t>
            </a:r>
            <a:r>
              <a:rPr lang="de-DE" kern="0" dirty="0">
                <a:cs typeface="Proxima Nova Regular"/>
              </a:rPr>
              <a:t>: Observer </a:t>
            </a:r>
            <a:r>
              <a:rPr lang="de-DE" i="1" kern="0" dirty="0" err="1">
                <a:cs typeface="Proxima Nova Regular"/>
              </a:rPr>
              <a:t>subscribes</a:t>
            </a:r>
            <a:r>
              <a:rPr lang="de-DE" kern="0" dirty="0">
                <a:cs typeface="Proxima Nova Regular"/>
              </a:rPr>
              <a:t> </a:t>
            </a:r>
            <a:r>
              <a:rPr lang="de-DE" kern="0" dirty="0" err="1">
                <a:cs typeface="Proxima Nova Regular"/>
              </a:rPr>
              <a:t>to</a:t>
            </a:r>
            <a:r>
              <a:rPr lang="de-DE" kern="0" dirty="0">
                <a:cs typeface="Proxima Nova Regular"/>
              </a:rPr>
              <a:t> an Observable</a:t>
            </a:r>
            <a:r>
              <a:rPr lang="it-IT" dirty="0"/>
              <a:t>.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observer</a:t>
            </a:r>
            <a:r>
              <a:rPr lang="it-IT" dirty="0"/>
              <a:t> </a:t>
            </a:r>
            <a:r>
              <a:rPr lang="it-IT" dirty="0" err="1"/>
              <a:t>reacts</a:t>
            </a:r>
            <a:r>
              <a:rPr lang="it-IT" dirty="0"/>
              <a:t> to </a:t>
            </a:r>
            <a:r>
              <a:rPr lang="it-IT" dirty="0" err="1"/>
              <a:t>whatever</a:t>
            </a:r>
            <a:r>
              <a:rPr lang="it-IT" dirty="0"/>
              <a:t> item or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items</a:t>
            </a:r>
            <a:r>
              <a:rPr lang="it-IT" dirty="0"/>
              <a:t> the </a:t>
            </a:r>
            <a:r>
              <a:rPr lang="it-IT" dirty="0" err="1"/>
              <a:t>Observable</a:t>
            </a:r>
            <a:r>
              <a:rPr lang="it-IT" dirty="0"/>
              <a:t> </a:t>
            </a:r>
            <a:r>
              <a:rPr lang="it-IT" i="1" dirty="0" err="1"/>
              <a:t>emits</a:t>
            </a:r>
            <a:endParaRPr lang="it-IT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600" cap="all" dirty="0">
                <a:solidFill>
                  <a:schemeClr val="tx2"/>
                </a:solidFill>
                <a:latin typeface="Arial"/>
                <a:cs typeface="Arial"/>
              </a:rPr>
              <a:t>Operator</a:t>
            </a:r>
            <a:r>
              <a:rPr lang="de-DE" kern="0" dirty="0">
                <a:cs typeface="Proxima Nova Regular"/>
              </a:rPr>
              <a:t>: </a:t>
            </a:r>
            <a:r>
              <a:rPr lang="it-IT" dirty="0"/>
              <a:t>are </a:t>
            </a:r>
            <a:r>
              <a:rPr lang="it-IT" dirty="0" err="1"/>
              <a:t>composable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with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filter</a:t>
            </a:r>
            <a:r>
              <a:rPr lang="it-IT" dirty="0"/>
              <a:t>, </a:t>
            </a:r>
            <a:r>
              <a:rPr lang="it-IT" dirty="0" err="1"/>
              <a:t>select</a:t>
            </a:r>
            <a:r>
              <a:rPr lang="it-IT" dirty="0"/>
              <a:t>, </a:t>
            </a:r>
            <a:r>
              <a:rPr lang="it-IT" dirty="0" err="1"/>
              <a:t>transform</a:t>
            </a:r>
            <a:r>
              <a:rPr lang="it-IT" dirty="0"/>
              <a:t>, combine, and compose </a:t>
            </a:r>
            <a:r>
              <a:rPr lang="it-IT" dirty="0" err="1"/>
              <a:t>Observables</a:t>
            </a:r>
            <a:r>
              <a:rPr lang="it-IT" dirty="0"/>
              <a:t>. </a:t>
            </a:r>
            <a:r>
              <a:rPr lang="it-IT" dirty="0" err="1"/>
              <a:t>Examples</a:t>
            </a:r>
            <a:r>
              <a:rPr lang="it-IT" dirty="0"/>
              <a:t> of </a:t>
            </a:r>
            <a:r>
              <a:rPr lang="it-IT" dirty="0" err="1"/>
              <a:t>operators</a:t>
            </a:r>
            <a:r>
              <a:rPr lang="it-IT" dirty="0"/>
              <a:t> are </a:t>
            </a:r>
            <a:r>
              <a:rPr lang="it-IT" dirty="0" err="1"/>
              <a:t>map</a:t>
            </a:r>
            <a:r>
              <a:rPr lang="it-IT" dirty="0"/>
              <a:t>, </a:t>
            </a:r>
            <a:r>
              <a:rPr lang="it-IT" dirty="0" err="1"/>
              <a:t>filter</a:t>
            </a:r>
            <a:r>
              <a:rPr lang="it-IT" dirty="0"/>
              <a:t>, </a:t>
            </a:r>
            <a:r>
              <a:rPr lang="it-IT" dirty="0" err="1"/>
              <a:t>combineLatest</a:t>
            </a:r>
            <a:r>
              <a:rPr lang="it-IT" dirty="0"/>
              <a:t>, </a:t>
            </a:r>
            <a:r>
              <a:rPr lang="it-IT" dirty="0" err="1"/>
              <a:t>etc</a:t>
            </a:r>
            <a:endParaRPr lang="it-IT" dirty="0"/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952F8159-23E9-3D47-B0D3-9EAD813C7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865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Reactive</a:t>
            </a:r>
            <a:r>
              <a:rPr lang="it-IT" dirty="0"/>
              <a:t> X and </a:t>
            </a:r>
            <a:r>
              <a:rPr lang="it-IT" dirty="0" err="1"/>
              <a:t>ios</a:t>
            </a:r>
            <a:br>
              <a:rPr lang="it-IT" dirty="0"/>
            </a:b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30000"/>
            </a:pPr>
            <a:r>
              <a:rPr lang="it-IT" sz="1600" dirty="0"/>
              <a:t>Libraries for iOS </a:t>
            </a:r>
            <a:r>
              <a:rPr lang="it-IT" sz="1600" dirty="0" err="1"/>
              <a:t>development</a:t>
            </a:r>
            <a:r>
              <a:rPr lang="it-IT" sz="1600" dirty="0"/>
              <a:t>:</a:t>
            </a:r>
            <a:endParaRPr lang="de-DE" sz="1600" cap="all" dirty="0">
              <a:solidFill>
                <a:schemeClr val="tx2"/>
              </a:solidFill>
              <a:latin typeface="Arial"/>
              <a:cs typeface="Arial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600" cap="all" dirty="0" err="1">
                <a:solidFill>
                  <a:schemeClr val="tx2"/>
                </a:solidFill>
                <a:latin typeface="Arial"/>
                <a:cs typeface="Arial"/>
              </a:rPr>
              <a:t>RxSwift</a:t>
            </a:r>
            <a:r>
              <a:rPr lang="de-DE" kern="0" dirty="0">
                <a:cs typeface="Proxima Nova Regular"/>
              </a:rPr>
              <a:t>: </a:t>
            </a:r>
            <a:r>
              <a:rPr lang="it-IT" kern="0" dirty="0" err="1"/>
              <a:t>ReactiveX</a:t>
            </a:r>
            <a:r>
              <a:rPr lang="it-IT" kern="0" dirty="0"/>
              <a:t> for </a:t>
            </a:r>
            <a:r>
              <a:rPr lang="it-IT" kern="0" dirty="0" err="1"/>
              <a:t>Swift</a:t>
            </a:r>
            <a:r>
              <a:rPr lang="it-IT" kern="0" dirty="0"/>
              <a:t>, </a:t>
            </a:r>
            <a:r>
              <a:rPr lang="it-IT" kern="0" dirty="0" err="1"/>
              <a:t>provides</a:t>
            </a:r>
            <a:r>
              <a:rPr lang="it-IT" kern="0" dirty="0"/>
              <a:t> the </a:t>
            </a:r>
            <a:r>
              <a:rPr lang="it-IT" kern="0" dirty="0" err="1"/>
              <a:t>fundamentals</a:t>
            </a:r>
            <a:r>
              <a:rPr lang="it-IT" kern="0" dirty="0"/>
              <a:t> of </a:t>
            </a:r>
            <a:r>
              <a:rPr lang="it-IT" kern="0" dirty="0" err="1"/>
              <a:t>Observables</a:t>
            </a:r>
            <a:endParaRPr lang="de-DE" kern="0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600" cap="all" dirty="0" err="1">
                <a:solidFill>
                  <a:schemeClr val="tx2"/>
                </a:solidFill>
                <a:latin typeface="Arial"/>
                <a:cs typeface="Arial"/>
              </a:rPr>
              <a:t>RxCOCOA</a:t>
            </a:r>
            <a:r>
              <a:rPr lang="de-DE" kern="0" dirty="0">
                <a:cs typeface="Proxima Nova Regular"/>
              </a:rPr>
              <a:t>:  </a:t>
            </a:r>
            <a:r>
              <a:rPr lang="it-IT" kern="0" dirty="0" err="1"/>
              <a:t>RxSwift's</a:t>
            </a:r>
            <a:r>
              <a:rPr lang="it-IT" kern="0" dirty="0"/>
              <a:t> </a:t>
            </a:r>
            <a:r>
              <a:rPr lang="it-IT" kern="0" dirty="0" err="1"/>
              <a:t>companion</a:t>
            </a:r>
            <a:r>
              <a:rPr lang="it-IT" kern="0" dirty="0"/>
              <a:t>, </a:t>
            </a:r>
            <a:r>
              <a:rPr lang="it-IT" dirty="0" err="1"/>
              <a:t>extensions</a:t>
            </a:r>
            <a:r>
              <a:rPr lang="it-IT" dirty="0"/>
              <a:t> to the </a:t>
            </a:r>
            <a:r>
              <a:rPr lang="it-IT" dirty="0" err="1"/>
              <a:t>Cocoa</a:t>
            </a:r>
            <a:r>
              <a:rPr lang="it-IT" dirty="0"/>
              <a:t> and </a:t>
            </a:r>
            <a:r>
              <a:rPr lang="it-IT" dirty="0" err="1"/>
              <a:t>Cocoa</a:t>
            </a:r>
            <a:r>
              <a:rPr lang="it-IT" dirty="0"/>
              <a:t> </a:t>
            </a:r>
            <a:r>
              <a:rPr lang="it-IT" dirty="0" err="1"/>
              <a:t>Touch</a:t>
            </a:r>
            <a:r>
              <a:rPr lang="it-IT" dirty="0"/>
              <a:t> </a:t>
            </a:r>
            <a:r>
              <a:rPr lang="it-IT" dirty="0" err="1"/>
              <a:t>frameworks</a:t>
            </a:r>
            <a:r>
              <a:rPr lang="it-IT" dirty="0"/>
              <a:t> </a:t>
            </a:r>
            <a:endParaRPr lang="it-IT" kern="0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600" cap="all" dirty="0" err="1">
                <a:solidFill>
                  <a:schemeClr val="tx2"/>
                </a:solidFill>
                <a:latin typeface="Arial"/>
                <a:cs typeface="Arial"/>
              </a:rPr>
              <a:t>RxDataSources</a:t>
            </a:r>
            <a:r>
              <a:rPr lang="de-DE" kern="0" dirty="0"/>
              <a:t>: </a:t>
            </a:r>
            <a:r>
              <a:rPr lang="it-IT" kern="0" dirty="0" err="1"/>
              <a:t>Reactive</a:t>
            </a:r>
            <a:r>
              <a:rPr lang="it-IT" kern="0" dirty="0"/>
              <a:t> </a:t>
            </a:r>
            <a:r>
              <a:rPr lang="it-IT" dirty="0"/>
              <a:t>data </a:t>
            </a:r>
            <a:r>
              <a:rPr lang="it-IT" dirty="0" err="1"/>
              <a:t>sources</a:t>
            </a:r>
            <a:r>
              <a:rPr lang="it-IT" dirty="0"/>
              <a:t> for </a:t>
            </a:r>
            <a:r>
              <a:rPr lang="it-IT" dirty="0" err="1"/>
              <a:t>UITableViews</a:t>
            </a:r>
            <a:r>
              <a:rPr lang="it-IT" dirty="0"/>
              <a:t> and </a:t>
            </a:r>
            <a:r>
              <a:rPr lang="it-IT" dirty="0" err="1"/>
              <a:t>UICollectionViews</a:t>
            </a:r>
            <a:r>
              <a:rPr lang="it-IT" dirty="0"/>
              <a:t> (</a:t>
            </a:r>
            <a:r>
              <a:rPr lang="it-IT" dirty="0" err="1"/>
              <a:t>sections</a:t>
            </a:r>
            <a:r>
              <a:rPr lang="it-IT" dirty="0"/>
              <a:t>, </a:t>
            </a:r>
            <a:r>
              <a:rPr lang="it-IT" dirty="0" err="1"/>
              <a:t>animated</a:t>
            </a:r>
            <a:r>
              <a:rPr lang="it-IT" dirty="0"/>
              <a:t> </a:t>
            </a:r>
            <a:r>
              <a:rPr lang="it-IT" dirty="0" err="1"/>
              <a:t>updates</a:t>
            </a:r>
            <a:r>
              <a:rPr lang="it-IT" dirty="0"/>
              <a:t>, editing ...).</a:t>
            </a:r>
            <a:endParaRPr lang="de-DE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600" cap="all" dirty="0" err="1">
                <a:solidFill>
                  <a:schemeClr val="tx2"/>
                </a:solidFill>
                <a:latin typeface="Arial"/>
                <a:cs typeface="Arial"/>
              </a:rPr>
              <a:t>RxGesture</a:t>
            </a:r>
            <a:r>
              <a:rPr lang="de-DE" kern="0" dirty="0">
                <a:cs typeface="Proxima Nova Regular"/>
              </a:rPr>
              <a:t>: </a:t>
            </a:r>
            <a:r>
              <a:rPr lang="de-DE" kern="0" dirty="0" err="1">
                <a:cs typeface="Proxima Nova Regular"/>
              </a:rPr>
              <a:t>Reactive</a:t>
            </a:r>
            <a:r>
              <a:rPr lang="de-DE" kern="0" dirty="0">
                <a:cs typeface="Proxima Nova Regular"/>
              </a:rPr>
              <a:t> </a:t>
            </a:r>
            <a:r>
              <a:rPr lang="it-IT" dirty="0" err="1"/>
              <a:t>view</a:t>
            </a:r>
            <a:r>
              <a:rPr lang="it-IT" dirty="0"/>
              <a:t> </a:t>
            </a:r>
            <a:r>
              <a:rPr lang="it-IT" dirty="0" err="1"/>
              <a:t>gestures</a:t>
            </a:r>
            <a:r>
              <a:rPr lang="it-IT" dirty="0"/>
              <a:t> (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tap</a:t>
            </a:r>
            <a:r>
              <a:rPr lang="it-IT" dirty="0"/>
              <a:t>, pan, </a:t>
            </a:r>
            <a:r>
              <a:rPr lang="it-IT" dirty="0" err="1"/>
              <a:t>swipe</a:t>
            </a:r>
            <a:r>
              <a:rPr lang="it-IT" dirty="0"/>
              <a:t>, </a:t>
            </a:r>
            <a:r>
              <a:rPr lang="it-IT" dirty="0" err="1"/>
              <a:t>ecc</a:t>
            </a:r>
            <a:r>
              <a:rPr lang="it-IT" dirty="0"/>
              <a:t>) </a:t>
            </a:r>
            <a:r>
              <a:rPr lang="it-IT" dirty="0" err="1"/>
              <a:t>wrapper</a:t>
            </a:r>
            <a:r>
              <a:rPr lang="it-IT" dirty="0"/>
              <a:t> 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600" cap="all" dirty="0" err="1">
                <a:solidFill>
                  <a:schemeClr val="tx2"/>
                </a:solidFill>
                <a:latin typeface="Arial"/>
                <a:cs typeface="Arial"/>
              </a:rPr>
              <a:t>RxSwiftExt</a:t>
            </a:r>
            <a:r>
              <a:rPr lang="de-DE" kern="0" dirty="0">
                <a:cs typeface="Proxima Nova Regular"/>
              </a:rPr>
              <a:t>: </a:t>
            </a:r>
            <a:r>
              <a:rPr lang="it-IT" dirty="0" err="1"/>
              <a:t>Additional</a:t>
            </a:r>
            <a:r>
              <a:rPr lang="it-IT" dirty="0"/>
              <a:t> </a:t>
            </a:r>
            <a:r>
              <a:rPr lang="it-IT" dirty="0" err="1"/>
              <a:t>operators</a:t>
            </a:r>
            <a:r>
              <a:rPr lang="it-IT" dirty="0"/>
              <a:t> and </a:t>
            </a:r>
            <a:r>
              <a:rPr lang="it-IT" dirty="0" err="1"/>
              <a:t>Reactive</a:t>
            </a:r>
            <a:r>
              <a:rPr lang="it-IT" dirty="0"/>
              <a:t> </a:t>
            </a:r>
            <a:r>
              <a:rPr lang="it-IT" dirty="0" err="1"/>
              <a:t>extensions</a:t>
            </a:r>
            <a:r>
              <a:rPr lang="it-IT" dirty="0"/>
              <a:t>.</a:t>
            </a:r>
            <a:endParaRPr lang="de-DE" kern="0" dirty="0">
              <a:cs typeface="Proxima Nova Regular"/>
            </a:endParaRPr>
          </a:p>
          <a:p>
            <a:pPr>
              <a:buClr>
                <a:schemeClr val="tx2"/>
              </a:buClr>
              <a:buSzPct val="130000"/>
            </a:pPr>
            <a:endParaRPr lang="de-DE" kern="0" dirty="0"/>
          </a:p>
          <a:p>
            <a:pPr>
              <a:buClr>
                <a:schemeClr val="tx2"/>
              </a:buClr>
              <a:buSzPct val="130000"/>
            </a:pPr>
            <a:r>
              <a:rPr lang="en-US" dirty="0"/>
              <a:t>Available through </a:t>
            </a:r>
            <a:r>
              <a:rPr lang="en-US" dirty="0" err="1"/>
              <a:t>CocoaPods</a:t>
            </a:r>
            <a:endParaRPr lang="en-US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endParaRPr lang="de-DE" kern="0" dirty="0">
              <a:cs typeface="Proxima Nova Regular"/>
            </a:endParaRPr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952F8159-23E9-3D47-B0D3-9EAD813C7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Libraries for </a:t>
            </a:r>
            <a:r>
              <a:rPr lang="it-IT" dirty="0" err="1"/>
              <a:t>ios</a:t>
            </a:r>
            <a:r>
              <a:rPr lang="it-IT" dirty="0"/>
              <a:t> </a:t>
            </a:r>
            <a:r>
              <a:rPr lang="it-IT" dirty="0" err="1"/>
              <a:t>development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031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FFFFFF"/>
                </a:solidFill>
              </a:rPr>
              <a:t>Reactive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dirty="0" err="1">
                <a:solidFill>
                  <a:srgbClr val="FFFFFF"/>
                </a:solidFill>
              </a:rPr>
              <a:t>Operators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947849"/>
      </p:ext>
    </p:extLst>
  </p:cSld>
  <p:clrMapOvr>
    <a:masterClrMapping/>
  </p:clrMapOvr>
</p:sld>
</file>

<file path=ppt/theme/theme1.xml><?xml version="1.0" encoding="utf-8"?>
<a:theme xmlns:a="http://schemas.openxmlformats.org/drawingml/2006/main" name="Reply">
  <a:themeElements>
    <a:clrScheme name="Custom 28">
      <a:dk1>
        <a:srgbClr val="000000"/>
      </a:dk1>
      <a:lt1>
        <a:sysClr val="window" lastClr="FFFFFF"/>
      </a:lt1>
      <a:dk2>
        <a:srgbClr val="053238"/>
      </a:dk2>
      <a:lt2>
        <a:srgbClr val="00B13F"/>
      </a:lt2>
      <a:accent1>
        <a:srgbClr val="8EF050"/>
      </a:accent1>
      <a:accent2>
        <a:srgbClr val="00B140"/>
      </a:accent2>
      <a:accent3>
        <a:srgbClr val="2E7CFA"/>
      </a:accent3>
      <a:accent4>
        <a:srgbClr val="940758"/>
      </a:accent4>
      <a:accent5>
        <a:srgbClr val="F54343"/>
      </a:accent5>
      <a:accent6>
        <a:srgbClr val="FFC000"/>
      </a:accent6>
      <a:hlink>
        <a:srgbClr val="D1E420"/>
      </a:hlink>
      <a:folHlink>
        <a:srgbClr val="22C0BC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FF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097ED64C-1469-4E9B-A6EE-E169F18D7DB3}" vid="{B73C506B-0DF6-4CFA-9B1D-8AAF7C79760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Reply</Template>
  <TotalTime>1194</TotalTime>
  <Words>644</Words>
  <Application>Microsoft Macintosh PowerPoint</Application>
  <PresentationFormat>Presentazione su schermo (16:9)</PresentationFormat>
  <Paragraphs>164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1" baseType="lpstr">
      <vt:lpstr>Arial</vt:lpstr>
      <vt:lpstr>Arial Black</vt:lpstr>
      <vt:lpstr>Calibri</vt:lpstr>
      <vt:lpstr>Menlo</vt:lpstr>
      <vt:lpstr>Proxima Nova Extrabld</vt:lpstr>
      <vt:lpstr>Proxima Nova Regular</vt:lpstr>
      <vt:lpstr>Wingdings</vt:lpstr>
      <vt:lpstr>Reply</vt:lpstr>
      <vt:lpstr>Reactive Programming in iOS</vt:lpstr>
      <vt:lpstr>Meeting agenda</vt:lpstr>
      <vt:lpstr>REACTIVE PROGRAMMING</vt:lpstr>
      <vt:lpstr>Presentazione standard di PowerPoint</vt:lpstr>
      <vt:lpstr>Reactive programming </vt:lpstr>
      <vt:lpstr>Reactive X </vt:lpstr>
      <vt:lpstr>ReactivEX </vt:lpstr>
      <vt:lpstr>Reactive X and ios </vt:lpstr>
      <vt:lpstr>Reactive Operators</vt:lpstr>
      <vt:lpstr>operators</vt:lpstr>
      <vt:lpstr>combineLatest</vt:lpstr>
      <vt:lpstr>FILTER</vt:lpstr>
      <vt:lpstr>MAP</vt:lpstr>
      <vt:lpstr>observeon</vt:lpstr>
      <vt:lpstr>Code Snippets</vt:lpstr>
      <vt:lpstr>Behavior Relay</vt:lpstr>
      <vt:lpstr>SUBSCRIBE</vt:lpstr>
      <vt:lpstr>BIND</vt:lpstr>
      <vt:lpstr>Avoiding retain cycle</vt:lpstr>
      <vt:lpstr>Contacts &amp; resources</vt:lpstr>
      <vt:lpstr>Contacts &amp; RESOURCES </vt:lpstr>
      <vt:lpstr>Thank you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 OF YOUR PRESENTATION</dc:title>
  <dc:subject/>
  <dc:creator>Utente di Microsoft Office</dc:creator>
  <cp:keywords/>
  <dc:description/>
  <cp:lastModifiedBy>Utente di Microsoft Office</cp:lastModifiedBy>
  <cp:revision>44</cp:revision>
  <dcterms:created xsi:type="dcterms:W3CDTF">2018-09-21T07:19:49Z</dcterms:created>
  <dcterms:modified xsi:type="dcterms:W3CDTF">2018-11-20T13:22:13Z</dcterms:modified>
  <cp:category/>
</cp:coreProperties>
</file>