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0" r:id="rId4"/>
    <p:sldId id="257" r:id="rId5"/>
    <p:sldId id="323" r:id="rId6"/>
    <p:sldId id="322" r:id="rId7"/>
    <p:sldId id="320" r:id="rId8"/>
    <p:sldId id="319" r:id="rId9"/>
    <p:sldId id="309" r:id="rId10"/>
    <p:sldId id="324" r:id="rId11"/>
    <p:sldId id="325" r:id="rId12"/>
    <p:sldId id="328" r:id="rId13"/>
    <p:sldId id="327" r:id="rId14"/>
    <p:sldId id="326" r:id="rId15"/>
    <p:sldId id="314" r:id="rId16"/>
    <p:sldId id="318" r:id="rId17"/>
    <p:sldId id="329" r:id="rId18"/>
    <p:sldId id="330" r:id="rId19"/>
    <p:sldId id="315" r:id="rId20"/>
    <p:sldId id="317" r:id="rId21"/>
    <p:sldId id="279" r:id="rId22"/>
    <p:sldId id="292" r:id="rId23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280"/>
            <p14:sldId id="257"/>
            <p14:sldId id="323"/>
            <p14:sldId id="322"/>
            <p14:sldId id="320"/>
            <p14:sldId id="319"/>
            <p14:sldId id="309"/>
            <p14:sldId id="324"/>
            <p14:sldId id="325"/>
            <p14:sldId id="328"/>
            <p14:sldId id="327"/>
            <p14:sldId id="326"/>
            <p14:sldId id="314"/>
            <p14:sldId id="318"/>
            <p14:sldId id="329"/>
            <p14:sldId id="330"/>
            <p14:sldId id="315"/>
            <p14:sldId id="317"/>
            <p14:sldId id="279"/>
            <p14:sldId id="292"/>
          </p14:sldIdLst>
        </p14:section>
        <p14:section name="APPENDIX" id="{19907E42-BDD1-4BFF-A82E-69C24E010B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53238"/>
    <a:srgbClr val="0B2E5D"/>
    <a:srgbClr val="7F7F7F"/>
    <a:srgbClr val="71D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8" autoAdjust="0"/>
    <p:restoredTop sz="50000" autoAdjust="0"/>
  </p:normalViewPr>
  <p:slideViewPr>
    <p:cSldViewPr snapToGrid="0" snapToObjects="1">
      <p:cViewPr varScale="1">
        <p:scale>
          <a:sx n="243" d="100"/>
          <a:sy n="243" d="100"/>
        </p:scale>
        <p:origin x="360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32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14/11/18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14/11/18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INSERT YOUR</a:t>
            </a:r>
            <a:br>
              <a:rPr lang="it-IT" dirty="0"/>
            </a:br>
            <a:r>
              <a:rPr lang="it-IT" dirty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LETTERS</a:t>
            </a:r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2"/>
            <a:r>
              <a:rPr lang="it-IT" dirty="0"/>
              <a:t>Basic green text</a:t>
            </a:r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6"/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2" name="Immagine 1" descr="Reply Green 0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>
            <a:off x="4029395" y="1416656"/>
            <a:ext cx="5114605" cy="30372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chemeClr val="tx1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9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4723084"/>
            <a:ext cx="901701" cy="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/>
              <a:t>SECTION </a:t>
            </a:r>
            <a:br>
              <a:rPr lang="it-IT" dirty="0"/>
            </a:br>
            <a:r>
              <a:rPr lang="it-IT" dirty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1760"/>
            <a:ext cx="9180513" cy="5184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/>
              <a:t>STATEMENT </a:t>
            </a:r>
            <a:br>
              <a:rPr lang="de-DE" dirty="0"/>
            </a:br>
            <a:r>
              <a:rPr lang="de-DE" dirty="0"/>
              <a:t>CHART FOR IMPORTANT </a:t>
            </a:r>
            <a:br>
              <a:rPr lang="de-DE" dirty="0"/>
            </a:br>
            <a:r>
              <a:rPr lang="de-DE" dirty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TEXT </a:t>
            </a:r>
            <a:r>
              <a:rPr lang="it-IT" dirty="0" err="1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Basic text</a:t>
            </a:r>
          </a:p>
          <a:p>
            <a:pPr lvl="1"/>
            <a:r>
              <a:rPr lang="it-IT" dirty="0"/>
              <a:t>Text in CAPITAL </a:t>
            </a:r>
            <a:r>
              <a:rPr lang="it-IT" dirty="0" err="1"/>
              <a:t>LeTTERS</a:t>
            </a:r>
            <a:endParaRPr lang="it-IT" dirty="0"/>
          </a:p>
          <a:p>
            <a:pPr lvl="3"/>
            <a:r>
              <a:rPr lang="it-IT" dirty="0"/>
              <a:t>First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4"/>
            <a:r>
              <a:rPr lang="it-IT" dirty="0"/>
              <a:t>Second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lvl="5"/>
            <a:r>
              <a:rPr lang="it-IT" dirty="0"/>
              <a:t>Third </a:t>
            </a:r>
            <a:r>
              <a:rPr lang="it-IT" dirty="0" err="1"/>
              <a:t>bullet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/>
              <a:t>First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7"/>
            <a:r>
              <a:rPr lang="it-IT" dirty="0"/>
              <a:t>Second </a:t>
            </a:r>
            <a:r>
              <a:rPr lang="it-IT" dirty="0" err="1"/>
              <a:t>numbered</a:t>
            </a:r>
            <a:r>
              <a:rPr lang="it-IT" dirty="0"/>
              <a:t> text</a:t>
            </a:r>
          </a:p>
          <a:p>
            <a:pPr lvl="8"/>
            <a:r>
              <a:rPr lang="it-IT" dirty="0"/>
              <a:t>Third </a:t>
            </a:r>
            <a:r>
              <a:rPr lang="it-IT" dirty="0" err="1"/>
              <a:t>numbered</a:t>
            </a:r>
            <a:r>
              <a:rPr lang="it-IT" dirty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" TargetMode="External"/><Relationship Id="rId2" Type="http://schemas.openxmlformats.org/officeDocument/2006/relationships/hyperlink" Target="https://github.com/Garolla/LabCamp.git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ReactiveX/RxSwift" TargetMode="External"/><Relationship Id="rId4" Type="http://schemas.openxmlformats.org/officeDocument/2006/relationships/hyperlink" Target="http://rxmarble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 in iOS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</a:rPr>
              <a:t>Emanuele, </a:t>
            </a:r>
            <a:r>
              <a:rPr lang="it-IT" dirty="0" err="1">
                <a:solidFill>
                  <a:srgbClr val="FFFFFF"/>
                </a:solidFill>
              </a:rPr>
              <a:t>Garolla</a:t>
            </a:r>
            <a:r>
              <a:rPr lang="it-IT" dirty="0">
                <a:solidFill>
                  <a:srgbClr val="FFFFFF"/>
                </a:solidFill>
              </a:rPr>
              <a:t> | Consultant | </a:t>
            </a:r>
            <a:r>
              <a:rPr lang="it-IT" dirty="0" err="1">
                <a:solidFill>
                  <a:srgbClr val="FFFFFF"/>
                </a:solidFill>
              </a:rPr>
              <a:t>Concept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Reply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kern="0" dirty="0" err="1">
                <a:cs typeface="Proxima Nova Regular"/>
              </a:rPr>
              <a:t>Creating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 err="1">
                <a:cs typeface="Proxima Nova Regular"/>
              </a:rPr>
              <a:t>asObservable</a:t>
            </a:r>
            <a:endParaRPr lang="en-US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of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just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400" dirty="0"/>
              <a:t>create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Conditional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skip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take</a:t>
            </a:r>
            <a:endParaRPr lang="de-DE" sz="1400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Filtering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en-US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b="1" kern="0" dirty="0">
                <a:cs typeface="Proxima Nova Regular"/>
              </a:rPr>
              <a:t>filter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debounce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distincUntilChanged</a:t>
            </a:r>
            <a:endParaRPr lang="it-IT" sz="1400" dirty="0"/>
          </a:p>
          <a:p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6754" y="1437651"/>
            <a:ext cx="3835261" cy="3037283"/>
          </a:xfrm>
        </p:spPr>
        <p:txBody>
          <a:bodyPr/>
          <a:lstStyle/>
          <a:p>
            <a:r>
              <a:rPr lang="de-DE" kern="0" dirty="0" err="1">
                <a:cs typeface="Proxima Nova Regular"/>
              </a:rPr>
              <a:t>Transforming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b="1" kern="0" dirty="0">
                <a:cs typeface="Proxima Nova Regular"/>
              </a:rPr>
              <a:t>map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400" kern="0" dirty="0">
                <a:cs typeface="Proxima Nova Regular"/>
              </a:rPr>
              <a:t>scan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 err="1">
                <a:cs typeface="Proxima Nova Regular"/>
              </a:rPr>
              <a:t>Combining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b="1" kern="0" dirty="0" err="1">
                <a:cs typeface="Proxima Nova Regular"/>
              </a:rPr>
              <a:t>combineLatest</a:t>
            </a:r>
            <a:endParaRPr lang="de-DE" sz="1400" b="1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merge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zip</a:t>
            </a:r>
            <a:endParaRPr lang="de-DE" sz="1400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withLatestFrom</a:t>
            </a:r>
            <a:r>
              <a:rPr lang="de-DE" sz="1400" kern="0" dirty="0">
                <a:cs typeface="Proxima Nova Regular"/>
              </a:rPr>
              <a:t>  </a:t>
            </a:r>
          </a:p>
          <a:p>
            <a:pPr>
              <a:buClr>
                <a:schemeClr val="tx2"/>
              </a:buClr>
              <a:buSzPct val="130000"/>
            </a:pPr>
            <a:r>
              <a:rPr lang="de-DE" kern="0" dirty="0">
                <a:cs typeface="Proxima Nova Regular"/>
              </a:rPr>
              <a:t>Utility </a:t>
            </a:r>
            <a:r>
              <a:rPr lang="de-DE" kern="0" dirty="0" err="1">
                <a:cs typeface="Proxima Nova Regular"/>
              </a:rPr>
              <a:t>operators</a:t>
            </a:r>
            <a:r>
              <a:rPr lang="de-DE" kern="0" dirty="0">
                <a:cs typeface="Proxima Nova Regular"/>
              </a:rPr>
              <a:t>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kern="0" dirty="0" err="1">
                <a:cs typeface="Proxima Nova Regular"/>
              </a:rPr>
              <a:t>subscribe</a:t>
            </a:r>
            <a:r>
              <a:rPr lang="de-DE" sz="1400" kern="0" dirty="0">
                <a:cs typeface="Proxima Nova Regular"/>
              </a:rPr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400" b="1" kern="0" dirty="0" err="1">
                <a:cs typeface="Proxima Nova Regular"/>
              </a:rPr>
              <a:t>observeOn</a:t>
            </a:r>
            <a:endParaRPr lang="de-DE" sz="1400" b="1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sz="1400" kern="0" dirty="0">
              <a:cs typeface="Proxima Nova Regular"/>
            </a:endParaRPr>
          </a:p>
          <a:p>
            <a:endParaRPr lang="it-I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operators</a:t>
            </a:r>
            <a:endParaRPr lang="it-IT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 algn="ctr"/>
            <a:r>
              <a:rPr lang="en-US" dirty="0"/>
              <a:t> that I use or have 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8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of the source </a:t>
            </a:r>
            <a:r>
              <a:rPr lang="it-IT" dirty="0" err="1"/>
              <a:t>Observables</a:t>
            </a:r>
            <a:r>
              <a:rPr lang="it-IT" dirty="0"/>
              <a:t> </a:t>
            </a:r>
            <a:r>
              <a:rPr lang="it-IT" dirty="0" err="1"/>
              <a:t>emits</a:t>
            </a:r>
            <a:r>
              <a:rPr lang="it-IT" dirty="0"/>
              <a:t> an item, </a:t>
            </a:r>
            <a:r>
              <a:rPr lang="it-IT" dirty="0" err="1"/>
              <a:t>CombineLatest</a:t>
            </a:r>
            <a:r>
              <a:rPr lang="it-IT" dirty="0"/>
              <a:t> </a:t>
            </a:r>
            <a:r>
              <a:rPr lang="it-IT" dirty="0" err="1"/>
              <a:t>combines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recently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sources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, and </a:t>
            </a:r>
            <a:r>
              <a:rPr lang="it-IT" dirty="0" err="1"/>
              <a:t>emits</a:t>
            </a:r>
            <a:r>
              <a:rPr lang="it-IT" dirty="0"/>
              <a:t>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from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the zip operator.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combineLatest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combining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708727"/>
            <a:ext cx="5118265" cy="22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Emit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items</a:t>
            </a:r>
            <a:r>
              <a:rPr lang="it-IT" dirty="0"/>
              <a:t> from an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pass a predicate test.</a:t>
            </a:r>
          </a:p>
          <a:p>
            <a:endParaRPr lang="it-IT" dirty="0"/>
          </a:p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use the </a:t>
            </a:r>
            <a:r>
              <a:rPr lang="it-IT" dirty="0" err="1"/>
              <a:t>filter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a </a:t>
            </a:r>
            <a:r>
              <a:rPr lang="it-IT" dirty="0" err="1"/>
              <a:t>Swift</a:t>
            </a:r>
            <a:r>
              <a:rPr lang="it-IT" dirty="0"/>
              <a:t> array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FILTER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filtering</a:t>
            </a:r>
            <a:r>
              <a:rPr lang="it-IT" dirty="0"/>
              <a:t>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56" y="1882563"/>
            <a:ext cx="5118265" cy="19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2"/>
            <a:ext cx="2994538" cy="1407694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Transform</a:t>
            </a:r>
            <a:r>
              <a:rPr lang="it-IT" dirty="0"/>
              <a:t> the </a:t>
            </a:r>
            <a:r>
              <a:rPr lang="it-IT" dirty="0" err="1"/>
              <a:t>items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by an </a:t>
            </a:r>
            <a:r>
              <a:rPr lang="it-IT" dirty="0" err="1"/>
              <a:t>Observable</a:t>
            </a:r>
            <a:r>
              <a:rPr lang="it-IT" dirty="0"/>
              <a:t> by </a:t>
            </a:r>
            <a:r>
              <a:rPr lang="it-IT" dirty="0" err="1"/>
              <a:t>applying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item.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TRANSFORMING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013" y="1882563"/>
            <a:ext cx="4836951" cy="190815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A63A22-D093-1441-B2FA-060D82C4F0A5}"/>
              </a:ext>
            </a:extLst>
          </p:cNvPr>
          <p:cNvSpPr txBox="1">
            <a:spLocks/>
          </p:cNvSpPr>
          <p:nvPr/>
        </p:nvSpPr>
        <p:spPr>
          <a:xfrm>
            <a:off x="459150" y="2845346"/>
            <a:ext cx="3109241" cy="21660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6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AutoNum type="arabicPeriod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30000"/>
            </a:pPr>
            <a:endParaRPr lang="it-IT" sz="1600" dirty="0"/>
          </a:p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</a:t>
            </a:r>
            <a:r>
              <a:rPr lang="it-IT" sz="1600" dirty="0" err="1"/>
              <a:t>map</a:t>
            </a:r>
            <a:r>
              <a:rPr lang="it-IT" sz="1600" dirty="0"/>
              <a:t>,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along</a:t>
            </a:r>
            <a:r>
              <a:rPr lang="it-IT" sz="1600" dirty="0"/>
              <a:t> with </a:t>
            </a:r>
            <a:r>
              <a:rPr lang="it-IT" sz="1600" dirty="0" err="1"/>
              <a:t>filter</a:t>
            </a:r>
            <a:r>
              <a:rPr lang="it-IT" sz="1600" dirty="0"/>
              <a:t>, </a:t>
            </a:r>
            <a:r>
              <a:rPr lang="it-IT" sz="1600" dirty="0" err="1"/>
              <a:t>is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/>
              <a:t>.</a:t>
            </a:r>
            <a:r>
              <a:rPr lang="it-IT" sz="1600" dirty="0" err="1"/>
              <a:t>filter</a:t>
            </a:r>
            <a:r>
              <a:rPr lang="it-IT" sz="1600" dirty="0"/>
              <a:t>{ $0 != </a:t>
            </a:r>
            <a:r>
              <a:rPr lang="it-IT" sz="1600" dirty="0" err="1"/>
              <a:t>nil</a:t>
            </a:r>
            <a:r>
              <a:rPr lang="it-IT" sz="1600" dirty="0"/>
              <a:t> }.</a:t>
            </a:r>
            <a:r>
              <a:rPr lang="it-IT" sz="1600" dirty="0" err="1"/>
              <a:t>map</a:t>
            </a:r>
            <a:r>
              <a:rPr lang="it-IT" sz="1600" dirty="0"/>
              <a:t>{ $0! }</a:t>
            </a:r>
            <a:endParaRPr lang="de-DE" kern="0" dirty="0"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1791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sz="half" idx="1"/>
          </p:nvPr>
        </p:nvSpPr>
        <p:spPr>
          <a:xfrm>
            <a:off x="573853" y="1437651"/>
            <a:ext cx="2994538" cy="3037283"/>
          </a:xfrm>
        </p:spPr>
        <p:txBody>
          <a:bodyPr/>
          <a:lstStyle/>
          <a:p>
            <a:endParaRPr lang="it-IT" dirty="0"/>
          </a:p>
          <a:p>
            <a:r>
              <a:rPr lang="it-IT" dirty="0" err="1"/>
              <a:t>Causes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on the </a:t>
            </a:r>
            <a:r>
              <a:rPr lang="it-IT" dirty="0" err="1"/>
              <a:t>specified</a:t>
            </a:r>
            <a:r>
              <a:rPr lang="it-IT" dirty="0"/>
              <a:t> </a:t>
            </a:r>
            <a:r>
              <a:rPr lang="it-IT" dirty="0" err="1"/>
              <a:t>scheduler</a:t>
            </a:r>
            <a:r>
              <a:rPr lang="it-IT" dirty="0"/>
              <a:t>. </a:t>
            </a:r>
          </a:p>
          <a:p>
            <a:r>
              <a:rPr lang="it-IT" dirty="0" err="1"/>
              <a:t>You</a:t>
            </a:r>
            <a:r>
              <a:rPr lang="it-IT" dirty="0"/>
              <a:t> can call </a:t>
            </a:r>
            <a:r>
              <a:rPr lang="it-IT" dirty="0" err="1"/>
              <a:t>it</a:t>
            </a:r>
            <a:r>
              <a:rPr lang="it-IT" dirty="0"/>
              <a:t> multiple </a:t>
            </a:r>
            <a:r>
              <a:rPr lang="it-IT" dirty="0" err="1"/>
              <a:t>times</a:t>
            </a:r>
            <a:r>
              <a:rPr lang="it-IT" dirty="0"/>
              <a:t> per </a:t>
            </a:r>
            <a:r>
              <a:rPr lang="it-IT" dirty="0" err="1"/>
              <a:t>stream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subscribeOn</a:t>
            </a:r>
            <a:r>
              <a:rPr lang="it-IT" dirty="0"/>
              <a:t> operator.</a:t>
            </a:r>
          </a:p>
          <a:p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observeon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/>
              <a:t>a utility operator</a:t>
            </a:r>
          </a:p>
        </p:txBody>
      </p:sp>
      <p:pic>
        <p:nvPicPr>
          <p:cNvPr id="11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772" y="1708727"/>
            <a:ext cx="4687432" cy="22558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75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E61D-1735-DF49-A7D4-931261845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08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Relay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INITIAL best friend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6863524-FBD5-B041-9F5A-A825AE3C0D6D}"/>
              </a:ext>
            </a:extLst>
          </p:cNvPr>
          <p:cNvSpPr/>
          <p:nvPr/>
        </p:nvSpPr>
        <p:spPr>
          <a:xfrm>
            <a:off x="252249" y="1349951"/>
            <a:ext cx="87183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Considered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 bridge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between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not-reactive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and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reactive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code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BehaviorRelay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>
                <a:solidFill>
                  <a:srgbClr val="786DFF"/>
                </a:solidFill>
                <a:latin typeface="Menlo" panose="020B0609030804020204" pitchFamily="49" charset="0"/>
              </a:rPr>
              <a:t>0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use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&lt;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&gt;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asObservable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read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any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variable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myValue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Int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value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You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can set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its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value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which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will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trigger the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Observers</a:t>
            </a:r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myRelay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accept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(5)</a:t>
            </a:r>
          </a:p>
          <a:p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6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3852" y="753750"/>
            <a:ext cx="7968163" cy="328820"/>
          </a:xfrm>
        </p:spPr>
        <p:txBody>
          <a:bodyPr/>
          <a:lstStyle/>
          <a:p>
            <a:r>
              <a:rPr lang="en-US" dirty="0"/>
              <a:t>Action done when receiving an event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@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IBOutlet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0A0FF"/>
                </a:solidFill>
                <a:latin typeface="Menlo" panose="020B0609030804020204" pitchFamily="49" charset="0"/>
              </a:rPr>
              <a:t>UISearchBar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!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...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searchBar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rx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text</a:t>
            </a:r>
            <a:endParaRPr lang="it-IT" dirty="0">
              <a:solidFill>
                <a:srgbClr val="23FF83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23FF83"/>
                </a:solidFill>
                <a:latin typeface="Menlo" panose="020B0609030804020204" pitchFamily="49" charset="0"/>
              </a:rPr>
              <a:t>	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text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doSomethingWonderful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withSearchBarText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text)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</a:t>
            </a:r>
            <a:r>
              <a:rPr lang="de-DE" dirty="0" err="1"/>
              <a:t>retain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dispose bag &amp; weak self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E206BD-1EFE-894F-9E43-70D3F692C027}"/>
              </a:ext>
            </a:extLst>
          </p:cNvPr>
          <p:cNvSpPr/>
          <p:nvPr/>
        </p:nvSpPr>
        <p:spPr>
          <a:xfrm>
            <a:off x="226881" y="1288827"/>
            <a:ext cx="8862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Outside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of the scope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private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var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endParaRPr lang="it-IT" dirty="0">
              <a:solidFill>
                <a:srgbClr val="41CC45"/>
              </a:solidFill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//Inside a scope,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like</a:t>
            </a:r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41CC45"/>
                </a:solidFill>
                <a:latin typeface="Menlo" panose="020B0609030804020204" pitchFamily="49" charset="0"/>
              </a:rPr>
              <a:t>viewDidLoad</a:t>
            </a:r>
            <a:endParaRPr lang="it-IT" dirty="0">
              <a:solidFill>
                <a:srgbClr val="D31895"/>
              </a:solidFill>
              <a:latin typeface="Menlo" panose="020B0609030804020204" pitchFamily="49" charset="0"/>
            </a:endParaRPr>
          </a:p>
          <a:p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Observable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just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"Austria"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 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Belgium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 err="1">
                <a:solidFill>
                  <a:srgbClr val="FF2C38"/>
                </a:solidFill>
                <a:latin typeface="Menlo" panose="020B0609030804020204" pitchFamily="49" charset="0"/>
              </a:rPr>
              <a:t>Italy</a:t>
            </a:r>
            <a:r>
              <a:rPr lang="it-IT" dirty="0">
                <a:solidFill>
                  <a:srgbClr val="FF2C38"/>
                </a:solidFill>
                <a:latin typeface="Menlo" panose="020B0609030804020204" pitchFamily="49" charset="0"/>
              </a:rPr>
              <a:t>"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countries.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subscribe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onNext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{ [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weak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] country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in</a:t>
            </a:r>
            <a:endParaRPr lang="it-IT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lvl="1"/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guard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let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`self` =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it-IT" dirty="0">
                <a:solidFill>
                  <a:srgbClr val="D31895"/>
                </a:solidFill>
                <a:latin typeface="Menlo" panose="020B0609030804020204" pitchFamily="49" charset="0"/>
              </a:rPr>
              <a:t>else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return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		</a:t>
            </a:r>
            <a:r>
              <a:rPr lang="it-IT" dirty="0" err="1">
                <a:solidFill>
                  <a:srgbClr val="D31895"/>
                </a:solidFill>
                <a:latin typeface="Menlo" panose="020B0609030804020204" pitchFamily="49" charset="0"/>
              </a:rPr>
              <a:t>self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doSomethingAmazing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it-IT" dirty="0" err="1">
                <a:solidFill>
                  <a:srgbClr val="FFFFFF"/>
                </a:solidFill>
                <a:latin typeface="Menlo" panose="020B0609030804020204" pitchFamily="49" charset="0"/>
              </a:rPr>
              <a:t>withCountry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: country)</a:t>
            </a:r>
          </a:p>
          <a:p>
            <a:r>
              <a:rPr lang="it-IT" dirty="0">
                <a:solidFill>
                  <a:srgbClr val="41CC45"/>
                </a:solidFill>
                <a:latin typeface="Menlo" panose="020B0609030804020204" pitchFamily="49" charset="0"/>
              </a:rPr>
              <a:t>		 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</a:t>
            </a:r>
          </a:p>
          <a:p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   }).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disposed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(by: </a:t>
            </a:r>
            <a:r>
              <a:rPr lang="it-IT" dirty="0" err="1">
                <a:solidFill>
                  <a:srgbClr val="23FF83"/>
                </a:solidFill>
                <a:latin typeface="Menlo" panose="020B0609030804020204" pitchFamily="49" charset="0"/>
              </a:rPr>
              <a:t>disposeBag</a:t>
            </a:r>
            <a:r>
              <a:rPr lang="it-IT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2477C-765E-4546-BDF2-ACEE85AF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48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Meeting agenda</a:t>
            </a: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>
                <a:solidFill>
                  <a:schemeClr val="tx2"/>
                </a:solidFill>
              </a:rPr>
              <a:t>Reactive</a:t>
            </a:r>
            <a:r>
              <a:rPr lang="it-IT" dirty="0">
                <a:solidFill>
                  <a:schemeClr val="tx2"/>
                </a:solidFill>
              </a:rPr>
              <a:t> Programming</a:t>
            </a:r>
            <a:endParaRPr lang="it-IT" dirty="0"/>
          </a:p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Operators</a:t>
            </a:r>
            <a:endParaRPr lang="it-IT" dirty="0"/>
          </a:p>
          <a:p>
            <a:r>
              <a:rPr lang="it-IT" dirty="0"/>
              <a:t>Code </a:t>
            </a:r>
            <a:r>
              <a:rPr lang="it-IT" dirty="0" err="1"/>
              <a:t>Snippets</a:t>
            </a:r>
            <a:endParaRPr lang="it-IT" dirty="0"/>
          </a:p>
          <a:p>
            <a:r>
              <a:rPr lang="it-IT" dirty="0" err="1"/>
              <a:t>Contacts</a:t>
            </a:r>
            <a:r>
              <a:rPr lang="it-IT" dirty="0"/>
              <a:t> &amp; </a:t>
            </a:r>
            <a:r>
              <a:rPr lang="it-IT" dirty="0" err="1"/>
              <a:t>Resources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Contacts</a:t>
            </a:r>
            <a:r>
              <a:rPr lang="it-IT" dirty="0"/>
              <a:t> &amp; RESOURCES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Feel free to contact me if you ever get stuck with Rx:</a:t>
            </a:r>
          </a:p>
          <a:p>
            <a:r>
              <a:rPr lang="it-IT" dirty="0" err="1">
                <a:solidFill>
                  <a:schemeClr val="tx2"/>
                </a:solidFill>
                <a:latin typeface="Arial Black" panose="020B0A04020102020204" pitchFamily="34" charset="0"/>
              </a:rPr>
              <a:t>e.garolla@reply.it</a:t>
            </a:r>
            <a:endParaRPr lang="it-IT" dirty="0">
              <a:solidFill>
                <a:schemeClr val="tx2"/>
              </a:solidFill>
              <a:latin typeface="+mj-lt"/>
            </a:endParaRPr>
          </a:p>
          <a:p>
            <a:endParaRPr lang="de-DE" sz="1000" kern="0" dirty="0">
              <a:solidFill>
                <a:sysClr val="window" lastClr="FFFFFF"/>
              </a:solidFill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Download source code: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>
                <a:cs typeface="Proxima Nova Regular"/>
                <a:hlinkClick r:id="rId2"/>
              </a:rPr>
              <a:t>https://github.com/Garolla/LabCamp.git</a:t>
            </a:r>
            <a:endParaRPr lang="de-DE" kern="0" dirty="0">
              <a:cs typeface="Proxima Nova Regular"/>
            </a:endParaRPr>
          </a:p>
          <a:p>
            <a:r>
              <a:rPr lang="en-US" kern="0" dirty="0">
                <a:cs typeface="Proxima Nova Regular"/>
              </a:rPr>
              <a:t>Resources: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ReactiveX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3"/>
              </a:rPr>
              <a:t>http://reactivex.io/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RxDiagrams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4"/>
              </a:rPr>
              <a:t>http://rxmarbles.com/</a:t>
            </a: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dirty="0" err="1">
                <a:cs typeface="Proxima Nova Regular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>
                <a:cs typeface="Proxima Nova Regular"/>
                <a:hlinkClick r:id="rId5"/>
              </a:rPr>
              <a:t>https://github.com/ReactiveX/RxSwift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06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6023" y="2141376"/>
            <a:ext cx="7003440" cy="803145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Thank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you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156022" y="2988487"/>
            <a:ext cx="7003441" cy="328820"/>
          </a:xfrm>
        </p:spPr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www.reply.com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37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Reply Green 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770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Reply SpA - RUNNING MAN 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879575"/>
            <a:ext cx="2082800" cy="20828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075" y="3256126"/>
            <a:ext cx="7683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90252"/>
            <a:r>
              <a:rPr lang="en-US" sz="2400" dirty="0">
                <a:latin typeface="Arial Black" panose="020B0A04020102020204" pitchFamily="34" charset="0"/>
                <a:cs typeface="Proxima Nova Extrabld"/>
              </a:rPr>
              <a:t>“Reactive programming is the most cool paradigm to improve UI and UX”, </a:t>
            </a:r>
            <a:r>
              <a:rPr lang="en-US" sz="2400" dirty="0">
                <a:solidFill>
                  <a:schemeClr val="tx2"/>
                </a:solidFill>
              </a:rPr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2187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programming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ways to do Reactive Programming: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BY DESIGN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React</a:t>
            </a:r>
            <a:r>
              <a:rPr lang="it-IT" dirty="0"/>
              <a:t>, </a:t>
            </a:r>
            <a:r>
              <a:rPr lang="it-IT" dirty="0" err="1"/>
              <a:t>Redux</a:t>
            </a:r>
            <a:r>
              <a:rPr lang="it-IT" dirty="0"/>
              <a:t>, </a:t>
            </a:r>
            <a:r>
              <a:rPr lang="it-IT" dirty="0" err="1"/>
              <a:t>React</a:t>
            </a:r>
            <a:r>
              <a:rPr lang="it-IT" dirty="0"/>
              <a:t> Native, </a:t>
            </a:r>
            <a:r>
              <a:rPr lang="it-IT" dirty="0" err="1"/>
              <a:t>Flutter</a:t>
            </a:r>
            <a:r>
              <a:rPr lang="it-IT" dirty="0"/>
              <a:t>, </a:t>
            </a:r>
            <a:r>
              <a:rPr lang="it-IT" dirty="0" err="1"/>
              <a:t>ecc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Through </a:t>
            </a: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libraries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the most popular is </a:t>
            </a:r>
            <a:r>
              <a:rPr lang="it-IT" b="1" dirty="0" err="1"/>
              <a:t>Reactive</a:t>
            </a:r>
            <a:r>
              <a:rPr lang="it-IT" b="1" dirty="0"/>
              <a:t> Extensions </a:t>
            </a:r>
            <a:r>
              <a:rPr lang="en-US" kern="0" dirty="0">
                <a:cs typeface="Proxima Nova Regular"/>
              </a:rPr>
              <a:t>(aka </a:t>
            </a:r>
            <a:r>
              <a:rPr lang="en-US" kern="0" dirty="0" err="1">
                <a:cs typeface="Proxima Nova Regular"/>
              </a:rPr>
              <a:t>ReactiveX</a:t>
            </a:r>
            <a:r>
              <a:rPr lang="en-US" kern="0" dirty="0">
                <a:cs typeface="Proxima Nova Regular"/>
              </a:rPr>
              <a:t>)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7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An API for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with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streams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/>
              <a:t>Main characteristics are: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cap="all" dirty="0">
                <a:solidFill>
                  <a:schemeClr val="tx2"/>
                </a:solidFill>
                <a:cs typeface="Arial"/>
              </a:rPr>
              <a:t>FRONTEND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Manipulate</a:t>
            </a:r>
            <a:r>
              <a:rPr lang="it-IT" dirty="0"/>
              <a:t> UI </a:t>
            </a:r>
            <a:r>
              <a:rPr lang="it-IT" dirty="0" err="1"/>
              <a:t>events</a:t>
            </a:r>
            <a:r>
              <a:rPr lang="it-IT" dirty="0"/>
              <a:t> and API </a:t>
            </a:r>
            <a:r>
              <a:rPr lang="it-IT" dirty="0" err="1"/>
              <a:t>responses</a:t>
            </a:r>
            <a:r>
              <a:rPr lang="en-US" dirty="0"/>
              <a:t> 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MULTI-PLATFORM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 err="1">
                <a:cs typeface="Proxima Nova Regular"/>
              </a:rPr>
              <a:t>RxJava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RxJs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RxGo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RxDart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RxKotlin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RxCpp</a:t>
            </a:r>
            <a:r>
              <a:rPr lang="en-US" kern="0" dirty="0">
                <a:cs typeface="Proxima Nova Regular"/>
              </a:rPr>
              <a:t>, </a:t>
            </a:r>
            <a:r>
              <a:rPr lang="en-US" kern="0" dirty="0" err="1">
                <a:cs typeface="Proxima Nova Regular"/>
              </a:rPr>
              <a:t>RxPy</a:t>
            </a:r>
            <a:r>
              <a:rPr lang="en-US" kern="0" dirty="0">
                <a:cs typeface="Proxima Nova Regular"/>
              </a:rPr>
              <a:t>, Rx</a:t>
            </a:r>
            <a:r>
              <a:rPr lang="it-IT" kern="0" dirty="0">
                <a:cs typeface="Proxima Nova Regular"/>
              </a:rPr>
              <a:t>Scala, </a:t>
            </a:r>
            <a:r>
              <a:rPr lang="it-IT" kern="0" dirty="0" err="1">
                <a:cs typeface="Proxima Nova Regular"/>
              </a:rPr>
              <a:t>ecc</a:t>
            </a:r>
            <a:endParaRPr lang="it-IT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kern="0" cap="all" dirty="0">
                <a:solidFill>
                  <a:schemeClr val="tx2"/>
                </a:solidFill>
                <a:cs typeface="Arial"/>
              </a:rPr>
              <a:t>BACKEND</a:t>
            </a:r>
            <a:r>
              <a:rPr lang="de-DE" kern="0" dirty="0">
                <a:cs typeface="Proxima Nova Regular"/>
              </a:rPr>
              <a:t>: </a:t>
            </a:r>
            <a:r>
              <a:rPr lang="en-US" kern="0" dirty="0">
                <a:cs typeface="Proxima Nova Regular"/>
              </a:rPr>
              <a:t>Easy to handle a</a:t>
            </a:r>
            <a:r>
              <a:rPr lang="it-IT" dirty="0" err="1"/>
              <a:t>synchronicity</a:t>
            </a:r>
            <a:r>
              <a:rPr lang="it-IT" dirty="0"/>
              <a:t> and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concurrent</a:t>
            </a:r>
            <a:r>
              <a:rPr lang="it-IT" dirty="0"/>
              <a:t> code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kern="0" dirty="0">
                <a:cs typeface="Proxima Nova Regular"/>
              </a:rPr>
              <a:t>Used by company like Microsoft, Netflix, Airbnb and Concept Reply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>
              <a:cs typeface="Proxima Nova Regular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ReactivEX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Essential concepts in </a:t>
            </a:r>
            <a:r>
              <a:rPr lang="en-US" dirty="0" err="1"/>
              <a:t>ReactiveX</a:t>
            </a:r>
            <a:r>
              <a:rPr lang="en-US" dirty="0"/>
              <a:t>: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OBSERVABLE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represents</a:t>
            </a:r>
            <a:r>
              <a:rPr lang="it-IT" dirty="0"/>
              <a:t> a </a:t>
            </a:r>
            <a:r>
              <a:rPr lang="it-IT" dirty="0" err="1"/>
              <a:t>stream</a:t>
            </a:r>
            <a:r>
              <a:rPr lang="it-IT" dirty="0"/>
              <a:t> of </a:t>
            </a:r>
            <a:r>
              <a:rPr lang="it-IT" dirty="0" err="1"/>
              <a:t>asynchronous</a:t>
            </a:r>
            <a:r>
              <a:rPr lang="it-IT" dirty="0"/>
              <a:t> </a:t>
            </a:r>
            <a:r>
              <a:rPr lang="it-IT" dirty="0" err="1"/>
              <a:t>events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OBSERVER</a:t>
            </a:r>
            <a:r>
              <a:rPr lang="de-DE" kern="0" dirty="0">
                <a:cs typeface="Proxima Nova Regular"/>
              </a:rPr>
              <a:t>: Observer </a:t>
            </a:r>
            <a:r>
              <a:rPr lang="de-DE" i="1" kern="0" dirty="0" err="1">
                <a:cs typeface="Proxima Nova Regular"/>
              </a:rPr>
              <a:t>subscribes</a:t>
            </a:r>
            <a:r>
              <a:rPr lang="de-DE" kern="0" dirty="0">
                <a:cs typeface="Proxima Nova Regular"/>
              </a:rPr>
              <a:t> </a:t>
            </a:r>
            <a:r>
              <a:rPr lang="de-DE" kern="0" dirty="0" err="1">
                <a:cs typeface="Proxima Nova Regular"/>
              </a:rPr>
              <a:t>to</a:t>
            </a:r>
            <a:r>
              <a:rPr lang="de-DE" kern="0" dirty="0">
                <a:cs typeface="Proxima Nova Regular"/>
              </a:rPr>
              <a:t> an Observable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observer</a:t>
            </a:r>
            <a:r>
              <a:rPr lang="it-IT" dirty="0"/>
              <a:t> </a:t>
            </a:r>
            <a:r>
              <a:rPr lang="it-IT" dirty="0" err="1"/>
              <a:t>reacts</a:t>
            </a:r>
            <a:r>
              <a:rPr lang="it-IT" dirty="0"/>
              <a:t> to </a:t>
            </a:r>
            <a:r>
              <a:rPr lang="it-IT" dirty="0" err="1"/>
              <a:t>whatever</a:t>
            </a:r>
            <a:r>
              <a:rPr lang="it-IT" dirty="0"/>
              <a:t> item or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items</a:t>
            </a:r>
            <a:r>
              <a:rPr lang="it-IT" dirty="0"/>
              <a:t> the </a:t>
            </a:r>
            <a:r>
              <a:rPr lang="it-IT" dirty="0" err="1"/>
              <a:t>Observable</a:t>
            </a:r>
            <a:r>
              <a:rPr lang="it-IT" dirty="0"/>
              <a:t> </a:t>
            </a:r>
            <a:r>
              <a:rPr lang="it-IT" i="1" dirty="0" err="1"/>
              <a:t>emits</a:t>
            </a:r>
            <a:endParaRPr lang="it-IT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>
                <a:solidFill>
                  <a:schemeClr val="tx2"/>
                </a:solidFill>
                <a:latin typeface="Arial"/>
                <a:cs typeface="Arial"/>
              </a:rPr>
              <a:t>Operator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/>
              <a:t>are </a:t>
            </a:r>
            <a:r>
              <a:rPr lang="it-IT" dirty="0" err="1"/>
              <a:t>composable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with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select</a:t>
            </a:r>
            <a:r>
              <a:rPr lang="it-IT" dirty="0"/>
              <a:t>, </a:t>
            </a:r>
            <a:r>
              <a:rPr lang="it-IT" dirty="0" err="1"/>
              <a:t>transform</a:t>
            </a:r>
            <a:r>
              <a:rPr lang="it-IT" dirty="0"/>
              <a:t>, combine, and compose </a:t>
            </a:r>
            <a:r>
              <a:rPr lang="it-IT" dirty="0" err="1"/>
              <a:t>Observables</a:t>
            </a:r>
            <a:r>
              <a:rPr lang="it-IT" dirty="0"/>
              <a:t>. </a:t>
            </a:r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operators</a:t>
            </a:r>
            <a:r>
              <a:rPr lang="it-IT" dirty="0"/>
              <a:t> are </a:t>
            </a:r>
            <a:r>
              <a:rPr lang="it-IT" dirty="0" err="1"/>
              <a:t>map</a:t>
            </a:r>
            <a:r>
              <a:rPr lang="it-IT" dirty="0"/>
              <a:t>, </a:t>
            </a:r>
            <a:r>
              <a:rPr lang="it-IT" dirty="0" err="1"/>
              <a:t>filter</a:t>
            </a:r>
            <a:r>
              <a:rPr lang="it-IT" dirty="0"/>
              <a:t>, </a:t>
            </a:r>
            <a:r>
              <a:rPr lang="it-IT" dirty="0" err="1"/>
              <a:t>combineLatest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6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X and </a:t>
            </a:r>
            <a:r>
              <a:rPr lang="it-IT" dirty="0" err="1"/>
              <a:t>ios</a:t>
            </a:r>
            <a:br>
              <a:rPr lang="it-IT" dirty="0"/>
            </a:b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30000"/>
            </a:pPr>
            <a:r>
              <a:rPr lang="it-IT" sz="1600" dirty="0"/>
              <a:t>Libraries for iOS </a:t>
            </a:r>
            <a:r>
              <a:rPr lang="it-IT" sz="1600" dirty="0" err="1"/>
              <a:t>development</a:t>
            </a:r>
            <a:r>
              <a:rPr lang="it-IT" sz="1600" dirty="0"/>
              <a:t>:</a:t>
            </a:r>
            <a:endParaRPr lang="de-DE" sz="1600" cap="all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</a:t>
            </a:r>
            <a:r>
              <a:rPr lang="de-DE" kern="0" dirty="0">
                <a:cs typeface="Proxima Nova Regular"/>
              </a:rPr>
              <a:t>: </a:t>
            </a:r>
            <a:r>
              <a:rPr lang="it-IT" kern="0" dirty="0" err="1"/>
              <a:t>ReactiveX</a:t>
            </a:r>
            <a:r>
              <a:rPr lang="it-IT" kern="0" dirty="0"/>
              <a:t> for </a:t>
            </a:r>
            <a:r>
              <a:rPr lang="it-IT" kern="0" dirty="0" err="1"/>
              <a:t>Swift</a:t>
            </a:r>
            <a:r>
              <a:rPr lang="it-IT" kern="0" dirty="0"/>
              <a:t>, </a:t>
            </a:r>
            <a:r>
              <a:rPr lang="it-IT" kern="0" dirty="0" err="1"/>
              <a:t>provides</a:t>
            </a:r>
            <a:r>
              <a:rPr lang="it-IT" kern="0" dirty="0"/>
              <a:t> the </a:t>
            </a:r>
            <a:r>
              <a:rPr lang="it-IT" kern="0" dirty="0" err="1"/>
              <a:t>fundamentals</a:t>
            </a:r>
            <a:r>
              <a:rPr lang="it-IT" kern="0" dirty="0"/>
              <a:t> of </a:t>
            </a:r>
            <a:r>
              <a:rPr lang="it-IT" kern="0" dirty="0" err="1"/>
              <a:t>Observables</a:t>
            </a:r>
            <a:endParaRPr lang="de-DE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RxCOCOA</a:t>
            </a:r>
            <a:r>
              <a:rPr lang="de-DE" kern="0" dirty="0">
                <a:cs typeface="Proxima Nova Regular"/>
              </a:rPr>
              <a:t>:  </a:t>
            </a:r>
            <a:r>
              <a:rPr lang="it-IT" kern="0" dirty="0" err="1"/>
              <a:t>RxSwift's</a:t>
            </a:r>
            <a:r>
              <a:rPr lang="it-IT" kern="0" dirty="0"/>
              <a:t> </a:t>
            </a:r>
            <a:r>
              <a:rPr lang="it-IT" kern="0" dirty="0" err="1"/>
              <a:t>companion</a:t>
            </a:r>
            <a:r>
              <a:rPr lang="it-IT" kern="0" dirty="0"/>
              <a:t>, </a:t>
            </a:r>
            <a:r>
              <a:rPr lang="it-IT" dirty="0" err="1"/>
              <a:t>extensions</a:t>
            </a:r>
            <a:r>
              <a:rPr lang="it-IT" dirty="0"/>
              <a:t> to the </a:t>
            </a:r>
            <a:r>
              <a:rPr lang="it-IT" dirty="0" err="1"/>
              <a:t>Cocoa</a:t>
            </a:r>
            <a:r>
              <a:rPr lang="it-IT" dirty="0"/>
              <a:t> and </a:t>
            </a:r>
            <a:r>
              <a:rPr lang="it-IT" dirty="0" err="1"/>
              <a:t>Cocoa</a:t>
            </a:r>
            <a:r>
              <a:rPr lang="it-IT" dirty="0"/>
              <a:t> </a:t>
            </a:r>
            <a:r>
              <a:rPr lang="it-IT" dirty="0" err="1"/>
              <a:t>Touch</a:t>
            </a:r>
            <a:r>
              <a:rPr lang="it-IT" dirty="0"/>
              <a:t> </a:t>
            </a:r>
            <a:r>
              <a:rPr lang="it-IT" dirty="0" err="1"/>
              <a:t>frameworks</a:t>
            </a:r>
            <a:r>
              <a:rPr lang="it-IT" dirty="0"/>
              <a:t> </a:t>
            </a:r>
            <a:endParaRPr lang="it-IT" kern="0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RxDataSources</a:t>
            </a:r>
            <a:r>
              <a:rPr lang="de-DE" kern="0" dirty="0"/>
              <a:t>: </a:t>
            </a:r>
            <a:r>
              <a:rPr lang="it-IT" kern="0" dirty="0" err="1"/>
              <a:t>Reactive</a:t>
            </a:r>
            <a:r>
              <a:rPr lang="it-IT" kern="0" dirty="0"/>
              <a:t> </a:t>
            </a:r>
            <a:r>
              <a:rPr lang="it-IT" dirty="0"/>
              <a:t>data </a:t>
            </a:r>
            <a:r>
              <a:rPr lang="it-IT" dirty="0" err="1"/>
              <a:t>sources</a:t>
            </a:r>
            <a:r>
              <a:rPr lang="it-IT" dirty="0"/>
              <a:t> for </a:t>
            </a:r>
            <a:r>
              <a:rPr lang="it-IT" dirty="0" err="1"/>
              <a:t>UITableViews</a:t>
            </a:r>
            <a:r>
              <a:rPr lang="it-IT" dirty="0"/>
              <a:t> and </a:t>
            </a:r>
            <a:r>
              <a:rPr lang="it-IT" dirty="0" err="1"/>
              <a:t>UICollectionViews</a:t>
            </a:r>
            <a:r>
              <a:rPr lang="it-IT" dirty="0"/>
              <a:t> (</a:t>
            </a:r>
            <a:r>
              <a:rPr lang="it-IT" dirty="0" err="1"/>
              <a:t>sections</a:t>
            </a:r>
            <a:r>
              <a:rPr lang="it-IT" dirty="0"/>
              <a:t>, </a:t>
            </a:r>
            <a:r>
              <a:rPr lang="it-IT" dirty="0" err="1"/>
              <a:t>animated</a:t>
            </a:r>
            <a:r>
              <a:rPr lang="it-IT" dirty="0"/>
              <a:t> </a:t>
            </a:r>
            <a:r>
              <a:rPr lang="it-IT" dirty="0" err="1"/>
              <a:t>updates</a:t>
            </a:r>
            <a:r>
              <a:rPr lang="it-IT" dirty="0"/>
              <a:t>, editing ...).</a:t>
            </a:r>
            <a:endParaRPr lang="de-DE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RxGesture</a:t>
            </a:r>
            <a:r>
              <a:rPr lang="de-DE" kern="0" dirty="0">
                <a:cs typeface="Proxima Nova Regular"/>
              </a:rPr>
              <a:t>: </a:t>
            </a:r>
            <a:r>
              <a:rPr lang="de-DE" kern="0" dirty="0" err="1">
                <a:cs typeface="Proxima Nova Regular"/>
              </a:rPr>
              <a:t>Reactive</a:t>
            </a:r>
            <a:r>
              <a:rPr lang="de-DE" kern="0" dirty="0">
                <a:cs typeface="Proxima Nova Regular"/>
              </a:rPr>
              <a:t>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gestures</a:t>
            </a:r>
            <a:r>
              <a:rPr lang="it-IT" dirty="0"/>
              <a:t> (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tap</a:t>
            </a:r>
            <a:r>
              <a:rPr lang="it-IT" dirty="0"/>
              <a:t>, pan, </a:t>
            </a:r>
            <a:r>
              <a:rPr lang="it-IT" dirty="0" err="1"/>
              <a:t>swipe</a:t>
            </a:r>
            <a:r>
              <a:rPr lang="it-IT" dirty="0"/>
              <a:t>, </a:t>
            </a:r>
            <a:r>
              <a:rPr lang="it-IT" dirty="0" err="1"/>
              <a:t>ecc</a:t>
            </a:r>
            <a:r>
              <a:rPr lang="it-IT" dirty="0"/>
              <a:t>) </a:t>
            </a:r>
            <a:r>
              <a:rPr lang="it-IT" dirty="0" err="1"/>
              <a:t>wrapper</a:t>
            </a:r>
            <a:r>
              <a:rPr lang="it-IT" dirty="0"/>
              <a:t> </a:t>
            </a:r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de-DE" sz="1600" cap="all" dirty="0" err="1">
                <a:solidFill>
                  <a:schemeClr val="tx2"/>
                </a:solidFill>
                <a:latin typeface="Arial"/>
                <a:cs typeface="Arial"/>
              </a:rPr>
              <a:t>RxSwiftExt</a:t>
            </a:r>
            <a:r>
              <a:rPr lang="de-DE" kern="0" dirty="0">
                <a:cs typeface="Proxima Nova Regular"/>
              </a:rPr>
              <a:t>: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and </a:t>
            </a:r>
            <a:r>
              <a:rPr lang="it-IT" dirty="0" err="1"/>
              <a:t>Reactive</a:t>
            </a:r>
            <a:r>
              <a:rPr lang="it-IT" dirty="0"/>
              <a:t> </a:t>
            </a:r>
            <a:r>
              <a:rPr lang="it-IT" dirty="0" err="1"/>
              <a:t>extensions</a:t>
            </a:r>
            <a:r>
              <a:rPr lang="it-IT" dirty="0"/>
              <a:t>.</a:t>
            </a:r>
            <a:endParaRPr lang="de-DE" kern="0" dirty="0">
              <a:cs typeface="Proxima Nova Regular"/>
            </a:endParaRPr>
          </a:p>
          <a:p>
            <a:pPr>
              <a:buClr>
                <a:schemeClr val="tx2"/>
              </a:buClr>
              <a:buSzPct val="130000"/>
            </a:pPr>
            <a:endParaRPr lang="de-DE" kern="0" dirty="0"/>
          </a:p>
          <a:p>
            <a:pPr>
              <a:buClr>
                <a:schemeClr val="tx2"/>
              </a:buClr>
              <a:buSzPct val="130000"/>
            </a:pPr>
            <a:r>
              <a:rPr lang="en-US" dirty="0"/>
              <a:t>Available through </a:t>
            </a:r>
            <a:r>
              <a:rPr lang="en-US" dirty="0" err="1"/>
              <a:t>CocoaPods</a:t>
            </a:r>
            <a:endParaRPr lang="en-US" dirty="0"/>
          </a:p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endParaRPr lang="de-DE" kern="0" dirty="0">
              <a:cs typeface="Proxima Nova Regular"/>
            </a:endParaRP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952F8159-23E9-3D47-B0D3-9EAD813C7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Libraries for </a:t>
            </a:r>
            <a:r>
              <a:rPr lang="it-IT" dirty="0" err="1"/>
              <a:t>ios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3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FFFF"/>
                </a:solidFill>
              </a:rPr>
              <a:t>Reactive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Operators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47849"/>
      </p:ext>
    </p:extLst>
  </p:cSld>
  <p:clrMapOvr>
    <a:masterClrMapping/>
  </p:clrMapOvr>
</p:sld>
</file>

<file path=ppt/theme/theme1.xml><?xml version="1.0" encoding="utf-8"?>
<a:theme xmlns:a="http://schemas.openxmlformats.org/drawingml/2006/main" name="Reply">
  <a:themeElements>
    <a:clrScheme name="Custom 28">
      <a:dk1>
        <a:srgbClr val="000000"/>
      </a:dk1>
      <a:lt1>
        <a:sysClr val="window" lastClr="FFFFFF"/>
      </a:lt1>
      <a:dk2>
        <a:srgbClr val="053238"/>
      </a:dk2>
      <a:lt2>
        <a:srgbClr val="00B13F"/>
      </a:lt2>
      <a:accent1>
        <a:srgbClr val="8EF050"/>
      </a:accent1>
      <a:accent2>
        <a:srgbClr val="00B140"/>
      </a:accent2>
      <a:accent3>
        <a:srgbClr val="2E7CFA"/>
      </a:accent3>
      <a:accent4>
        <a:srgbClr val="940758"/>
      </a:accent4>
      <a:accent5>
        <a:srgbClr val="F54343"/>
      </a:accent5>
      <a:accent6>
        <a:srgbClr val="FFC000"/>
      </a:accent6>
      <a:hlink>
        <a:srgbClr val="D1E420"/>
      </a:hlink>
      <a:folHlink>
        <a:srgbClr val="22C0BC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Reply</Template>
  <TotalTime>1046</TotalTime>
  <Words>596</Words>
  <Application>Microsoft Macintosh PowerPoint</Application>
  <PresentationFormat>Presentazione su schermo (16:9)</PresentationFormat>
  <Paragraphs>150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Menlo</vt:lpstr>
      <vt:lpstr>Proxima Nova Extrabld</vt:lpstr>
      <vt:lpstr>Proxima Nova Regular</vt:lpstr>
      <vt:lpstr>Wingdings</vt:lpstr>
      <vt:lpstr>Reply</vt:lpstr>
      <vt:lpstr>Reactive Programming in iOS</vt:lpstr>
      <vt:lpstr>Meeting agenda</vt:lpstr>
      <vt:lpstr>REACTIVE PROGRAMMING</vt:lpstr>
      <vt:lpstr>Presentazione standard di PowerPoint</vt:lpstr>
      <vt:lpstr>Reactive programming </vt:lpstr>
      <vt:lpstr>Reactive X </vt:lpstr>
      <vt:lpstr>ReactivEX </vt:lpstr>
      <vt:lpstr>Reactive X and ios </vt:lpstr>
      <vt:lpstr>Reactive Operators</vt:lpstr>
      <vt:lpstr>operators</vt:lpstr>
      <vt:lpstr>combineLatest</vt:lpstr>
      <vt:lpstr>FILTER</vt:lpstr>
      <vt:lpstr>MAP</vt:lpstr>
      <vt:lpstr>observeon</vt:lpstr>
      <vt:lpstr>Code Snippets</vt:lpstr>
      <vt:lpstr>Behavior Relay</vt:lpstr>
      <vt:lpstr>SUBSCRIBE</vt:lpstr>
      <vt:lpstr>Avoiding retain cycle</vt:lpstr>
      <vt:lpstr>Contacts &amp; resources</vt:lpstr>
      <vt:lpstr>Contacts &amp; RESOURCES </vt:lpstr>
      <vt:lpstr>Thank you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OF YOUR PRESENTATION</dc:title>
  <dc:subject/>
  <dc:creator>Utente di Microsoft Office</dc:creator>
  <cp:keywords/>
  <dc:description/>
  <cp:lastModifiedBy>Utente di Microsoft Office</cp:lastModifiedBy>
  <cp:revision>41</cp:revision>
  <dcterms:created xsi:type="dcterms:W3CDTF">2018-09-21T07:19:49Z</dcterms:created>
  <dcterms:modified xsi:type="dcterms:W3CDTF">2018-11-14T19:09:32Z</dcterms:modified>
  <cp:category/>
</cp:coreProperties>
</file>