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04" d="100"/>
          <a:sy n="104"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05252-7953-554E-8F08-46C9FC5C970B}" type="datetimeFigureOut">
              <a:rPr lang="en-US" smtClean="0"/>
              <a:t>7/31/24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32B05-EF82-EC45-830E-3F897C68A17E}" type="slidenum">
              <a:rPr lang="en-US" smtClean="0"/>
              <a:t>‹#›</a:t>
            </a:fld>
            <a:endParaRPr lang="en-US"/>
          </a:p>
        </p:txBody>
      </p:sp>
    </p:spTree>
    <p:extLst>
      <p:ext uri="{BB962C8B-B14F-4D97-AF65-F5344CB8AC3E}">
        <p14:creationId xmlns:p14="http://schemas.microsoft.com/office/powerpoint/2010/main" val="164846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532B05-EF82-EC45-830E-3F897C68A17E}" type="slidenum">
              <a:rPr lang="en-US" smtClean="0"/>
              <a:t>3</a:t>
            </a:fld>
            <a:endParaRPr lang="en-US"/>
          </a:p>
        </p:txBody>
      </p:sp>
    </p:spTree>
    <p:extLst>
      <p:ext uri="{BB962C8B-B14F-4D97-AF65-F5344CB8AC3E}">
        <p14:creationId xmlns:p14="http://schemas.microsoft.com/office/powerpoint/2010/main" val="366421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04E1-2F49-AE39-A487-7EADA27C5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CD48FC-8E1C-4109-33A9-54A3F38DB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E26DC8-5654-9698-82C3-47610C383989}"/>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5" name="Footer Placeholder 4">
            <a:extLst>
              <a:ext uri="{FF2B5EF4-FFF2-40B4-BE49-F238E27FC236}">
                <a16:creationId xmlns:a16="http://schemas.microsoft.com/office/drawing/2014/main" id="{6E718BDF-370C-316D-7CA3-D253709D3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19AA3-9CDA-4C1E-E0B1-F2039E6A90FD}"/>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90038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3466-F92D-75CF-7E1A-65A676CFC1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8D9140-722D-BF61-6382-04F031D8A4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98036-0FBB-D1A4-FCAA-D688658BE998}"/>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5" name="Footer Placeholder 4">
            <a:extLst>
              <a:ext uri="{FF2B5EF4-FFF2-40B4-BE49-F238E27FC236}">
                <a16:creationId xmlns:a16="http://schemas.microsoft.com/office/drawing/2014/main" id="{68B44D0A-1FA6-D96A-4B50-63FAF139C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3940D-DC7C-3A8B-1FD1-C0542A0CBD91}"/>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85897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E2FD5-7430-32DF-E66F-86A01F6AE8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9E4609-1C46-4250-1DE2-3D4B3BC5A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81CB8-8B35-588F-B313-A7807460F069}"/>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5" name="Footer Placeholder 4">
            <a:extLst>
              <a:ext uri="{FF2B5EF4-FFF2-40B4-BE49-F238E27FC236}">
                <a16:creationId xmlns:a16="http://schemas.microsoft.com/office/drawing/2014/main" id="{3E9D802B-3D61-391A-11E6-31F3F112A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BD5EF-9677-AB9D-2A6E-3C6C13E2CCAC}"/>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389272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286C-E5E0-9F28-E950-0E7531FB1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F0A308-EB2D-A81C-94C6-2BF8EC6EA0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4FFCF-57E6-57F2-560C-10BBF253A001}"/>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5" name="Footer Placeholder 4">
            <a:extLst>
              <a:ext uri="{FF2B5EF4-FFF2-40B4-BE49-F238E27FC236}">
                <a16:creationId xmlns:a16="http://schemas.microsoft.com/office/drawing/2014/main" id="{31B1A72A-58A6-E0EA-74B0-583FDA813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F6004-1D85-0220-7AA1-055D1D4B44A6}"/>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205989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DC75-A72E-19BC-C6FF-544BD67F85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F02F5-B281-16F1-357D-5D6210F755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A0E15-47F6-9E44-A237-A7B37D5B2C6E}"/>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5" name="Footer Placeholder 4">
            <a:extLst>
              <a:ext uri="{FF2B5EF4-FFF2-40B4-BE49-F238E27FC236}">
                <a16:creationId xmlns:a16="http://schemas.microsoft.com/office/drawing/2014/main" id="{F7986D14-47CB-7F5B-FC41-D99927D37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A951C-0025-8F37-292F-21B1F4AF2293}"/>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44098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4B85-74AD-D5B6-C17B-04656A3E5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C1C61-5E29-4E74-7F9F-489AF27A6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AAAD5-6CAD-C738-7B4C-A0C798635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91AC0-9097-301E-7EB6-31543CA44077}"/>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6" name="Footer Placeholder 5">
            <a:extLst>
              <a:ext uri="{FF2B5EF4-FFF2-40B4-BE49-F238E27FC236}">
                <a16:creationId xmlns:a16="http://schemas.microsoft.com/office/drawing/2014/main" id="{D382A19E-4903-D3E9-A06F-B06A95D5B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439A5-58F5-A98A-87DA-30C18E4B4F29}"/>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304647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9A0E-DF18-49D4-34CD-333C1FDF4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462CB1-5A42-DF60-5BF1-349AF54CF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24C34-8526-F7CE-BDB4-75EF743DFD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1E756-1416-354D-C223-825C86AF6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D5BBF-B22A-E054-430B-0A9810734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71C239-D7B2-9B4B-8DEE-91F12EE5A209}"/>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8" name="Footer Placeholder 7">
            <a:extLst>
              <a:ext uri="{FF2B5EF4-FFF2-40B4-BE49-F238E27FC236}">
                <a16:creationId xmlns:a16="http://schemas.microsoft.com/office/drawing/2014/main" id="{D1CEBDA9-9DEC-E72A-C86C-71C0DA4E4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A32BF-C281-008D-BC15-EB8FB0BB0486}"/>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295960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AB66-D489-9F15-57FD-ADCEB13E95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2C3724-B2C7-1A69-8A99-96BC3501C4C7}"/>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4" name="Footer Placeholder 3">
            <a:extLst>
              <a:ext uri="{FF2B5EF4-FFF2-40B4-BE49-F238E27FC236}">
                <a16:creationId xmlns:a16="http://schemas.microsoft.com/office/drawing/2014/main" id="{5BFB4548-05CC-5444-81C9-CB8C38427E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0E0E7C-E002-7682-6D26-D4841529076B}"/>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380369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C2286-9C6B-B018-F6C2-F1457DE0A83B}"/>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3" name="Footer Placeholder 2">
            <a:extLst>
              <a:ext uri="{FF2B5EF4-FFF2-40B4-BE49-F238E27FC236}">
                <a16:creationId xmlns:a16="http://schemas.microsoft.com/office/drawing/2014/main" id="{DA235D4E-4436-88AF-A487-76F30AE8AC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E42EE-C0E4-3F3A-B86B-4D95A24568BE}"/>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276484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9FBB-426F-6C71-BEE1-83C95FB89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19A5C-F727-325B-5DD4-E5D6EC20A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A43B6-BC15-E871-21C2-DB2E15511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9F9D2-8436-890B-88F8-96FACAD55624}"/>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6" name="Footer Placeholder 5">
            <a:extLst>
              <a:ext uri="{FF2B5EF4-FFF2-40B4-BE49-F238E27FC236}">
                <a16:creationId xmlns:a16="http://schemas.microsoft.com/office/drawing/2014/main" id="{DE3D1003-F09F-671B-69AD-D70590D74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75766-818F-CD9E-F13F-75BD2B9DB904}"/>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36075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9F93-7906-472A-F9E3-384C4F3F8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B06F04-ADE4-5492-F320-F7B0FDF5A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FD69DB-7BE6-64A5-E651-4E1739D1E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9F07C-24C1-C6E8-FDB6-2522043690DE}"/>
              </a:ext>
            </a:extLst>
          </p:cNvPr>
          <p:cNvSpPr>
            <a:spLocks noGrp="1"/>
          </p:cNvSpPr>
          <p:nvPr>
            <p:ph type="dt" sz="half" idx="10"/>
          </p:nvPr>
        </p:nvSpPr>
        <p:spPr/>
        <p:txBody>
          <a:bodyPr/>
          <a:lstStyle/>
          <a:p>
            <a:fld id="{F545078B-45B6-BE45-8422-A166A41A37B7}" type="datetimeFigureOut">
              <a:rPr lang="en-US" smtClean="0"/>
              <a:t>7/31/24</a:t>
            </a:fld>
            <a:endParaRPr lang="en-US"/>
          </a:p>
        </p:txBody>
      </p:sp>
      <p:sp>
        <p:nvSpPr>
          <p:cNvPr id="6" name="Footer Placeholder 5">
            <a:extLst>
              <a:ext uri="{FF2B5EF4-FFF2-40B4-BE49-F238E27FC236}">
                <a16:creationId xmlns:a16="http://schemas.microsoft.com/office/drawing/2014/main" id="{B2312ED5-9B36-0806-BF79-A0BADA8DD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B2883-9BAE-934C-A891-018D97D51FCC}"/>
              </a:ext>
            </a:extLst>
          </p:cNvPr>
          <p:cNvSpPr>
            <a:spLocks noGrp="1"/>
          </p:cNvSpPr>
          <p:nvPr>
            <p:ph type="sldNum" sz="quarter" idx="12"/>
          </p:nvPr>
        </p:nvSpPr>
        <p:spPr/>
        <p:txBody>
          <a:bodyPr/>
          <a:lstStyle/>
          <a:p>
            <a:fld id="{F3FC7C92-5911-DB4D-ACF4-201F5F26B524}" type="slidenum">
              <a:rPr lang="en-US" smtClean="0"/>
              <a:t>‹#›</a:t>
            </a:fld>
            <a:endParaRPr lang="en-US"/>
          </a:p>
        </p:txBody>
      </p:sp>
    </p:spTree>
    <p:extLst>
      <p:ext uri="{BB962C8B-B14F-4D97-AF65-F5344CB8AC3E}">
        <p14:creationId xmlns:p14="http://schemas.microsoft.com/office/powerpoint/2010/main" val="366048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8AE6E-C280-C2DF-387B-7F3400412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2D37AD-8325-2042-9698-C55400C02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402B6-5FE1-335C-4C25-5E8186927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45078B-45B6-BE45-8422-A166A41A37B7}" type="datetimeFigureOut">
              <a:rPr lang="en-US" smtClean="0"/>
              <a:t>7/31/24</a:t>
            </a:fld>
            <a:endParaRPr lang="en-US"/>
          </a:p>
        </p:txBody>
      </p:sp>
      <p:sp>
        <p:nvSpPr>
          <p:cNvPr id="5" name="Footer Placeholder 4">
            <a:extLst>
              <a:ext uri="{FF2B5EF4-FFF2-40B4-BE49-F238E27FC236}">
                <a16:creationId xmlns:a16="http://schemas.microsoft.com/office/drawing/2014/main" id="{B23D46EF-0B1B-E622-763C-5B90F8313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028349-5A07-3906-FA3B-4E4F3C2F92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FC7C92-5911-DB4D-ACF4-201F5F26B524}" type="slidenum">
              <a:rPr lang="en-US" smtClean="0"/>
              <a:t>‹#›</a:t>
            </a:fld>
            <a:endParaRPr lang="en-US"/>
          </a:p>
        </p:txBody>
      </p:sp>
    </p:spTree>
    <p:extLst>
      <p:ext uri="{BB962C8B-B14F-4D97-AF65-F5344CB8AC3E}">
        <p14:creationId xmlns:p14="http://schemas.microsoft.com/office/powerpoint/2010/main" val="92756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chrome-extension://efaidnbmnnnibpcajpcglclefindmkaj/https:/www.cms.gov/Research-Statistics-Data-and-Systems/Computer-Data-and-Systems/MedicaidDataSourcesGenInfo/Downloads/MAX_IB16_MAX_NHANE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70F4CF-C2F6-94FE-D66A-6618E1B0582E}"/>
              </a:ext>
            </a:extLst>
          </p:cNvPr>
          <p:cNvSpPr txBox="1"/>
          <p:nvPr/>
        </p:nvSpPr>
        <p:spPr>
          <a:xfrm>
            <a:off x="465174" y="373267"/>
            <a:ext cx="6097772" cy="646331"/>
          </a:xfrm>
          <a:prstGeom prst="rect">
            <a:avLst/>
          </a:prstGeom>
          <a:noFill/>
        </p:spPr>
        <p:txBody>
          <a:bodyPr wrap="square">
            <a:spAutoFit/>
          </a:bodyPr>
          <a:lstStyle/>
          <a:p>
            <a:r>
              <a:rPr lang="en-US" dirty="0"/>
              <a:t>https://</a:t>
            </a:r>
            <a:r>
              <a:rPr lang="en-US" dirty="0" err="1"/>
              <a:t>slidesgo.com</a:t>
            </a:r>
            <a:r>
              <a:rPr lang="en-US" dirty="0"/>
              <a:t>/theme/ai-content-detector-pitch-deck#position-1&amp;related-1&amp;rs=detail-related</a:t>
            </a:r>
          </a:p>
        </p:txBody>
      </p:sp>
    </p:spTree>
    <p:extLst>
      <p:ext uri="{BB962C8B-B14F-4D97-AF65-F5344CB8AC3E}">
        <p14:creationId xmlns:p14="http://schemas.microsoft.com/office/powerpoint/2010/main" val="322735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0F90-4D08-8038-713A-624EDD5FEE12}"/>
              </a:ext>
            </a:extLst>
          </p:cNvPr>
          <p:cNvSpPr>
            <a:spLocks noGrp="1"/>
          </p:cNvSpPr>
          <p:nvPr>
            <p:ph type="title"/>
          </p:nvPr>
        </p:nvSpPr>
        <p:spPr/>
        <p:txBody>
          <a:bodyPr/>
          <a:lstStyle/>
          <a:p>
            <a:r>
              <a:rPr lang="en-US" dirty="0"/>
              <a:t>O que </a:t>
            </a:r>
            <a:r>
              <a:rPr lang="en-US" dirty="0" err="1"/>
              <a:t>precisamos</a:t>
            </a:r>
            <a:r>
              <a:rPr lang="en-US" dirty="0"/>
              <a:t> </a:t>
            </a:r>
            <a:r>
              <a:rPr lang="en-US" dirty="0" err="1"/>
              <a:t>fazer</a:t>
            </a:r>
            <a:endParaRPr lang="en-US" dirty="0"/>
          </a:p>
        </p:txBody>
      </p:sp>
      <p:sp>
        <p:nvSpPr>
          <p:cNvPr id="3" name="TextBox 2">
            <a:extLst>
              <a:ext uri="{FF2B5EF4-FFF2-40B4-BE49-F238E27FC236}">
                <a16:creationId xmlns:a16="http://schemas.microsoft.com/office/drawing/2014/main" id="{A9EF1E9C-0DD7-1CF2-7336-849EF7FB0CD5}"/>
              </a:ext>
            </a:extLst>
          </p:cNvPr>
          <p:cNvSpPr txBox="1"/>
          <p:nvPr/>
        </p:nvSpPr>
        <p:spPr>
          <a:xfrm>
            <a:off x="951470" y="2409567"/>
            <a:ext cx="399468" cy="369332"/>
          </a:xfrm>
          <a:prstGeom prst="rect">
            <a:avLst/>
          </a:prstGeom>
          <a:noFill/>
        </p:spPr>
        <p:txBody>
          <a:bodyPr wrap="none" rtlCol="0">
            <a:spAutoFit/>
          </a:bodyPr>
          <a:lstStyle/>
          <a:p>
            <a:r>
              <a:rPr lang="en-US" dirty="0"/>
              <a:t>O </a:t>
            </a:r>
          </a:p>
        </p:txBody>
      </p:sp>
    </p:spTree>
    <p:extLst>
      <p:ext uri="{BB962C8B-B14F-4D97-AF65-F5344CB8AC3E}">
        <p14:creationId xmlns:p14="http://schemas.microsoft.com/office/powerpoint/2010/main" val="72135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84415-3543-612D-0A34-F86B2137C984}"/>
              </a:ext>
            </a:extLst>
          </p:cNvPr>
          <p:cNvSpPr txBox="1"/>
          <p:nvPr/>
        </p:nvSpPr>
        <p:spPr>
          <a:xfrm>
            <a:off x="935666" y="914400"/>
            <a:ext cx="10673948" cy="2862322"/>
          </a:xfrm>
          <a:prstGeom prst="rect">
            <a:avLst/>
          </a:prstGeom>
          <a:noFill/>
        </p:spPr>
        <p:txBody>
          <a:bodyPr wrap="none" rtlCol="0">
            <a:spAutoFit/>
          </a:bodyPr>
          <a:lstStyle/>
          <a:p>
            <a:r>
              <a:rPr lang="en-US" dirty="0" err="1"/>
              <a:t>MyNHANES</a:t>
            </a:r>
            <a:br>
              <a:rPr lang="en-US" dirty="0"/>
            </a:br>
            <a:br>
              <a:rPr lang="en-US" dirty="0"/>
            </a:br>
            <a:r>
              <a:rPr lang="en-US" dirty="0"/>
              <a:t>O que eh o NHANES</a:t>
            </a:r>
          </a:p>
          <a:p>
            <a:r>
              <a:rPr lang="en-US" dirty="0"/>
              <a:t>Como </a:t>
            </a:r>
            <a:r>
              <a:rPr lang="en-US" dirty="0" err="1"/>
              <a:t>os</a:t>
            </a:r>
            <a:r>
              <a:rPr lang="en-US" dirty="0"/>
              <a:t> dados </a:t>
            </a:r>
            <a:r>
              <a:rPr lang="en-US" dirty="0" err="1"/>
              <a:t>sao</a:t>
            </a:r>
            <a:r>
              <a:rPr lang="en-US" dirty="0"/>
              <a:t> </a:t>
            </a:r>
            <a:r>
              <a:rPr lang="en-US" dirty="0" err="1"/>
              <a:t>mantidos</a:t>
            </a:r>
            <a:r>
              <a:rPr lang="en-US" dirty="0"/>
              <a:t> no site</a:t>
            </a:r>
          </a:p>
          <a:p>
            <a:r>
              <a:rPr lang="en-US" dirty="0"/>
              <a:t>Sao </a:t>
            </a:r>
            <a:r>
              <a:rPr lang="en-US" dirty="0" err="1"/>
              <a:t>uma</a:t>
            </a:r>
            <a:r>
              <a:rPr lang="en-US" dirty="0"/>
              <a:t> mina de </a:t>
            </a:r>
            <a:r>
              <a:rPr lang="en-US" dirty="0" err="1"/>
              <a:t>ouro</a:t>
            </a:r>
            <a:r>
              <a:rPr lang="en-US" dirty="0"/>
              <a:t>, </a:t>
            </a:r>
            <a:r>
              <a:rPr lang="en-US" dirty="0" err="1"/>
              <a:t>porem</a:t>
            </a:r>
            <a:r>
              <a:rPr lang="en-US" dirty="0"/>
              <a:t> </a:t>
            </a:r>
            <a:r>
              <a:rPr lang="en-US" dirty="0" err="1"/>
              <a:t>precisam</a:t>
            </a:r>
            <a:r>
              <a:rPr lang="en-US" dirty="0"/>
              <a:t> ser </a:t>
            </a:r>
            <a:r>
              <a:rPr lang="en-US" dirty="0" err="1"/>
              <a:t>normalizados</a:t>
            </a:r>
            <a:endParaRPr lang="en-US" dirty="0"/>
          </a:p>
          <a:p>
            <a:r>
              <a:rPr lang="en-US" dirty="0" err="1"/>
              <a:t>Exemplos</a:t>
            </a:r>
            <a:r>
              <a:rPr lang="en-US" dirty="0"/>
              <a:t> de </a:t>
            </a:r>
            <a:r>
              <a:rPr lang="en-US" dirty="0" err="1"/>
              <a:t>iniciativas</a:t>
            </a:r>
            <a:r>
              <a:rPr lang="en-US" dirty="0"/>
              <a:t> para </a:t>
            </a:r>
            <a:r>
              <a:rPr lang="en-US" dirty="0" err="1"/>
              <a:t>normalizacao</a:t>
            </a:r>
            <a:endParaRPr lang="en-US" dirty="0"/>
          </a:p>
          <a:p>
            <a:endParaRPr lang="en-US" dirty="0"/>
          </a:p>
          <a:p>
            <a:r>
              <a:rPr lang="en-US" dirty="0"/>
              <a:t>Por que </a:t>
            </a:r>
            <a:r>
              <a:rPr lang="en-US" dirty="0" err="1"/>
              <a:t>nao</a:t>
            </a:r>
            <a:r>
              <a:rPr lang="en-US" dirty="0"/>
              <a:t>: um Sistema </a:t>
            </a:r>
            <a:r>
              <a:rPr lang="en-US" dirty="0" err="1"/>
              <a:t>leve</a:t>
            </a:r>
            <a:r>
              <a:rPr lang="en-US" dirty="0"/>
              <a:t> que </a:t>
            </a:r>
            <a:r>
              <a:rPr lang="en-US" dirty="0" err="1"/>
              <a:t>possa</a:t>
            </a:r>
            <a:r>
              <a:rPr lang="en-US" dirty="0"/>
              <a:t> </a:t>
            </a:r>
            <a:r>
              <a:rPr lang="en-US" dirty="0" err="1"/>
              <a:t>acessar</a:t>
            </a:r>
            <a:r>
              <a:rPr lang="en-US" dirty="0"/>
              <a:t> </a:t>
            </a:r>
            <a:r>
              <a:rPr lang="en-US" dirty="0" err="1"/>
              <a:t>os</a:t>
            </a:r>
            <a:r>
              <a:rPr lang="en-US" dirty="0"/>
              <a:t> dados e </a:t>
            </a:r>
            <a:r>
              <a:rPr lang="en-US" dirty="0" err="1"/>
              <a:t>normaliza-los</a:t>
            </a:r>
            <a:r>
              <a:rPr lang="en-US" dirty="0"/>
              <a:t> a </a:t>
            </a:r>
            <a:r>
              <a:rPr lang="en-US" dirty="0" err="1"/>
              <a:t>partir</a:t>
            </a:r>
            <a:r>
              <a:rPr lang="en-US" dirty="0"/>
              <a:t> das </a:t>
            </a:r>
            <a:r>
              <a:rPr lang="en-US" dirty="0" err="1"/>
              <a:t>melhores</a:t>
            </a:r>
            <a:r>
              <a:rPr lang="en-US" dirty="0"/>
              <a:t> </a:t>
            </a:r>
            <a:r>
              <a:rPr lang="en-US" dirty="0" err="1"/>
              <a:t>praticas</a:t>
            </a:r>
            <a:r>
              <a:rPr lang="en-US" dirty="0"/>
              <a:t>?</a:t>
            </a:r>
          </a:p>
          <a:p>
            <a:endParaRPr lang="en-US" dirty="0"/>
          </a:p>
          <a:p>
            <a:r>
              <a:rPr lang="en-US" dirty="0"/>
              <a:t>O </a:t>
            </a:r>
            <a:r>
              <a:rPr lang="en-US" dirty="0" err="1"/>
              <a:t>MyNHANES</a:t>
            </a:r>
            <a:r>
              <a:rPr lang="en-US" dirty="0"/>
              <a:t> MVP</a:t>
            </a:r>
          </a:p>
        </p:txBody>
      </p:sp>
    </p:spTree>
    <p:extLst>
      <p:ext uri="{BB962C8B-B14F-4D97-AF65-F5344CB8AC3E}">
        <p14:creationId xmlns:p14="http://schemas.microsoft.com/office/powerpoint/2010/main" val="188664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National Health and Nutrition Examination Survey has four trailers for its mobile testing center which are currently located at the fairgrounds in Orange County. (Spectrum News/William D'Urso)">
            <a:extLst>
              <a:ext uri="{FF2B5EF4-FFF2-40B4-BE49-F238E27FC236}">
                <a16:creationId xmlns:a16="http://schemas.microsoft.com/office/drawing/2014/main" id="{217ADC47-C508-60F7-A990-F1AAEEA9706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32E005-8709-E0A8-9421-908DDC414E4B}"/>
              </a:ext>
            </a:extLst>
          </p:cNvPr>
          <p:cNvSpPr txBox="1"/>
          <p:nvPr/>
        </p:nvSpPr>
        <p:spPr>
          <a:xfrm>
            <a:off x="369482" y="1566952"/>
            <a:ext cx="4702248" cy="3724096"/>
          </a:xfrm>
          <a:prstGeom prst="rect">
            <a:avLst/>
          </a:prstGeom>
          <a:solidFill>
            <a:schemeClr val="tx2"/>
          </a:solidFill>
          <a:ln>
            <a:noFill/>
          </a:ln>
        </p:spPr>
        <p:txBody>
          <a:bodyPr wrap="square">
            <a:spAutoFit/>
          </a:bodyPr>
          <a:lstStyle/>
          <a:p>
            <a:pPr algn="ctr"/>
            <a:r>
              <a:rPr lang="en-US" sz="3200" b="1" dirty="0">
                <a:solidFill>
                  <a:schemeClr val="bg1"/>
                </a:solidFill>
              </a:rPr>
              <a:t>The National Health and Nutrition Examination Survey (NHANES) </a:t>
            </a:r>
            <a:r>
              <a:rPr lang="en-US" sz="2800" dirty="0">
                <a:solidFill>
                  <a:schemeClr val="bg1"/>
                </a:solidFill>
              </a:rPr>
              <a:t>is a program of studies designed to assess the health and nutritional status of adults and children in the United States.</a:t>
            </a:r>
          </a:p>
        </p:txBody>
      </p:sp>
      <p:sp>
        <p:nvSpPr>
          <p:cNvPr id="8" name="TextBox 7">
            <a:extLst>
              <a:ext uri="{FF2B5EF4-FFF2-40B4-BE49-F238E27FC236}">
                <a16:creationId xmlns:a16="http://schemas.microsoft.com/office/drawing/2014/main" id="{96B0F464-CCCC-7E09-BC97-8A342EAE59C8}"/>
              </a:ext>
            </a:extLst>
          </p:cNvPr>
          <p:cNvSpPr txBox="1"/>
          <p:nvPr/>
        </p:nvSpPr>
        <p:spPr>
          <a:xfrm>
            <a:off x="5731835" y="382012"/>
            <a:ext cx="6182832" cy="2308324"/>
          </a:xfrm>
          <a:prstGeom prst="rect">
            <a:avLst/>
          </a:prstGeom>
          <a:solidFill>
            <a:schemeClr val="tx2">
              <a:lumMod val="90000"/>
              <a:lumOff val="10000"/>
            </a:schemeClr>
          </a:solidFill>
          <a:ln>
            <a:noFill/>
          </a:ln>
        </p:spPr>
        <p:txBody>
          <a:bodyPr wrap="square">
            <a:spAutoFit/>
          </a:bodyPr>
          <a:lstStyle>
            <a:defPPr>
              <a:defRPr lang="en-US"/>
            </a:defPPr>
            <a:lvl1pPr algn="ctr">
              <a:defRPr sz="2800">
                <a:solidFill>
                  <a:schemeClr val="bg1"/>
                </a:solidFill>
              </a:defRPr>
            </a:lvl1pPr>
          </a:lstStyle>
          <a:p>
            <a:r>
              <a:rPr lang="en-US" sz="2400" b="1" dirty="0"/>
              <a:t>Objective</a:t>
            </a:r>
            <a:br>
              <a:rPr lang="en-US" sz="2400" dirty="0"/>
            </a:br>
            <a:r>
              <a:rPr lang="en-US" sz="2400" dirty="0"/>
              <a:t>The primary objective of NHANES is to collect data that can be used to determine the prevalence of major diseases and risk factors for diseases, and to monitor trends in health and nutrition over time.</a:t>
            </a:r>
          </a:p>
        </p:txBody>
      </p:sp>
      <p:sp>
        <p:nvSpPr>
          <p:cNvPr id="10" name="TextBox 9">
            <a:extLst>
              <a:ext uri="{FF2B5EF4-FFF2-40B4-BE49-F238E27FC236}">
                <a16:creationId xmlns:a16="http://schemas.microsoft.com/office/drawing/2014/main" id="{EAFE132F-0C06-E47B-57A6-41862F813F6F}"/>
              </a:ext>
            </a:extLst>
          </p:cNvPr>
          <p:cNvSpPr txBox="1"/>
          <p:nvPr/>
        </p:nvSpPr>
        <p:spPr>
          <a:xfrm>
            <a:off x="5731835" y="3429000"/>
            <a:ext cx="6182832" cy="3046988"/>
          </a:xfrm>
          <a:prstGeom prst="rect">
            <a:avLst/>
          </a:prstGeom>
          <a:solidFill>
            <a:schemeClr val="tx2">
              <a:lumMod val="90000"/>
              <a:lumOff val="10000"/>
            </a:schemeClr>
          </a:solidFill>
          <a:ln>
            <a:noFill/>
          </a:ln>
        </p:spPr>
        <p:txBody>
          <a:bodyPr wrap="square">
            <a:spAutoFit/>
          </a:bodyPr>
          <a:lstStyle>
            <a:defPPr>
              <a:defRPr lang="en-US"/>
            </a:defPPr>
            <a:lvl1pPr algn="ctr">
              <a:defRPr sz="2800">
                <a:solidFill>
                  <a:schemeClr val="bg1"/>
                </a:solidFill>
              </a:defRPr>
            </a:lvl1pPr>
          </a:lstStyle>
          <a:p>
            <a:r>
              <a:rPr lang="en-US" sz="2400" b="1" dirty="0"/>
              <a:t>Methodology</a:t>
            </a:r>
            <a:br>
              <a:rPr lang="en-US" sz="2400" dirty="0"/>
            </a:br>
            <a:r>
              <a:rPr lang="en-US" sz="2400" dirty="0"/>
              <a:t>NHANES combines interviews and physical examinations. The interviews include questions about demographics, socioeconomics, diet, and health. The physical examinations include medical, dental, and laboratory tests performed by trained health professionals.</a:t>
            </a:r>
          </a:p>
        </p:txBody>
      </p:sp>
      <p:sp>
        <p:nvSpPr>
          <p:cNvPr id="14" name="TextBox 13">
            <a:extLst>
              <a:ext uri="{FF2B5EF4-FFF2-40B4-BE49-F238E27FC236}">
                <a16:creationId xmlns:a16="http://schemas.microsoft.com/office/drawing/2014/main" id="{8164FF01-0FF1-7B63-0DC5-78CFBC889A43}"/>
              </a:ext>
            </a:extLst>
          </p:cNvPr>
          <p:cNvSpPr txBox="1"/>
          <p:nvPr/>
        </p:nvSpPr>
        <p:spPr>
          <a:xfrm>
            <a:off x="0" y="6488668"/>
            <a:ext cx="6591300" cy="307777"/>
          </a:xfrm>
          <a:prstGeom prst="rect">
            <a:avLst/>
          </a:prstGeom>
          <a:noFill/>
        </p:spPr>
        <p:txBody>
          <a:bodyPr wrap="square">
            <a:spAutoFit/>
          </a:bodyPr>
          <a:lstStyle/>
          <a:p>
            <a:r>
              <a:rPr lang="en-US" sz="1400" dirty="0">
                <a:solidFill>
                  <a:schemeClr val="bg1"/>
                </a:solidFill>
              </a:rPr>
              <a:t>Source: https://</a:t>
            </a:r>
            <a:r>
              <a:rPr lang="en-US" sz="1400" dirty="0" err="1">
                <a:solidFill>
                  <a:schemeClr val="bg1"/>
                </a:solidFill>
              </a:rPr>
              <a:t>www.cdc.gov</a:t>
            </a:r>
            <a:r>
              <a:rPr lang="en-US" sz="1400" dirty="0">
                <a:solidFill>
                  <a:schemeClr val="bg1"/>
                </a:solidFill>
              </a:rPr>
              <a:t>/</a:t>
            </a:r>
            <a:r>
              <a:rPr lang="en-US" sz="1400" dirty="0" err="1">
                <a:solidFill>
                  <a:schemeClr val="bg1"/>
                </a:solidFill>
              </a:rPr>
              <a:t>nchs</a:t>
            </a:r>
            <a:r>
              <a:rPr lang="en-US" sz="1400" dirty="0">
                <a:solidFill>
                  <a:schemeClr val="bg1"/>
                </a:solidFill>
              </a:rPr>
              <a:t>/</a:t>
            </a:r>
            <a:r>
              <a:rPr lang="en-US" sz="1400" dirty="0" err="1">
                <a:solidFill>
                  <a:schemeClr val="bg1"/>
                </a:solidFill>
              </a:rPr>
              <a:t>nhanes</a:t>
            </a:r>
            <a:r>
              <a:rPr lang="en-US" sz="1400" dirty="0">
                <a:solidFill>
                  <a:schemeClr val="bg1"/>
                </a:solidFill>
              </a:rPr>
              <a:t>/</a:t>
            </a:r>
            <a:r>
              <a:rPr lang="en-US" sz="1400" dirty="0" err="1">
                <a:solidFill>
                  <a:schemeClr val="bg1"/>
                </a:solidFill>
              </a:rPr>
              <a:t>about_nhanes.htm</a:t>
            </a:r>
            <a:endParaRPr lang="en-US" sz="1400" dirty="0">
              <a:solidFill>
                <a:schemeClr val="bg1"/>
              </a:solidFill>
            </a:endParaRPr>
          </a:p>
        </p:txBody>
      </p:sp>
    </p:spTree>
    <p:extLst>
      <p:ext uri="{BB962C8B-B14F-4D97-AF65-F5344CB8AC3E}">
        <p14:creationId xmlns:p14="http://schemas.microsoft.com/office/powerpoint/2010/main" val="274443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ational Health and Nutrition Examination Survey">
            <a:extLst>
              <a:ext uri="{FF2B5EF4-FFF2-40B4-BE49-F238E27FC236}">
                <a16:creationId xmlns:a16="http://schemas.microsoft.com/office/drawing/2014/main" id="{BE41BB0A-6CA0-82BC-11A9-79642FA8C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243" y="346637"/>
            <a:ext cx="4281334" cy="25029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C540914-83D6-3446-0697-20B88BB872D4}"/>
              </a:ext>
            </a:extLst>
          </p:cNvPr>
          <p:cNvPicPr>
            <a:picLocks noChangeAspect="1"/>
          </p:cNvPicPr>
          <p:nvPr/>
        </p:nvPicPr>
        <p:blipFill>
          <a:blip r:embed="rId3"/>
          <a:stretch>
            <a:fillRect/>
          </a:stretch>
        </p:blipFill>
        <p:spPr>
          <a:xfrm>
            <a:off x="5185159" y="3429000"/>
            <a:ext cx="6322976" cy="2703574"/>
          </a:xfrm>
          <a:prstGeom prst="rect">
            <a:avLst/>
          </a:prstGeom>
        </p:spPr>
      </p:pic>
      <p:pic>
        <p:nvPicPr>
          <p:cNvPr id="15" name="Picture 14">
            <a:extLst>
              <a:ext uri="{FF2B5EF4-FFF2-40B4-BE49-F238E27FC236}">
                <a16:creationId xmlns:a16="http://schemas.microsoft.com/office/drawing/2014/main" id="{87D80D98-4662-936D-C371-8A8B0E913EEF}"/>
              </a:ext>
            </a:extLst>
          </p:cNvPr>
          <p:cNvPicPr>
            <a:picLocks noChangeAspect="1"/>
          </p:cNvPicPr>
          <p:nvPr/>
        </p:nvPicPr>
        <p:blipFill>
          <a:blip r:embed="rId4"/>
          <a:stretch>
            <a:fillRect/>
          </a:stretch>
        </p:blipFill>
        <p:spPr>
          <a:xfrm>
            <a:off x="683865" y="3429000"/>
            <a:ext cx="3857519" cy="2713068"/>
          </a:xfrm>
          <a:prstGeom prst="rect">
            <a:avLst/>
          </a:prstGeom>
        </p:spPr>
      </p:pic>
    </p:spTree>
    <p:extLst>
      <p:ext uri="{BB962C8B-B14F-4D97-AF65-F5344CB8AC3E}">
        <p14:creationId xmlns:p14="http://schemas.microsoft.com/office/powerpoint/2010/main" val="241782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07C2-1C99-3ADC-2471-A53CED901AE8}"/>
              </a:ext>
            </a:extLst>
          </p:cNvPr>
          <p:cNvSpPr>
            <a:spLocks noGrp="1"/>
          </p:cNvSpPr>
          <p:nvPr>
            <p:ph type="title"/>
          </p:nvPr>
        </p:nvSpPr>
        <p:spPr/>
        <p:txBody>
          <a:bodyPr/>
          <a:lstStyle/>
          <a:p>
            <a:r>
              <a:rPr lang="en-US" dirty="0"/>
              <a:t>Valuable but Complex: NHANES Data</a:t>
            </a:r>
          </a:p>
        </p:txBody>
      </p:sp>
      <p:sp>
        <p:nvSpPr>
          <p:cNvPr id="5" name="TextBox 4">
            <a:extLst>
              <a:ext uri="{FF2B5EF4-FFF2-40B4-BE49-F238E27FC236}">
                <a16:creationId xmlns:a16="http://schemas.microsoft.com/office/drawing/2014/main" id="{48FD5B94-6196-308A-156F-C14B2CE203AE}"/>
              </a:ext>
            </a:extLst>
          </p:cNvPr>
          <p:cNvSpPr txBox="1"/>
          <p:nvPr/>
        </p:nvSpPr>
        <p:spPr>
          <a:xfrm>
            <a:off x="838200" y="2153846"/>
            <a:ext cx="3783227" cy="2585323"/>
          </a:xfrm>
          <a:prstGeom prst="rect">
            <a:avLst/>
          </a:prstGeom>
          <a:noFill/>
        </p:spPr>
        <p:txBody>
          <a:bodyPr wrap="square">
            <a:spAutoFit/>
          </a:bodyPr>
          <a:lstStyle/>
          <a:p>
            <a:r>
              <a:rPr lang="en-US" b="1" dirty="0"/>
              <a:t>Valuable Data:</a:t>
            </a:r>
            <a:endParaRPr lang="en-US" dirty="0"/>
          </a:p>
          <a:p>
            <a:pPr>
              <a:buFont typeface="Arial" panose="020B0604020202020204" pitchFamily="34" charset="0"/>
              <a:buChar char="•"/>
            </a:pPr>
            <a:r>
              <a:rPr lang="en-US" dirty="0"/>
              <a:t>NHANES provides comprehensive data on health and nutrition.</a:t>
            </a:r>
          </a:p>
          <a:p>
            <a:pPr>
              <a:buFont typeface="Arial" panose="020B0604020202020204" pitchFamily="34" charset="0"/>
              <a:buChar char="•"/>
            </a:pPr>
            <a:r>
              <a:rPr lang="en-US" dirty="0"/>
              <a:t>Includes demographics, dietary information, health conditions, laboratory results, and more.</a:t>
            </a:r>
          </a:p>
          <a:p>
            <a:pPr>
              <a:buFont typeface="Arial" panose="020B0604020202020204" pitchFamily="34" charset="0"/>
              <a:buChar char="•"/>
            </a:pPr>
            <a:r>
              <a:rPr lang="en-US" dirty="0"/>
              <a:t>Essential for public health research, policy-making, and setting health standards.</a:t>
            </a:r>
          </a:p>
        </p:txBody>
      </p:sp>
      <p:sp>
        <p:nvSpPr>
          <p:cNvPr id="7" name="TextBox 6">
            <a:extLst>
              <a:ext uri="{FF2B5EF4-FFF2-40B4-BE49-F238E27FC236}">
                <a16:creationId xmlns:a16="http://schemas.microsoft.com/office/drawing/2014/main" id="{56F118A6-94E9-64FA-32B4-C3962E2DA7D9}"/>
              </a:ext>
            </a:extLst>
          </p:cNvPr>
          <p:cNvSpPr txBox="1"/>
          <p:nvPr/>
        </p:nvSpPr>
        <p:spPr>
          <a:xfrm>
            <a:off x="4470057" y="2172548"/>
            <a:ext cx="3673046" cy="2585323"/>
          </a:xfrm>
          <a:prstGeom prst="rect">
            <a:avLst/>
          </a:prstGeom>
          <a:noFill/>
        </p:spPr>
        <p:txBody>
          <a:bodyPr wrap="square">
            <a:spAutoFit/>
          </a:bodyPr>
          <a:lstStyle/>
          <a:p>
            <a:r>
              <a:rPr lang="en-US" b="1" dirty="0"/>
              <a:t>Complex Format:</a:t>
            </a:r>
            <a:endParaRPr lang="en-US" dirty="0"/>
          </a:p>
          <a:p>
            <a:pPr>
              <a:buFont typeface="Arial" panose="020B0604020202020204" pitchFamily="34" charset="0"/>
              <a:buChar char="•"/>
            </a:pPr>
            <a:r>
              <a:rPr lang="en-US" dirty="0"/>
              <a:t>Data is organized by cycles (years), with each cycle having multiple categories.</a:t>
            </a:r>
          </a:p>
          <a:p>
            <a:pPr>
              <a:buFont typeface="Arial" panose="020B0604020202020204" pitchFamily="34" charset="0"/>
              <a:buChar char="•"/>
            </a:pPr>
            <a:r>
              <a:rPr lang="en-US" dirty="0"/>
              <a:t>Each category contains different datasets.</a:t>
            </a:r>
          </a:p>
          <a:p>
            <a:pPr>
              <a:buFont typeface="Arial" panose="020B0604020202020204" pitchFamily="34" charset="0"/>
              <a:buChar char="•"/>
            </a:pPr>
            <a:r>
              <a:rPr lang="en-US" dirty="0"/>
              <a:t>Datasets are provided in XPT format (SAS transport files), which can be challenging to work with.</a:t>
            </a:r>
          </a:p>
        </p:txBody>
      </p:sp>
      <p:sp>
        <p:nvSpPr>
          <p:cNvPr id="9" name="TextBox 8">
            <a:extLst>
              <a:ext uri="{FF2B5EF4-FFF2-40B4-BE49-F238E27FC236}">
                <a16:creationId xmlns:a16="http://schemas.microsoft.com/office/drawing/2014/main" id="{796958D2-B12B-98AC-3E0A-0C80BB877341}"/>
              </a:ext>
            </a:extLst>
          </p:cNvPr>
          <p:cNvSpPr txBox="1"/>
          <p:nvPr/>
        </p:nvSpPr>
        <p:spPr>
          <a:xfrm>
            <a:off x="8143103" y="2153846"/>
            <a:ext cx="3462981" cy="3693319"/>
          </a:xfrm>
          <a:prstGeom prst="rect">
            <a:avLst/>
          </a:prstGeom>
          <a:noFill/>
        </p:spPr>
        <p:txBody>
          <a:bodyPr wrap="square">
            <a:spAutoFit/>
          </a:bodyPr>
          <a:lstStyle/>
          <a:p>
            <a:r>
              <a:rPr lang="en-US" b="1" dirty="0"/>
              <a:t>Exploration Challenges:</a:t>
            </a:r>
            <a:endParaRPr lang="en-US" dirty="0"/>
          </a:p>
          <a:p>
            <a:pPr>
              <a:buFont typeface="Arial" panose="020B0604020202020204" pitchFamily="34" charset="0"/>
              <a:buChar char="•"/>
            </a:pPr>
            <a:r>
              <a:rPr lang="en-US" dirty="0"/>
              <a:t>Fragmented data: Each cycle and category must be individually accessed and processed.</a:t>
            </a:r>
          </a:p>
          <a:p>
            <a:pPr>
              <a:buFont typeface="Arial" panose="020B0604020202020204" pitchFamily="34" charset="0"/>
              <a:buChar char="•"/>
            </a:pPr>
            <a:r>
              <a:rPr lang="en-US" dirty="0"/>
              <a:t>Requires specialized tools (like SAS) or conversion to more accessible formats (CSV, SQL, etc.).</a:t>
            </a:r>
          </a:p>
          <a:p>
            <a:pPr>
              <a:buFont typeface="Arial" panose="020B0604020202020204" pitchFamily="34" charset="0"/>
              <a:buChar char="•"/>
            </a:pPr>
            <a:r>
              <a:rPr lang="en-US" dirty="0"/>
              <a:t>Time-consuming and resource-intensive to integrate and analyze data across multiple cycles and categories.</a:t>
            </a:r>
          </a:p>
        </p:txBody>
      </p:sp>
      <p:sp>
        <p:nvSpPr>
          <p:cNvPr id="10" name="TextBox 9">
            <a:extLst>
              <a:ext uri="{FF2B5EF4-FFF2-40B4-BE49-F238E27FC236}">
                <a16:creationId xmlns:a16="http://schemas.microsoft.com/office/drawing/2014/main" id="{F568EA89-4BDD-E685-5798-C05D1659948D}"/>
              </a:ext>
            </a:extLst>
          </p:cNvPr>
          <p:cNvSpPr txBox="1"/>
          <p:nvPr/>
        </p:nvSpPr>
        <p:spPr>
          <a:xfrm>
            <a:off x="2730843" y="5832389"/>
            <a:ext cx="2885983" cy="369332"/>
          </a:xfrm>
          <a:prstGeom prst="rect">
            <a:avLst/>
          </a:prstGeom>
          <a:noFill/>
        </p:spPr>
        <p:txBody>
          <a:bodyPr wrap="none" rtlCol="0">
            <a:spAutoFit/>
          </a:bodyPr>
          <a:lstStyle/>
          <a:p>
            <a:r>
              <a:rPr lang="en-US" dirty="0" err="1"/>
              <a:t>Mostrar</a:t>
            </a:r>
            <a:r>
              <a:rPr lang="en-US" dirty="0"/>
              <a:t> </a:t>
            </a:r>
            <a:r>
              <a:rPr lang="en-US" dirty="0" err="1"/>
              <a:t>em</a:t>
            </a:r>
            <a:r>
              <a:rPr lang="en-US" dirty="0"/>
              <a:t> </a:t>
            </a:r>
            <a:r>
              <a:rPr lang="en-US" dirty="0" err="1"/>
              <a:t>funcionamento</a:t>
            </a:r>
            <a:endParaRPr lang="en-US" dirty="0"/>
          </a:p>
        </p:txBody>
      </p:sp>
    </p:spTree>
    <p:extLst>
      <p:ext uri="{BB962C8B-B14F-4D97-AF65-F5344CB8AC3E}">
        <p14:creationId xmlns:p14="http://schemas.microsoft.com/office/powerpoint/2010/main" val="413811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D6D5-64FA-9ECD-4CE0-939F06C0F846}"/>
              </a:ext>
            </a:extLst>
          </p:cNvPr>
          <p:cNvSpPr>
            <a:spLocks noGrp="1"/>
          </p:cNvSpPr>
          <p:nvPr>
            <p:ph type="title"/>
          </p:nvPr>
        </p:nvSpPr>
        <p:spPr/>
        <p:txBody>
          <a:bodyPr/>
          <a:lstStyle/>
          <a:p>
            <a:r>
              <a:rPr lang="en-US" b="1" dirty="0"/>
              <a:t>Aggregation and Normalization Initiatives</a:t>
            </a:r>
            <a:endParaRPr lang="en-US" dirty="0"/>
          </a:p>
        </p:txBody>
      </p:sp>
      <p:sp>
        <p:nvSpPr>
          <p:cNvPr id="5" name="TextBox 4">
            <a:extLst>
              <a:ext uri="{FF2B5EF4-FFF2-40B4-BE49-F238E27FC236}">
                <a16:creationId xmlns:a16="http://schemas.microsoft.com/office/drawing/2014/main" id="{4D2DC30F-7979-63F8-ECEE-DA2CF0A015E8}"/>
              </a:ext>
            </a:extLst>
          </p:cNvPr>
          <p:cNvSpPr txBox="1"/>
          <p:nvPr/>
        </p:nvSpPr>
        <p:spPr>
          <a:xfrm>
            <a:off x="838200" y="1987254"/>
            <a:ext cx="6098058" cy="1250792"/>
          </a:xfrm>
          <a:prstGeom prst="rect">
            <a:avLst/>
          </a:prstGeom>
          <a:noFill/>
        </p:spPr>
        <p:txBody>
          <a:bodyPr wrap="square">
            <a:spAutoFit/>
          </a:bodyPr>
          <a:lstStyle/>
          <a:p>
            <a:pPr algn="l">
              <a:lnSpc>
                <a:spcPts val="2250"/>
              </a:lnSpc>
              <a:spcBef>
                <a:spcPts val="2000"/>
              </a:spcBef>
              <a:spcAft>
                <a:spcPts val="1000"/>
              </a:spcAft>
            </a:pPr>
            <a:r>
              <a:rPr lang="en-US" sz="1798" b="0" i="0" dirty="0">
                <a:solidFill>
                  <a:srgbClr val="000000"/>
                </a:solidFill>
                <a:effectLst/>
                <a:highlight>
                  <a:srgbClr val="FFFFFF"/>
                </a:highlight>
                <a:latin typeface="Cambria" panose="02040503050406030204" pitchFamily="18" charset="0"/>
              </a:rPr>
              <a:t>Harmonized US National Health and Nutrition Examination Survey 1988-2018 for high throughput exposome-health discovery https://</a:t>
            </a:r>
            <a:r>
              <a:rPr lang="en-US" sz="1798" b="0" i="0" dirty="0" err="1">
                <a:solidFill>
                  <a:srgbClr val="000000"/>
                </a:solidFill>
                <a:effectLst/>
                <a:highlight>
                  <a:srgbClr val="FFFFFF"/>
                </a:highlight>
                <a:latin typeface="Cambria" panose="02040503050406030204" pitchFamily="18" charset="0"/>
              </a:rPr>
              <a:t>www.ncbi.nlm.nih.gov</a:t>
            </a:r>
            <a:r>
              <a:rPr lang="en-US" sz="1798" b="0" i="0" dirty="0">
                <a:solidFill>
                  <a:srgbClr val="000000"/>
                </a:solidFill>
                <a:effectLst/>
                <a:highlight>
                  <a:srgbClr val="FFFFFF"/>
                </a:highlight>
                <a:latin typeface="Cambria" panose="02040503050406030204" pitchFamily="18" charset="0"/>
              </a:rPr>
              <a:t>/</a:t>
            </a:r>
            <a:r>
              <a:rPr lang="en-US" sz="1798" b="0" i="0" dirty="0" err="1">
                <a:solidFill>
                  <a:srgbClr val="000000"/>
                </a:solidFill>
                <a:effectLst/>
                <a:highlight>
                  <a:srgbClr val="FFFFFF"/>
                </a:highlight>
                <a:latin typeface="Cambria" panose="02040503050406030204" pitchFamily="18" charset="0"/>
              </a:rPr>
              <a:t>pmc</a:t>
            </a:r>
            <a:r>
              <a:rPr lang="en-US" sz="1798" b="0" i="0" dirty="0">
                <a:solidFill>
                  <a:srgbClr val="000000"/>
                </a:solidFill>
                <a:effectLst/>
                <a:highlight>
                  <a:srgbClr val="FFFFFF"/>
                </a:highlight>
                <a:latin typeface="Cambria" panose="02040503050406030204" pitchFamily="18" charset="0"/>
              </a:rPr>
              <a:t>/articles/PMC9934713/</a:t>
            </a:r>
          </a:p>
        </p:txBody>
      </p:sp>
      <p:sp>
        <p:nvSpPr>
          <p:cNvPr id="7" name="TextBox 6">
            <a:extLst>
              <a:ext uri="{FF2B5EF4-FFF2-40B4-BE49-F238E27FC236}">
                <a16:creationId xmlns:a16="http://schemas.microsoft.com/office/drawing/2014/main" id="{B83D072F-826C-8492-038B-04689AC9BEE5}"/>
              </a:ext>
            </a:extLst>
          </p:cNvPr>
          <p:cNvSpPr txBox="1"/>
          <p:nvPr/>
        </p:nvSpPr>
        <p:spPr>
          <a:xfrm>
            <a:off x="540608" y="3676241"/>
            <a:ext cx="6098058" cy="1340560"/>
          </a:xfrm>
          <a:prstGeom prst="rect">
            <a:avLst/>
          </a:prstGeom>
          <a:noFill/>
        </p:spPr>
        <p:txBody>
          <a:bodyPr wrap="square">
            <a:spAutoFit/>
          </a:bodyPr>
          <a:lstStyle/>
          <a:p>
            <a:pPr algn="l">
              <a:lnSpc>
                <a:spcPts val="2250"/>
              </a:lnSpc>
              <a:spcBef>
                <a:spcPts val="2000"/>
              </a:spcBef>
              <a:spcAft>
                <a:spcPts val="1000"/>
              </a:spcAft>
            </a:pPr>
            <a:r>
              <a:rPr lang="en-US" sz="1798" b="0" i="0" dirty="0">
                <a:solidFill>
                  <a:srgbClr val="000000"/>
                </a:solidFill>
                <a:effectLst/>
                <a:highlight>
                  <a:srgbClr val="FFFFFF"/>
                </a:highlight>
                <a:latin typeface="Cambria" panose="02040503050406030204" pitchFamily="18" charset="0"/>
              </a:rPr>
              <a:t>Challenges and Lessons Learned in Generating and Interpreting NHANES Nutritional Biomarker Data</a:t>
            </a:r>
          </a:p>
          <a:p>
            <a:pPr algn="l">
              <a:lnSpc>
                <a:spcPts val="2250"/>
              </a:lnSpc>
              <a:spcBef>
                <a:spcPts val="2000"/>
              </a:spcBef>
              <a:spcAft>
                <a:spcPts val="1000"/>
              </a:spcAft>
            </a:pPr>
            <a:r>
              <a:rPr lang="en-US" sz="1798" b="0" i="0" dirty="0">
                <a:solidFill>
                  <a:srgbClr val="000000"/>
                </a:solidFill>
                <a:effectLst/>
                <a:highlight>
                  <a:srgbClr val="FFFFFF"/>
                </a:highlight>
                <a:latin typeface="Cambria" panose="02040503050406030204" pitchFamily="18" charset="0"/>
              </a:rPr>
              <a:t>https://</a:t>
            </a:r>
            <a:r>
              <a:rPr lang="en-US" sz="1798" b="0" i="0" dirty="0" err="1">
                <a:solidFill>
                  <a:srgbClr val="000000"/>
                </a:solidFill>
                <a:effectLst/>
                <a:highlight>
                  <a:srgbClr val="FFFFFF"/>
                </a:highlight>
                <a:latin typeface="Cambria" panose="02040503050406030204" pitchFamily="18" charset="0"/>
              </a:rPr>
              <a:t>www.ncbi.nlm.nih.gov</a:t>
            </a:r>
            <a:r>
              <a:rPr lang="en-US" sz="1798" b="0" i="0" dirty="0">
                <a:solidFill>
                  <a:srgbClr val="000000"/>
                </a:solidFill>
                <a:effectLst/>
                <a:highlight>
                  <a:srgbClr val="FFFFFF"/>
                </a:highlight>
                <a:latin typeface="Cambria" panose="02040503050406030204" pitchFamily="18" charset="0"/>
              </a:rPr>
              <a:t>/</a:t>
            </a:r>
            <a:r>
              <a:rPr lang="en-US" sz="1798" b="0" i="0" dirty="0" err="1">
                <a:solidFill>
                  <a:srgbClr val="000000"/>
                </a:solidFill>
                <a:effectLst/>
                <a:highlight>
                  <a:srgbClr val="FFFFFF"/>
                </a:highlight>
                <a:latin typeface="Cambria" panose="02040503050406030204" pitchFamily="18" charset="0"/>
              </a:rPr>
              <a:t>pmc</a:t>
            </a:r>
            <a:r>
              <a:rPr lang="en-US" sz="1798" b="0" i="0" dirty="0">
                <a:solidFill>
                  <a:srgbClr val="000000"/>
                </a:solidFill>
                <a:effectLst/>
                <a:highlight>
                  <a:srgbClr val="FFFFFF"/>
                </a:highlight>
                <a:latin typeface="Cambria" panose="02040503050406030204" pitchFamily="18" charset="0"/>
              </a:rPr>
              <a:t>/articles/PMC5347107/</a:t>
            </a:r>
          </a:p>
        </p:txBody>
      </p:sp>
      <p:pic>
        <p:nvPicPr>
          <p:cNvPr id="8" name="Picture 7">
            <a:hlinkClick r:id="rId2"/>
            <a:extLst>
              <a:ext uri="{FF2B5EF4-FFF2-40B4-BE49-F238E27FC236}">
                <a16:creationId xmlns:a16="http://schemas.microsoft.com/office/drawing/2014/main" id="{08A080FF-94EF-DF71-A15F-4B2719F0896D}"/>
              </a:ext>
            </a:extLst>
          </p:cNvPr>
          <p:cNvPicPr>
            <a:picLocks noChangeAspect="1"/>
          </p:cNvPicPr>
          <p:nvPr/>
        </p:nvPicPr>
        <p:blipFill>
          <a:blip r:embed="rId3"/>
          <a:stretch>
            <a:fillRect/>
          </a:stretch>
        </p:blipFill>
        <p:spPr>
          <a:xfrm>
            <a:off x="689921" y="6492875"/>
            <a:ext cx="3756452" cy="1006797"/>
          </a:xfrm>
          <a:prstGeom prst="rect">
            <a:avLst/>
          </a:prstGeom>
        </p:spPr>
      </p:pic>
      <p:sp>
        <p:nvSpPr>
          <p:cNvPr id="12" name="TextBox 11">
            <a:extLst>
              <a:ext uri="{FF2B5EF4-FFF2-40B4-BE49-F238E27FC236}">
                <a16:creationId xmlns:a16="http://schemas.microsoft.com/office/drawing/2014/main" id="{74F04164-C3C7-C26E-FBF3-90395D3A6FD7}"/>
              </a:ext>
            </a:extLst>
          </p:cNvPr>
          <p:cNvSpPr txBox="1"/>
          <p:nvPr/>
        </p:nvSpPr>
        <p:spPr>
          <a:xfrm>
            <a:off x="384088" y="5179838"/>
            <a:ext cx="6752966" cy="1200329"/>
          </a:xfrm>
          <a:prstGeom prst="rect">
            <a:avLst/>
          </a:prstGeom>
          <a:noFill/>
        </p:spPr>
        <p:txBody>
          <a:bodyPr wrap="square">
            <a:spAutoFit/>
          </a:bodyPr>
          <a:lstStyle/>
          <a:p>
            <a:pPr algn="l"/>
            <a:r>
              <a:rPr lang="en-US" b="0" i="0" dirty="0">
                <a:solidFill>
                  <a:srgbClr val="1F1F1F"/>
                </a:solidFill>
                <a:effectLst/>
                <a:latin typeface="ElsevierGulliver"/>
              </a:rPr>
              <a:t>Update on NHANES Dietary Data: Focus on Collection, Release, Analytical Considerations, and Uses to Inform Public Policy</a:t>
            </a:r>
          </a:p>
          <a:p>
            <a:pPr algn="l"/>
            <a:r>
              <a:rPr lang="en-US" b="0" i="0" dirty="0">
                <a:solidFill>
                  <a:srgbClr val="1F1F1F"/>
                </a:solidFill>
                <a:effectLst/>
                <a:latin typeface="ElsevierGulliver"/>
              </a:rPr>
              <a:t>https://</a:t>
            </a:r>
            <a:r>
              <a:rPr lang="en-US" b="0" i="0" dirty="0" err="1">
                <a:solidFill>
                  <a:srgbClr val="1F1F1F"/>
                </a:solidFill>
                <a:effectLst/>
                <a:latin typeface="ElsevierGulliver"/>
              </a:rPr>
              <a:t>www.sciencedirect.com</a:t>
            </a:r>
            <a:r>
              <a:rPr lang="en-US" b="0" i="0" dirty="0">
                <a:solidFill>
                  <a:srgbClr val="1F1F1F"/>
                </a:solidFill>
                <a:effectLst/>
                <a:latin typeface="ElsevierGulliver"/>
              </a:rPr>
              <a:t>/science/article/</a:t>
            </a:r>
            <a:r>
              <a:rPr lang="en-US" b="0" i="0" dirty="0" err="1">
                <a:solidFill>
                  <a:srgbClr val="1F1F1F"/>
                </a:solidFill>
                <a:effectLst/>
                <a:latin typeface="ElsevierGulliver"/>
              </a:rPr>
              <a:t>pii</a:t>
            </a:r>
            <a:r>
              <a:rPr lang="en-US" b="0" i="0" dirty="0">
                <a:solidFill>
                  <a:srgbClr val="1F1F1F"/>
                </a:solidFill>
                <a:effectLst/>
                <a:latin typeface="ElsevierGulliver"/>
              </a:rPr>
              <a:t>/S2161831323001461</a:t>
            </a:r>
          </a:p>
        </p:txBody>
      </p:sp>
    </p:spTree>
    <p:extLst>
      <p:ext uri="{BB962C8B-B14F-4D97-AF65-F5344CB8AC3E}">
        <p14:creationId xmlns:p14="http://schemas.microsoft.com/office/powerpoint/2010/main" val="15397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0F90-4D08-8038-713A-624EDD5FEE12}"/>
              </a:ext>
            </a:extLst>
          </p:cNvPr>
          <p:cNvSpPr>
            <a:spLocks noGrp="1"/>
          </p:cNvSpPr>
          <p:nvPr>
            <p:ph type="title"/>
          </p:nvPr>
        </p:nvSpPr>
        <p:spPr/>
        <p:txBody>
          <a:bodyPr/>
          <a:lstStyle/>
          <a:p>
            <a:r>
              <a:rPr lang="en-US" dirty="0"/>
              <a:t>Why not?</a:t>
            </a:r>
          </a:p>
        </p:txBody>
      </p:sp>
      <p:sp>
        <p:nvSpPr>
          <p:cNvPr id="4" name="Rectangle 3">
            <a:extLst>
              <a:ext uri="{FF2B5EF4-FFF2-40B4-BE49-F238E27FC236}">
                <a16:creationId xmlns:a16="http://schemas.microsoft.com/office/drawing/2014/main" id="{4B434D0D-58DB-1538-4264-A340255ABDE7}"/>
              </a:ext>
            </a:extLst>
          </p:cNvPr>
          <p:cNvSpPr/>
          <p:nvPr/>
        </p:nvSpPr>
        <p:spPr>
          <a:xfrm>
            <a:off x="5078627" y="1816443"/>
            <a:ext cx="1865870" cy="1612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Crir</a:t>
            </a:r>
            <a:r>
              <a:rPr lang="en-US" dirty="0"/>
              <a:t> e </a:t>
            </a:r>
            <a:r>
              <a:rPr lang="en-US" dirty="0" err="1"/>
              <a:t>manter</a:t>
            </a:r>
            <a:r>
              <a:rPr lang="en-US" dirty="0"/>
              <a:t> um pool de </a:t>
            </a:r>
            <a:r>
              <a:rPr lang="en-US" dirty="0" err="1"/>
              <a:t>regras</a:t>
            </a:r>
            <a:r>
              <a:rPr lang="en-US" dirty="0"/>
              <a:t> de </a:t>
            </a:r>
            <a:r>
              <a:rPr lang="en-US" dirty="0" err="1"/>
              <a:t>normalizacao</a:t>
            </a:r>
            <a:r>
              <a:rPr lang="en-US" dirty="0"/>
              <a:t> dos dados</a:t>
            </a:r>
          </a:p>
        </p:txBody>
      </p:sp>
      <p:sp>
        <p:nvSpPr>
          <p:cNvPr id="5" name="Rounded Rectangle 4">
            <a:extLst>
              <a:ext uri="{FF2B5EF4-FFF2-40B4-BE49-F238E27FC236}">
                <a16:creationId xmlns:a16="http://schemas.microsoft.com/office/drawing/2014/main" id="{09BE3C16-D84D-2728-2BDB-F6FA291FE297}"/>
              </a:ext>
            </a:extLst>
          </p:cNvPr>
          <p:cNvSpPr/>
          <p:nvPr/>
        </p:nvSpPr>
        <p:spPr>
          <a:xfrm>
            <a:off x="3089189" y="4324865"/>
            <a:ext cx="1890583" cy="17670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Automatizar</a:t>
            </a:r>
            <a:r>
              <a:rPr lang="en-US" dirty="0"/>
              <a:t> a </a:t>
            </a:r>
            <a:r>
              <a:rPr lang="en-US" dirty="0" err="1"/>
              <a:t>extracao</a:t>
            </a:r>
            <a:r>
              <a:rPr lang="en-US" dirty="0"/>
              <a:t> dos dados</a:t>
            </a:r>
          </a:p>
        </p:txBody>
      </p:sp>
      <p:sp>
        <p:nvSpPr>
          <p:cNvPr id="6" name="Rectangle 5">
            <a:extLst>
              <a:ext uri="{FF2B5EF4-FFF2-40B4-BE49-F238E27FC236}">
                <a16:creationId xmlns:a16="http://schemas.microsoft.com/office/drawing/2014/main" id="{8C52F143-2FEA-22C1-8A0F-F9D6806E0905}"/>
              </a:ext>
            </a:extLst>
          </p:cNvPr>
          <p:cNvSpPr/>
          <p:nvPr/>
        </p:nvSpPr>
        <p:spPr>
          <a:xfrm>
            <a:off x="7933037" y="2903838"/>
            <a:ext cx="2421925" cy="1421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Interfase</a:t>
            </a:r>
            <a:r>
              <a:rPr lang="en-US" dirty="0"/>
              <a:t> </a:t>
            </a:r>
            <a:r>
              <a:rPr lang="en-US" dirty="0" err="1"/>
              <a:t>dinamica</a:t>
            </a:r>
            <a:r>
              <a:rPr lang="en-US" dirty="0"/>
              <a:t> para </a:t>
            </a:r>
            <a:r>
              <a:rPr lang="en-US" dirty="0" err="1"/>
              <a:t>consultar</a:t>
            </a:r>
            <a:r>
              <a:rPr lang="en-US" dirty="0"/>
              <a:t> </a:t>
            </a:r>
            <a:r>
              <a:rPr lang="en-US" dirty="0" err="1"/>
              <a:t>os</a:t>
            </a:r>
            <a:r>
              <a:rPr lang="en-US" dirty="0"/>
              <a:t> dados</a:t>
            </a:r>
          </a:p>
        </p:txBody>
      </p:sp>
      <p:sp>
        <p:nvSpPr>
          <p:cNvPr id="7" name="Can 6">
            <a:extLst>
              <a:ext uri="{FF2B5EF4-FFF2-40B4-BE49-F238E27FC236}">
                <a16:creationId xmlns:a16="http://schemas.microsoft.com/office/drawing/2014/main" id="{26F28CC3-9244-526B-91AE-C121E815E7F4}"/>
              </a:ext>
            </a:extLst>
          </p:cNvPr>
          <p:cNvSpPr/>
          <p:nvPr/>
        </p:nvSpPr>
        <p:spPr>
          <a:xfrm>
            <a:off x="7933037" y="729048"/>
            <a:ext cx="914400" cy="121615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an 7">
            <a:extLst>
              <a:ext uri="{FF2B5EF4-FFF2-40B4-BE49-F238E27FC236}">
                <a16:creationId xmlns:a16="http://schemas.microsoft.com/office/drawing/2014/main" id="{7D8FA1B1-4F4D-78F1-60D5-2C432E1F2DFA}"/>
              </a:ext>
            </a:extLst>
          </p:cNvPr>
          <p:cNvSpPr/>
          <p:nvPr/>
        </p:nvSpPr>
        <p:spPr>
          <a:xfrm>
            <a:off x="9440562" y="729048"/>
            <a:ext cx="914400" cy="121615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420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0F90-4D08-8038-713A-624EDD5FEE12}"/>
              </a:ext>
            </a:extLst>
          </p:cNvPr>
          <p:cNvSpPr>
            <a:spLocks noGrp="1"/>
          </p:cNvSpPr>
          <p:nvPr>
            <p:ph type="title"/>
          </p:nvPr>
        </p:nvSpPr>
        <p:spPr/>
        <p:txBody>
          <a:bodyPr/>
          <a:lstStyle/>
          <a:p>
            <a:r>
              <a:rPr lang="en-US" dirty="0" err="1"/>
              <a:t>Propost</a:t>
            </a:r>
            <a:endParaRPr lang="en-US" dirty="0"/>
          </a:p>
        </p:txBody>
      </p:sp>
      <p:sp>
        <p:nvSpPr>
          <p:cNvPr id="4" name="Rectangle 3">
            <a:extLst>
              <a:ext uri="{FF2B5EF4-FFF2-40B4-BE49-F238E27FC236}">
                <a16:creationId xmlns:a16="http://schemas.microsoft.com/office/drawing/2014/main" id="{4B434D0D-58DB-1538-4264-A340255ABDE7}"/>
              </a:ext>
            </a:extLst>
          </p:cNvPr>
          <p:cNvSpPr/>
          <p:nvPr/>
        </p:nvSpPr>
        <p:spPr>
          <a:xfrm>
            <a:off x="5078627" y="1816443"/>
            <a:ext cx="1865870" cy="1612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Crir</a:t>
            </a:r>
            <a:r>
              <a:rPr lang="en-US" dirty="0"/>
              <a:t> e </a:t>
            </a:r>
            <a:r>
              <a:rPr lang="en-US" dirty="0" err="1"/>
              <a:t>manter</a:t>
            </a:r>
            <a:r>
              <a:rPr lang="en-US" dirty="0"/>
              <a:t> um pool de </a:t>
            </a:r>
            <a:r>
              <a:rPr lang="en-US" dirty="0" err="1"/>
              <a:t>regras</a:t>
            </a:r>
            <a:r>
              <a:rPr lang="en-US" dirty="0"/>
              <a:t> de </a:t>
            </a:r>
            <a:r>
              <a:rPr lang="en-US" dirty="0" err="1"/>
              <a:t>normalizacao</a:t>
            </a:r>
            <a:r>
              <a:rPr lang="en-US" dirty="0"/>
              <a:t> dos dados</a:t>
            </a:r>
          </a:p>
        </p:txBody>
      </p:sp>
      <p:sp>
        <p:nvSpPr>
          <p:cNvPr id="5" name="Rounded Rectangle 4">
            <a:extLst>
              <a:ext uri="{FF2B5EF4-FFF2-40B4-BE49-F238E27FC236}">
                <a16:creationId xmlns:a16="http://schemas.microsoft.com/office/drawing/2014/main" id="{09BE3C16-D84D-2728-2BDB-F6FA291FE297}"/>
              </a:ext>
            </a:extLst>
          </p:cNvPr>
          <p:cNvSpPr/>
          <p:nvPr/>
        </p:nvSpPr>
        <p:spPr>
          <a:xfrm>
            <a:off x="1837038" y="2557849"/>
            <a:ext cx="1890583" cy="17670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Automatizar</a:t>
            </a:r>
            <a:r>
              <a:rPr lang="en-US" dirty="0"/>
              <a:t> a </a:t>
            </a:r>
            <a:r>
              <a:rPr lang="en-US" dirty="0" err="1"/>
              <a:t>extracao</a:t>
            </a:r>
            <a:r>
              <a:rPr lang="en-US" dirty="0"/>
              <a:t> dos dados</a:t>
            </a:r>
          </a:p>
        </p:txBody>
      </p:sp>
      <p:sp>
        <p:nvSpPr>
          <p:cNvPr id="6" name="Rectangle 5">
            <a:extLst>
              <a:ext uri="{FF2B5EF4-FFF2-40B4-BE49-F238E27FC236}">
                <a16:creationId xmlns:a16="http://schemas.microsoft.com/office/drawing/2014/main" id="{8C52F143-2FEA-22C1-8A0F-F9D6806E0905}"/>
              </a:ext>
            </a:extLst>
          </p:cNvPr>
          <p:cNvSpPr/>
          <p:nvPr/>
        </p:nvSpPr>
        <p:spPr>
          <a:xfrm>
            <a:off x="7933037" y="2903838"/>
            <a:ext cx="2421925" cy="1421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Interfase</a:t>
            </a:r>
            <a:r>
              <a:rPr lang="en-US" dirty="0"/>
              <a:t> </a:t>
            </a:r>
            <a:r>
              <a:rPr lang="en-US" dirty="0" err="1"/>
              <a:t>dinamica</a:t>
            </a:r>
            <a:r>
              <a:rPr lang="en-US" dirty="0"/>
              <a:t> para </a:t>
            </a:r>
            <a:r>
              <a:rPr lang="en-US" dirty="0" err="1"/>
              <a:t>consultar</a:t>
            </a:r>
            <a:r>
              <a:rPr lang="en-US" dirty="0"/>
              <a:t> </a:t>
            </a:r>
            <a:r>
              <a:rPr lang="en-US" dirty="0" err="1"/>
              <a:t>os</a:t>
            </a:r>
            <a:r>
              <a:rPr lang="en-US" dirty="0"/>
              <a:t> dados</a:t>
            </a:r>
          </a:p>
        </p:txBody>
      </p:sp>
    </p:spTree>
    <p:extLst>
      <p:ext uri="{BB962C8B-B14F-4D97-AF65-F5344CB8AC3E}">
        <p14:creationId xmlns:p14="http://schemas.microsoft.com/office/powerpoint/2010/main" val="47499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0F90-4D08-8038-713A-624EDD5FEE12}"/>
              </a:ext>
            </a:extLst>
          </p:cNvPr>
          <p:cNvSpPr>
            <a:spLocks noGrp="1"/>
          </p:cNvSpPr>
          <p:nvPr>
            <p:ph type="title"/>
          </p:nvPr>
        </p:nvSpPr>
        <p:spPr/>
        <p:txBody>
          <a:bodyPr/>
          <a:lstStyle/>
          <a:p>
            <a:r>
              <a:rPr lang="en-US" dirty="0"/>
              <a:t>O </a:t>
            </a:r>
            <a:r>
              <a:rPr lang="en-US" dirty="0" err="1"/>
              <a:t>MyNHANES</a:t>
            </a:r>
            <a:endParaRPr lang="en-US" dirty="0"/>
          </a:p>
        </p:txBody>
      </p:sp>
      <p:sp>
        <p:nvSpPr>
          <p:cNvPr id="3" name="TextBox 2">
            <a:extLst>
              <a:ext uri="{FF2B5EF4-FFF2-40B4-BE49-F238E27FC236}">
                <a16:creationId xmlns:a16="http://schemas.microsoft.com/office/drawing/2014/main" id="{A9EF1E9C-0DD7-1CF2-7336-849EF7FB0CD5}"/>
              </a:ext>
            </a:extLst>
          </p:cNvPr>
          <p:cNvSpPr txBox="1"/>
          <p:nvPr/>
        </p:nvSpPr>
        <p:spPr>
          <a:xfrm>
            <a:off x="951470" y="2409567"/>
            <a:ext cx="3350854" cy="369332"/>
          </a:xfrm>
          <a:prstGeom prst="rect">
            <a:avLst/>
          </a:prstGeom>
          <a:noFill/>
        </p:spPr>
        <p:txBody>
          <a:bodyPr wrap="none" rtlCol="0">
            <a:spAutoFit/>
          </a:bodyPr>
          <a:lstStyle/>
          <a:p>
            <a:r>
              <a:rPr lang="en-US" dirty="0" err="1"/>
              <a:t>Demonstrar</a:t>
            </a:r>
            <a:r>
              <a:rPr lang="en-US" dirty="0"/>
              <a:t> </a:t>
            </a:r>
            <a:r>
              <a:rPr lang="en-US" dirty="0" err="1"/>
              <a:t>seu</a:t>
            </a:r>
            <a:r>
              <a:rPr lang="en-US" dirty="0"/>
              <a:t> </a:t>
            </a:r>
            <a:r>
              <a:rPr lang="en-US" dirty="0" err="1"/>
              <a:t>funcionamento</a:t>
            </a:r>
            <a:endParaRPr lang="en-US" dirty="0"/>
          </a:p>
        </p:txBody>
      </p:sp>
    </p:spTree>
    <p:extLst>
      <p:ext uri="{BB962C8B-B14F-4D97-AF65-F5344CB8AC3E}">
        <p14:creationId xmlns:p14="http://schemas.microsoft.com/office/powerpoint/2010/main" val="2190341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504</Words>
  <Application>Microsoft Macintosh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Cambria</vt:lpstr>
      <vt:lpstr>ElsevierGulliver</vt:lpstr>
      <vt:lpstr>Office Theme</vt:lpstr>
      <vt:lpstr>PowerPoint Presentation</vt:lpstr>
      <vt:lpstr>PowerPoint Presentation</vt:lpstr>
      <vt:lpstr>PowerPoint Presentation</vt:lpstr>
      <vt:lpstr>PowerPoint Presentation</vt:lpstr>
      <vt:lpstr>Valuable but Complex: NHANES Data</vt:lpstr>
      <vt:lpstr>Aggregation and Normalization Initiatives</vt:lpstr>
      <vt:lpstr>Why not?</vt:lpstr>
      <vt:lpstr>Propost</vt:lpstr>
      <vt:lpstr>O MyNHANES</vt:lpstr>
      <vt:lpstr>O que precisamos fazer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Rico, Andre Luis</dc:creator>
  <cp:lastModifiedBy>Rico, Andre Luis</cp:lastModifiedBy>
  <cp:revision>1</cp:revision>
  <dcterms:created xsi:type="dcterms:W3CDTF">2024-07-31T19:18:24Z</dcterms:created>
  <dcterms:modified xsi:type="dcterms:W3CDTF">2024-07-31T20:25:09Z</dcterms:modified>
</cp:coreProperties>
</file>