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B1E82D-EA02-400F-8524-BF7D4C9358FC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6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98BB94-7513-40E6-8364-105F8876A440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2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1A113F-373B-45A3-A203-EFE0A4039DCA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CustomShape 1"/>
          <p:cNvSpPr/>
          <p:nvPr/>
        </p:nvSpPr>
        <p:spPr>
          <a:xfrm>
            <a:off x="1264680" y="726120"/>
            <a:ext cx="477432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PlaceHolder 2"/>
          <p:cNvSpPr>
            <a:spLocks noGrp="1"/>
          </p:cNvSpPr>
          <p:nvPr>
            <p:ph type="body"/>
          </p:nvPr>
        </p:nvSpPr>
        <p:spPr>
          <a:xfrm>
            <a:off x="972720" y="4554000"/>
            <a:ext cx="535716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>
            <a:normAutofit/>
          </a:bodyPr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2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92D731-24DE-41AC-88F9-7AED4FFFCC56}" type="slidenum">
              <a:rPr b="0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</p:spPr>
        <p:txBody>
          <a:bodyPr anchor="ctr"/>
          <a:p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06648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736240" y="136224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73624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06648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396720" y="3959280"/>
            <a:ext cx="254232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7120" y="435600"/>
            <a:ext cx="759168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672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6720" y="3959280"/>
            <a:ext cx="7895880" cy="23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51FA1DBA-8C2C-4F15-AD2E-C0705E2021F7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CF3BEB33-50D7-4FB8-AD98-1F054AE69636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title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DIKU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8A525911-D009-4F70-A5C7-63A3A2991C8E}" type="slidenum">
              <a:rPr b="1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Memory: Concepts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Systems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1, 2017</a:t>
            </a:r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Troels Henriksen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85800" y="4572000"/>
            <a:ext cx="7678440" cy="1066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slides by:</a:t>
            </a: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Randal E. Bryant and David R. O’Hallaron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09960" y="1147680"/>
            <a:ext cx="8307000" cy="60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hit: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to VM word that is in physical memory (DRAM cache hit)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18492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318492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318492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318492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18492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318492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318492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318492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1"/>
          <p:cNvSpPr/>
          <p:nvPr/>
        </p:nvSpPr>
        <p:spPr>
          <a:xfrm>
            <a:off x="316296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642024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652968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652968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15"/>
          <p:cNvSpPr/>
          <p:nvPr/>
        </p:nvSpPr>
        <p:spPr>
          <a:xfrm>
            <a:off x="4010400" y="4568760"/>
            <a:ext cx="252720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6"/>
          <p:cNvSpPr/>
          <p:nvPr/>
        </p:nvSpPr>
        <p:spPr>
          <a:xfrm flipV="1">
            <a:off x="4010400" y="31986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7"/>
          <p:cNvSpPr/>
          <p:nvPr/>
        </p:nvSpPr>
        <p:spPr>
          <a:xfrm flipV="1">
            <a:off x="403560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8"/>
          <p:cNvSpPr/>
          <p:nvPr/>
        </p:nvSpPr>
        <p:spPr>
          <a:xfrm flipV="1">
            <a:off x="398484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9"/>
          <p:cNvSpPr/>
          <p:nvPr/>
        </p:nvSpPr>
        <p:spPr>
          <a:xfrm>
            <a:off x="648108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288000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1"/>
          <p:cNvSpPr/>
          <p:nvPr/>
        </p:nvSpPr>
        <p:spPr>
          <a:xfrm>
            <a:off x="288000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2"/>
          <p:cNvSpPr/>
          <p:nvPr/>
        </p:nvSpPr>
        <p:spPr>
          <a:xfrm>
            <a:off x="288000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3"/>
          <p:cNvSpPr/>
          <p:nvPr/>
        </p:nvSpPr>
        <p:spPr>
          <a:xfrm>
            <a:off x="288000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4"/>
          <p:cNvSpPr/>
          <p:nvPr/>
        </p:nvSpPr>
        <p:spPr>
          <a:xfrm>
            <a:off x="288000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5"/>
          <p:cNvSpPr/>
          <p:nvPr/>
        </p:nvSpPr>
        <p:spPr>
          <a:xfrm>
            <a:off x="288000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"/>
          <p:cNvSpPr/>
          <p:nvPr/>
        </p:nvSpPr>
        <p:spPr>
          <a:xfrm>
            <a:off x="288000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7"/>
          <p:cNvSpPr/>
          <p:nvPr/>
        </p:nvSpPr>
        <p:spPr>
          <a:xfrm>
            <a:off x="288000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8"/>
          <p:cNvSpPr/>
          <p:nvPr/>
        </p:nvSpPr>
        <p:spPr>
          <a:xfrm>
            <a:off x="265140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9"/>
          <p:cNvSpPr/>
          <p:nvPr/>
        </p:nvSpPr>
        <p:spPr>
          <a:xfrm>
            <a:off x="289296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0"/>
          <p:cNvSpPr/>
          <p:nvPr/>
        </p:nvSpPr>
        <p:spPr>
          <a:xfrm>
            <a:off x="289296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1"/>
          <p:cNvSpPr/>
          <p:nvPr/>
        </p:nvSpPr>
        <p:spPr>
          <a:xfrm>
            <a:off x="289296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2"/>
          <p:cNvSpPr/>
          <p:nvPr/>
        </p:nvSpPr>
        <p:spPr>
          <a:xfrm>
            <a:off x="289296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3"/>
          <p:cNvSpPr/>
          <p:nvPr/>
        </p:nvSpPr>
        <p:spPr>
          <a:xfrm>
            <a:off x="289296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4"/>
          <p:cNvSpPr/>
          <p:nvPr/>
        </p:nvSpPr>
        <p:spPr>
          <a:xfrm>
            <a:off x="289296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5"/>
          <p:cNvSpPr/>
          <p:nvPr/>
        </p:nvSpPr>
        <p:spPr>
          <a:xfrm>
            <a:off x="289296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6"/>
          <p:cNvSpPr/>
          <p:nvPr/>
        </p:nvSpPr>
        <p:spPr>
          <a:xfrm>
            <a:off x="289296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7"/>
          <p:cNvSpPr/>
          <p:nvPr/>
        </p:nvSpPr>
        <p:spPr>
          <a:xfrm>
            <a:off x="325944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8"/>
          <p:cNvSpPr/>
          <p:nvPr/>
        </p:nvSpPr>
        <p:spPr>
          <a:xfrm>
            <a:off x="227592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9"/>
          <p:cNvSpPr/>
          <p:nvPr/>
        </p:nvSpPr>
        <p:spPr>
          <a:xfrm>
            <a:off x="227304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0"/>
          <p:cNvSpPr/>
          <p:nvPr/>
        </p:nvSpPr>
        <p:spPr>
          <a:xfrm>
            <a:off x="789732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1"/>
          <p:cNvSpPr/>
          <p:nvPr/>
        </p:nvSpPr>
        <p:spPr>
          <a:xfrm>
            <a:off x="652968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2"/>
          <p:cNvSpPr/>
          <p:nvPr/>
        </p:nvSpPr>
        <p:spPr>
          <a:xfrm>
            <a:off x="652968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3"/>
          <p:cNvSpPr/>
          <p:nvPr/>
        </p:nvSpPr>
        <p:spPr>
          <a:xfrm>
            <a:off x="395964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4"/>
          <p:cNvSpPr/>
          <p:nvPr/>
        </p:nvSpPr>
        <p:spPr>
          <a:xfrm>
            <a:off x="395964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5"/>
          <p:cNvSpPr/>
          <p:nvPr/>
        </p:nvSpPr>
        <p:spPr>
          <a:xfrm>
            <a:off x="395964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6"/>
          <p:cNvSpPr/>
          <p:nvPr/>
        </p:nvSpPr>
        <p:spPr>
          <a:xfrm>
            <a:off x="395964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7"/>
          <p:cNvSpPr/>
          <p:nvPr/>
        </p:nvSpPr>
        <p:spPr>
          <a:xfrm>
            <a:off x="790992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8"/>
          <p:cNvSpPr/>
          <p:nvPr/>
        </p:nvSpPr>
        <p:spPr>
          <a:xfrm>
            <a:off x="653760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9"/>
          <p:cNvSpPr/>
          <p:nvPr/>
        </p:nvSpPr>
        <p:spPr>
          <a:xfrm>
            <a:off x="653760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50"/>
          <p:cNvSpPr/>
          <p:nvPr/>
        </p:nvSpPr>
        <p:spPr>
          <a:xfrm>
            <a:off x="653760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51"/>
          <p:cNvSpPr/>
          <p:nvPr/>
        </p:nvSpPr>
        <p:spPr>
          <a:xfrm>
            <a:off x="653760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52"/>
          <p:cNvSpPr/>
          <p:nvPr/>
        </p:nvSpPr>
        <p:spPr>
          <a:xfrm>
            <a:off x="653760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3"/>
          <p:cNvSpPr/>
          <p:nvPr/>
        </p:nvSpPr>
        <p:spPr>
          <a:xfrm>
            <a:off x="395964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54"/>
          <p:cNvSpPr/>
          <p:nvPr/>
        </p:nvSpPr>
        <p:spPr>
          <a:xfrm>
            <a:off x="3972240" y="3892320"/>
            <a:ext cx="256536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5"/>
          <p:cNvSpPr/>
          <p:nvPr/>
        </p:nvSpPr>
        <p:spPr>
          <a:xfrm>
            <a:off x="395964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56"/>
          <p:cNvSpPr/>
          <p:nvPr/>
        </p:nvSpPr>
        <p:spPr>
          <a:xfrm flipV="1">
            <a:off x="400392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57"/>
          <p:cNvSpPr/>
          <p:nvPr/>
        </p:nvSpPr>
        <p:spPr>
          <a:xfrm>
            <a:off x="653760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58"/>
          <p:cNvSpPr/>
          <p:nvPr/>
        </p:nvSpPr>
        <p:spPr>
          <a:xfrm>
            <a:off x="380880" y="243828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9"/>
          <p:cNvSpPr/>
          <p:nvPr/>
        </p:nvSpPr>
        <p:spPr>
          <a:xfrm flipH="1" rot="16200000">
            <a:off x="1542600" y="2319480"/>
            <a:ext cx="983160" cy="170748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225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fault: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to VM word that is not in physical memory (DRAM cache miss)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1"/>
          <p:cNvSpPr/>
          <p:nvPr/>
        </p:nvSpPr>
        <p:spPr>
          <a:xfrm>
            <a:off x="323892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2"/>
          <p:cNvSpPr/>
          <p:nvPr/>
        </p:nvSpPr>
        <p:spPr>
          <a:xfrm>
            <a:off x="649656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9"/>
          <p:cNvSpPr/>
          <p:nvPr/>
        </p:nvSpPr>
        <p:spPr>
          <a:xfrm>
            <a:off x="655704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8"/>
          <p:cNvSpPr/>
          <p:nvPr/>
        </p:nvSpPr>
        <p:spPr>
          <a:xfrm>
            <a:off x="272772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9"/>
          <p:cNvSpPr/>
          <p:nvPr/>
        </p:nvSpPr>
        <p:spPr>
          <a:xfrm>
            <a:off x="296892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30"/>
          <p:cNvSpPr/>
          <p:nvPr/>
        </p:nvSpPr>
        <p:spPr>
          <a:xfrm>
            <a:off x="296928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1"/>
          <p:cNvSpPr/>
          <p:nvPr/>
        </p:nvSpPr>
        <p:spPr>
          <a:xfrm>
            <a:off x="296892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2"/>
          <p:cNvSpPr/>
          <p:nvPr/>
        </p:nvSpPr>
        <p:spPr>
          <a:xfrm>
            <a:off x="296928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3"/>
          <p:cNvSpPr/>
          <p:nvPr/>
        </p:nvSpPr>
        <p:spPr>
          <a:xfrm>
            <a:off x="296892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4"/>
          <p:cNvSpPr/>
          <p:nvPr/>
        </p:nvSpPr>
        <p:spPr>
          <a:xfrm>
            <a:off x="296928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5"/>
          <p:cNvSpPr/>
          <p:nvPr/>
        </p:nvSpPr>
        <p:spPr>
          <a:xfrm>
            <a:off x="296892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36"/>
          <p:cNvSpPr/>
          <p:nvPr/>
        </p:nvSpPr>
        <p:spPr>
          <a:xfrm>
            <a:off x="296928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7"/>
          <p:cNvSpPr/>
          <p:nvPr/>
        </p:nvSpPr>
        <p:spPr>
          <a:xfrm>
            <a:off x="333576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8"/>
          <p:cNvSpPr/>
          <p:nvPr/>
        </p:nvSpPr>
        <p:spPr>
          <a:xfrm>
            <a:off x="235224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9"/>
          <p:cNvSpPr/>
          <p:nvPr/>
        </p:nvSpPr>
        <p:spPr>
          <a:xfrm>
            <a:off x="234900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0"/>
          <p:cNvSpPr/>
          <p:nvPr/>
        </p:nvSpPr>
        <p:spPr>
          <a:xfrm>
            <a:off x="797328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7"/>
          <p:cNvSpPr/>
          <p:nvPr/>
        </p:nvSpPr>
        <p:spPr>
          <a:xfrm>
            <a:off x="798624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59"/>
          <p:cNvSpPr/>
          <p:nvPr/>
        </p:nvSpPr>
        <p:spPr>
          <a:xfrm flipH="1" rot="16200000">
            <a:off x="1546560" y="2467800"/>
            <a:ext cx="1118880" cy="169884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Handling Page Fault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>
            <a:off x="323892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49656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9"/>
          <p:cNvSpPr/>
          <p:nvPr/>
        </p:nvSpPr>
        <p:spPr>
          <a:xfrm>
            <a:off x="655704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8"/>
          <p:cNvSpPr/>
          <p:nvPr/>
        </p:nvSpPr>
        <p:spPr>
          <a:xfrm>
            <a:off x="272772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9"/>
          <p:cNvSpPr/>
          <p:nvPr/>
        </p:nvSpPr>
        <p:spPr>
          <a:xfrm>
            <a:off x="296892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30"/>
          <p:cNvSpPr/>
          <p:nvPr/>
        </p:nvSpPr>
        <p:spPr>
          <a:xfrm>
            <a:off x="296928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31"/>
          <p:cNvSpPr/>
          <p:nvPr/>
        </p:nvSpPr>
        <p:spPr>
          <a:xfrm>
            <a:off x="296892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32"/>
          <p:cNvSpPr/>
          <p:nvPr/>
        </p:nvSpPr>
        <p:spPr>
          <a:xfrm>
            <a:off x="296928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3"/>
          <p:cNvSpPr/>
          <p:nvPr/>
        </p:nvSpPr>
        <p:spPr>
          <a:xfrm>
            <a:off x="296892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4"/>
          <p:cNvSpPr/>
          <p:nvPr/>
        </p:nvSpPr>
        <p:spPr>
          <a:xfrm>
            <a:off x="296928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5"/>
          <p:cNvSpPr/>
          <p:nvPr/>
        </p:nvSpPr>
        <p:spPr>
          <a:xfrm>
            <a:off x="296892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6"/>
          <p:cNvSpPr/>
          <p:nvPr/>
        </p:nvSpPr>
        <p:spPr>
          <a:xfrm>
            <a:off x="296928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37"/>
          <p:cNvSpPr/>
          <p:nvPr/>
        </p:nvSpPr>
        <p:spPr>
          <a:xfrm>
            <a:off x="333576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38"/>
          <p:cNvSpPr/>
          <p:nvPr/>
        </p:nvSpPr>
        <p:spPr>
          <a:xfrm>
            <a:off x="235224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9"/>
          <p:cNvSpPr/>
          <p:nvPr/>
        </p:nvSpPr>
        <p:spPr>
          <a:xfrm>
            <a:off x="234900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40"/>
          <p:cNvSpPr/>
          <p:nvPr/>
        </p:nvSpPr>
        <p:spPr>
          <a:xfrm>
            <a:off x="797328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7"/>
          <p:cNvSpPr/>
          <p:nvPr/>
        </p:nvSpPr>
        <p:spPr>
          <a:xfrm>
            <a:off x="798624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59"/>
          <p:cNvSpPr/>
          <p:nvPr/>
        </p:nvSpPr>
        <p:spPr>
          <a:xfrm flipH="1" rot="16200000">
            <a:off x="1546560" y="2467800"/>
            <a:ext cx="1118880" cy="169884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Handling Page Fault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>
            <a:off x="323892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2"/>
          <p:cNvSpPr/>
          <p:nvPr/>
        </p:nvSpPr>
        <p:spPr>
          <a:xfrm>
            <a:off x="649656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9"/>
          <p:cNvSpPr/>
          <p:nvPr/>
        </p:nvSpPr>
        <p:spPr>
          <a:xfrm>
            <a:off x="655704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8"/>
          <p:cNvSpPr/>
          <p:nvPr/>
        </p:nvSpPr>
        <p:spPr>
          <a:xfrm>
            <a:off x="272772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9"/>
          <p:cNvSpPr/>
          <p:nvPr/>
        </p:nvSpPr>
        <p:spPr>
          <a:xfrm>
            <a:off x="296892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30"/>
          <p:cNvSpPr/>
          <p:nvPr/>
        </p:nvSpPr>
        <p:spPr>
          <a:xfrm>
            <a:off x="296928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1"/>
          <p:cNvSpPr/>
          <p:nvPr/>
        </p:nvSpPr>
        <p:spPr>
          <a:xfrm>
            <a:off x="296892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32"/>
          <p:cNvSpPr/>
          <p:nvPr/>
        </p:nvSpPr>
        <p:spPr>
          <a:xfrm>
            <a:off x="296928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3"/>
          <p:cNvSpPr/>
          <p:nvPr/>
        </p:nvSpPr>
        <p:spPr>
          <a:xfrm>
            <a:off x="296892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4"/>
          <p:cNvSpPr/>
          <p:nvPr/>
        </p:nvSpPr>
        <p:spPr>
          <a:xfrm>
            <a:off x="296928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5"/>
          <p:cNvSpPr/>
          <p:nvPr/>
        </p:nvSpPr>
        <p:spPr>
          <a:xfrm>
            <a:off x="296892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6"/>
          <p:cNvSpPr/>
          <p:nvPr/>
        </p:nvSpPr>
        <p:spPr>
          <a:xfrm>
            <a:off x="296928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7"/>
          <p:cNvSpPr/>
          <p:nvPr/>
        </p:nvSpPr>
        <p:spPr>
          <a:xfrm>
            <a:off x="333576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38"/>
          <p:cNvSpPr/>
          <p:nvPr/>
        </p:nvSpPr>
        <p:spPr>
          <a:xfrm>
            <a:off x="235224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39"/>
          <p:cNvSpPr/>
          <p:nvPr/>
        </p:nvSpPr>
        <p:spPr>
          <a:xfrm>
            <a:off x="234900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40"/>
          <p:cNvSpPr/>
          <p:nvPr/>
        </p:nvSpPr>
        <p:spPr>
          <a:xfrm>
            <a:off x="797328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7"/>
          <p:cNvSpPr/>
          <p:nvPr/>
        </p:nvSpPr>
        <p:spPr>
          <a:xfrm>
            <a:off x="798624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59"/>
          <p:cNvSpPr/>
          <p:nvPr/>
        </p:nvSpPr>
        <p:spPr>
          <a:xfrm flipH="1" rot="16200000">
            <a:off x="1546560" y="2467800"/>
            <a:ext cx="1118880" cy="169884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Handling Page Fault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1"/>
          <p:cNvSpPr/>
          <p:nvPr/>
        </p:nvSpPr>
        <p:spPr>
          <a:xfrm>
            <a:off x="323892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2"/>
          <p:cNvSpPr/>
          <p:nvPr/>
        </p:nvSpPr>
        <p:spPr>
          <a:xfrm>
            <a:off x="649656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9"/>
          <p:cNvSpPr/>
          <p:nvPr/>
        </p:nvSpPr>
        <p:spPr>
          <a:xfrm>
            <a:off x="655704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8"/>
          <p:cNvSpPr/>
          <p:nvPr/>
        </p:nvSpPr>
        <p:spPr>
          <a:xfrm>
            <a:off x="272772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29"/>
          <p:cNvSpPr/>
          <p:nvPr/>
        </p:nvSpPr>
        <p:spPr>
          <a:xfrm>
            <a:off x="296892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30"/>
          <p:cNvSpPr/>
          <p:nvPr/>
        </p:nvSpPr>
        <p:spPr>
          <a:xfrm>
            <a:off x="296928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1"/>
          <p:cNvSpPr/>
          <p:nvPr/>
        </p:nvSpPr>
        <p:spPr>
          <a:xfrm>
            <a:off x="296496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32"/>
          <p:cNvSpPr/>
          <p:nvPr/>
        </p:nvSpPr>
        <p:spPr>
          <a:xfrm>
            <a:off x="296604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3"/>
          <p:cNvSpPr/>
          <p:nvPr/>
        </p:nvSpPr>
        <p:spPr>
          <a:xfrm>
            <a:off x="296892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4"/>
          <p:cNvSpPr/>
          <p:nvPr/>
        </p:nvSpPr>
        <p:spPr>
          <a:xfrm>
            <a:off x="296928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35"/>
          <p:cNvSpPr/>
          <p:nvPr/>
        </p:nvSpPr>
        <p:spPr>
          <a:xfrm>
            <a:off x="296892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36"/>
          <p:cNvSpPr/>
          <p:nvPr/>
        </p:nvSpPr>
        <p:spPr>
          <a:xfrm>
            <a:off x="296928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37"/>
          <p:cNvSpPr/>
          <p:nvPr/>
        </p:nvSpPr>
        <p:spPr>
          <a:xfrm>
            <a:off x="333576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38"/>
          <p:cNvSpPr/>
          <p:nvPr/>
        </p:nvSpPr>
        <p:spPr>
          <a:xfrm>
            <a:off x="235224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39"/>
          <p:cNvSpPr/>
          <p:nvPr/>
        </p:nvSpPr>
        <p:spPr>
          <a:xfrm>
            <a:off x="234900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40"/>
          <p:cNvSpPr/>
          <p:nvPr/>
        </p:nvSpPr>
        <p:spPr>
          <a:xfrm>
            <a:off x="797328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47"/>
          <p:cNvSpPr/>
          <p:nvPr/>
        </p:nvSpPr>
        <p:spPr>
          <a:xfrm>
            <a:off x="798624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59"/>
          <p:cNvSpPr/>
          <p:nvPr/>
        </p:nvSpPr>
        <p:spPr>
          <a:xfrm flipH="1" rot="16200000">
            <a:off x="1546560" y="2467800"/>
            <a:ext cx="1118880" cy="169884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Offending instruction is restarted: page hit!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1"/>
          <p:cNvSpPr/>
          <p:nvPr/>
        </p:nvSpPr>
        <p:spPr>
          <a:xfrm>
            <a:off x="3238920" y="49464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2"/>
          <p:cNvSpPr/>
          <p:nvPr/>
        </p:nvSpPr>
        <p:spPr>
          <a:xfrm>
            <a:off x="6496560" y="21337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9"/>
          <p:cNvSpPr/>
          <p:nvPr/>
        </p:nvSpPr>
        <p:spPr>
          <a:xfrm>
            <a:off x="6557040" y="41306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8"/>
          <p:cNvSpPr/>
          <p:nvPr/>
        </p:nvSpPr>
        <p:spPr>
          <a:xfrm>
            <a:off x="2727720" y="27716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29"/>
          <p:cNvSpPr/>
          <p:nvPr/>
        </p:nvSpPr>
        <p:spPr>
          <a:xfrm>
            <a:off x="2968920" y="30463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30"/>
          <p:cNvSpPr/>
          <p:nvPr/>
        </p:nvSpPr>
        <p:spPr>
          <a:xfrm>
            <a:off x="2969280" y="32792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31"/>
          <p:cNvSpPr/>
          <p:nvPr/>
        </p:nvSpPr>
        <p:spPr>
          <a:xfrm>
            <a:off x="2964960" y="3745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32"/>
          <p:cNvSpPr/>
          <p:nvPr/>
        </p:nvSpPr>
        <p:spPr>
          <a:xfrm>
            <a:off x="2966040" y="3952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33"/>
          <p:cNvSpPr/>
          <p:nvPr/>
        </p:nvSpPr>
        <p:spPr>
          <a:xfrm>
            <a:off x="2968920" y="41914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34"/>
          <p:cNvSpPr/>
          <p:nvPr/>
        </p:nvSpPr>
        <p:spPr>
          <a:xfrm>
            <a:off x="2969280" y="4650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35"/>
          <p:cNvSpPr/>
          <p:nvPr/>
        </p:nvSpPr>
        <p:spPr>
          <a:xfrm>
            <a:off x="2968920" y="44182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36"/>
          <p:cNvSpPr/>
          <p:nvPr/>
        </p:nvSpPr>
        <p:spPr>
          <a:xfrm>
            <a:off x="2969280" y="3512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37"/>
          <p:cNvSpPr/>
          <p:nvPr/>
        </p:nvSpPr>
        <p:spPr>
          <a:xfrm>
            <a:off x="3335760" y="22845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38"/>
          <p:cNvSpPr/>
          <p:nvPr/>
        </p:nvSpPr>
        <p:spPr>
          <a:xfrm>
            <a:off x="2352240" y="30110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39"/>
          <p:cNvSpPr/>
          <p:nvPr/>
        </p:nvSpPr>
        <p:spPr>
          <a:xfrm>
            <a:off x="2349000" y="46238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40"/>
          <p:cNvSpPr/>
          <p:nvPr/>
        </p:nvSpPr>
        <p:spPr>
          <a:xfrm>
            <a:off x="7973280" y="26809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47"/>
          <p:cNvSpPr/>
          <p:nvPr/>
        </p:nvSpPr>
        <p:spPr>
          <a:xfrm>
            <a:off x="7986240" y="33411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59"/>
          <p:cNvSpPr/>
          <p:nvPr/>
        </p:nvSpPr>
        <p:spPr>
          <a:xfrm flipH="1" rot="16200000">
            <a:off x="1546560" y="2467800"/>
            <a:ext cx="1118880" cy="169884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0"/>
          <p:cNvSpPr/>
          <p:nvPr/>
        </p:nvSpPr>
        <p:spPr>
          <a:xfrm>
            <a:off x="309960" y="5791320"/>
            <a:ext cx="5785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point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Waiting until the miss to copy the page to DRAM is known as </a:t>
            </a:r>
            <a:r>
              <a:rPr b="1" i="1" lang="e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 paging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261240" y="38512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Allocating Pages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Allocating a new page (VP 5) of virtual memory.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3261240" y="40798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"/>
          <p:cNvSpPr/>
          <p:nvPr/>
        </p:nvSpPr>
        <p:spPr>
          <a:xfrm>
            <a:off x="3261240" y="43084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6"/>
          <p:cNvSpPr/>
          <p:nvPr/>
        </p:nvSpPr>
        <p:spPr>
          <a:xfrm>
            <a:off x="3261240" y="270828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7"/>
          <p:cNvSpPr/>
          <p:nvPr/>
        </p:nvSpPr>
        <p:spPr>
          <a:xfrm>
            <a:off x="3261240" y="29368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8"/>
          <p:cNvSpPr/>
          <p:nvPr/>
        </p:nvSpPr>
        <p:spPr>
          <a:xfrm>
            <a:off x="3261240" y="31654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9"/>
          <p:cNvSpPr/>
          <p:nvPr/>
        </p:nvSpPr>
        <p:spPr>
          <a:xfrm>
            <a:off x="3261240" y="33940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0"/>
          <p:cNvSpPr/>
          <p:nvPr/>
        </p:nvSpPr>
        <p:spPr>
          <a:xfrm>
            <a:off x="3261240" y="36226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1"/>
          <p:cNvSpPr/>
          <p:nvPr/>
        </p:nvSpPr>
        <p:spPr>
          <a:xfrm>
            <a:off x="3238920" y="457812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12"/>
          <p:cNvSpPr/>
          <p:nvPr/>
        </p:nvSpPr>
        <p:spPr>
          <a:xfrm>
            <a:off x="6496560" y="176544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13"/>
          <p:cNvSpPr/>
          <p:nvPr/>
        </p:nvSpPr>
        <p:spPr>
          <a:xfrm>
            <a:off x="6606000" y="28036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14"/>
          <p:cNvSpPr/>
          <p:nvPr/>
        </p:nvSpPr>
        <p:spPr>
          <a:xfrm>
            <a:off x="6606000" y="301320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Line 15"/>
          <p:cNvSpPr/>
          <p:nvPr/>
        </p:nvSpPr>
        <p:spPr>
          <a:xfrm>
            <a:off x="4086360" y="4200480"/>
            <a:ext cx="2519640" cy="173736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16"/>
          <p:cNvSpPr/>
          <p:nvPr/>
        </p:nvSpPr>
        <p:spPr>
          <a:xfrm flipV="1">
            <a:off x="4086360" y="283032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7"/>
          <p:cNvSpPr/>
          <p:nvPr/>
        </p:nvSpPr>
        <p:spPr>
          <a:xfrm flipV="1">
            <a:off x="4111920" y="260172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18"/>
          <p:cNvSpPr/>
          <p:nvPr/>
        </p:nvSpPr>
        <p:spPr>
          <a:xfrm flipV="1">
            <a:off x="4061160" y="237312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9"/>
          <p:cNvSpPr/>
          <p:nvPr/>
        </p:nvSpPr>
        <p:spPr>
          <a:xfrm>
            <a:off x="6557040" y="376236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20"/>
          <p:cNvSpPr/>
          <p:nvPr/>
        </p:nvSpPr>
        <p:spPr>
          <a:xfrm>
            <a:off x="2956320" y="40798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21"/>
          <p:cNvSpPr/>
          <p:nvPr/>
        </p:nvSpPr>
        <p:spPr>
          <a:xfrm>
            <a:off x="2956320" y="43084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22"/>
          <p:cNvSpPr/>
          <p:nvPr/>
        </p:nvSpPr>
        <p:spPr>
          <a:xfrm>
            <a:off x="2956320" y="38512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3"/>
          <p:cNvSpPr/>
          <p:nvPr/>
        </p:nvSpPr>
        <p:spPr>
          <a:xfrm>
            <a:off x="2956320" y="27082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4"/>
          <p:cNvSpPr/>
          <p:nvPr/>
        </p:nvSpPr>
        <p:spPr>
          <a:xfrm>
            <a:off x="2956320" y="29368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5"/>
          <p:cNvSpPr/>
          <p:nvPr/>
        </p:nvSpPr>
        <p:spPr>
          <a:xfrm>
            <a:off x="2956320" y="31654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26"/>
          <p:cNvSpPr/>
          <p:nvPr/>
        </p:nvSpPr>
        <p:spPr>
          <a:xfrm>
            <a:off x="2956320" y="33940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27"/>
          <p:cNvSpPr/>
          <p:nvPr/>
        </p:nvSpPr>
        <p:spPr>
          <a:xfrm>
            <a:off x="2956320" y="36226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8"/>
          <p:cNvSpPr/>
          <p:nvPr/>
        </p:nvSpPr>
        <p:spPr>
          <a:xfrm>
            <a:off x="2727720" y="240336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29"/>
          <p:cNvSpPr/>
          <p:nvPr/>
        </p:nvSpPr>
        <p:spPr>
          <a:xfrm>
            <a:off x="2968920" y="26780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30"/>
          <p:cNvSpPr/>
          <p:nvPr/>
        </p:nvSpPr>
        <p:spPr>
          <a:xfrm>
            <a:off x="2969280" y="29109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31"/>
          <p:cNvSpPr/>
          <p:nvPr/>
        </p:nvSpPr>
        <p:spPr>
          <a:xfrm>
            <a:off x="2964960" y="337680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32"/>
          <p:cNvSpPr/>
          <p:nvPr/>
        </p:nvSpPr>
        <p:spPr>
          <a:xfrm>
            <a:off x="2966040" y="35841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33"/>
          <p:cNvSpPr/>
          <p:nvPr/>
        </p:nvSpPr>
        <p:spPr>
          <a:xfrm>
            <a:off x="2968920" y="382320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34"/>
          <p:cNvSpPr/>
          <p:nvPr/>
        </p:nvSpPr>
        <p:spPr>
          <a:xfrm>
            <a:off x="2969280" y="42825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35"/>
          <p:cNvSpPr/>
          <p:nvPr/>
        </p:nvSpPr>
        <p:spPr>
          <a:xfrm>
            <a:off x="2968920" y="40496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6"/>
          <p:cNvSpPr/>
          <p:nvPr/>
        </p:nvSpPr>
        <p:spPr>
          <a:xfrm>
            <a:off x="2969280" y="31438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37"/>
          <p:cNvSpPr/>
          <p:nvPr/>
        </p:nvSpPr>
        <p:spPr>
          <a:xfrm>
            <a:off x="3335760" y="191628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38"/>
          <p:cNvSpPr/>
          <p:nvPr/>
        </p:nvSpPr>
        <p:spPr>
          <a:xfrm>
            <a:off x="2352240" y="264276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39"/>
          <p:cNvSpPr/>
          <p:nvPr/>
        </p:nvSpPr>
        <p:spPr>
          <a:xfrm>
            <a:off x="2349000" y="425556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40"/>
          <p:cNvSpPr/>
          <p:nvPr/>
        </p:nvSpPr>
        <p:spPr>
          <a:xfrm>
            <a:off x="7973280" y="231264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41"/>
          <p:cNvSpPr/>
          <p:nvPr/>
        </p:nvSpPr>
        <p:spPr>
          <a:xfrm>
            <a:off x="6606000" y="2577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2"/>
          <p:cNvSpPr/>
          <p:nvPr/>
        </p:nvSpPr>
        <p:spPr>
          <a:xfrm>
            <a:off x="6606000" y="23493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43"/>
          <p:cNvSpPr/>
          <p:nvPr/>
        </p:nvSpPr>
        <p:spPr>
          <a:xfrm>
            <a:off x="4035960" y="44067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44"/>
          <p:cNvSpPr/>
          <p:nvPr/>
        </p:nvSpPr>
        <p:spPr>
          <a:xfrm>
            <a:off x="4035960" y="4178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45"/>
          <p:cNvSpPr/>
          <p:nvPr/>
        </p:nvSpPr>
        <p:spPr>
          <a:xfrm>
            <a:off x="4035960" y="32702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6"/>
          <p:cNvSpPr/>
          <p:nvPr/>
        </p:nvSpPr>
        <p:spPr>
          <a:xfrm>
            <a:off x="4035960" y="3035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47"/>
          <p:cNvSpPr/>
          <p:nvPr/>
        </p:nvSpPr>
        <p:spPr>
          <a:xfrm>
            <a:off x="7986240" y="297288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8"/>
          <p:cNvSpPr/>
          <p:nvPr/>
        </p:nvSpPr>
        <p:spPr>
          <a:xfrm>
            <a:off x="6613920" y="43909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49"/>
          <p:cNvSpPr/>
          <p:nvPr/>
        </p:nvSpPr>
        <p:spPr>
          <a:xfrm>
            <a:off x="6613920" y="47016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50"/>
          <p:cNvSpPr/>
          <p:nvPr/>
        </p:nvSpPr>
        <p:spPr>
          <a:xfrm>
            <a:off x="6613920" y="53226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51"/>
          <p:cNvSpPr/>
          <p:nvPr/>
        </p:nvSpPr>
        <p:spPr>
          <a:xfrm>
            <a:off x="6613920" y="593784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52"/>
          <p:cNvSpPr/>
          <p:nvPr/>
        </p:nvSpPr>
        <p:spPr>
          <a:xfrm>
            <a:off x="6613920" y="62485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53"/>
          <p:cNvSpPr/>
          <p:nvPr/>
        </p:nvSpPr>
        <p:spPr>
          <a:xfrm>
            <a:off x="4035960" y="347940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54"/>
          <p:cNvSpPr/>
          <p:nvPr/>
        </p:nvSpPr>
        <p:spPr>
          <a:xfrm>
            <a:off x="4080240" y="3719160"/>
            <a:ext cx="2533680" cy="16030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55"/>
          <p:cNvSpPr/>
          <p:nvPr/>
        </p:nvSpPr>
        <p:spPr>
          <a:xfrm>
            <a:off x="4035960" y="36892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56"/>
          <p:cNvSpPr/>
          <p:nvPr/>
        </p:nvSpPr>
        <p:spPr>
          <a:xfrm flipV="1">
            <a:off x="4086360" y="307476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57"/>
          <p:cNvSpPr/>
          <p:nvPr/>
        </p:nvSpPr>
        <p:spPr>
          <a:xfrm>
            <a:off x="6613920" y="50119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58"/>
          <p:cNvSpPr/>
          <p:nvPr/>
        </p:nvSpPr>
        <p:spPr>
          <a:xfrm>
            <a:off x="6613920" y="56275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Line 59"/>
          <p:cNvSpPr/>
          <p:nvPr/>
        </p:nvSpPr>
        <p:spPr>
          <a:xfrm>
            <a:off x="4094280" y="3932640"/>
            <a:ext cx="2519640" cy="173736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60"/>
          <p:cNvSpPr/>
          <p:nvPr/>
        </p:nvSpPr>
        <p:spPr>
          <a:xfrm>
            <a:off x="4043880" y="3910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404640" y="36036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Locality to the Rescue Again!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90" name="TextShape 2"/>
          <p:cNvSpPr txBox="1"/>
          <p:nvPr/>
        </p:nvSpPr>
        <p:spPr>
          <a:xfrm>
            <a:off x="380880" y="132876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 seems terribly inefficient, but it works because of locality.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00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any point in time, programs tend to access a set of active virtual pages called the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set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 with better temporal locality will have smaller working sets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(working set size &lt; main memory size)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performance for one process after compulsory misses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 SUM(working set sizes) &gt; main memory size )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Thrashing: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meltdown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pages are swapped (copied) in and out continuously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caching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262440" y="56988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228600" y="1295280"/>
            <a:ext cx="7849800" cy="1257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idea: each process has its own virtual address space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view memory as a simple linear array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function scatters addresses through physical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Well-chosen mappings can improve locality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993600" y="3146400"/>
            <a:ext cx="136800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 for Process 1: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4"/>
          <p:cNvSpPr/>
          <p:nvPr/>
        </p:nvSpPr>
        <p:spPr>
          <a:xfrm>
            <a:off x="6731280" y="3120480"/>
            <a:ext cx="106632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 (DRAM)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2363400" y="307008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2193840" y="4369680"/>
            <a:ext cx="44388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6629400" y="4633920"/>
            <a:ext cx="1449000" cy="51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read-only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 code)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>
            <a:off x="993600" y="5127480"/>
            <a:ext cx="136800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 for Process 2: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9"/>
          <p:cNvSpPr/>
          <p:nvPr/>
        </p:nvSpPr>
        <p:spPr>
          <a:xfrm>
            <a:off x="2616480" y="32252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0"/>
          <p:cNvSpPr/>
          <p:nvPr/>
        </p:nvSpPr>
        <p:spPr>
          <a:xfrm>
            <a:off x="2616480" y="34808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1"/>
          <p:cNvSpPr/>
          <p:nvPr/>
        </p:nvSpPr>
        <p:spPr>
          <a:xfrm>
            <a:off x="2616480" y="37332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2"/>
          <p:cNvSpPr/>
          <p:nvPr/>
        </p:nvSpPr>
        <p:spPr>
          <a:xfrm>
            <a:off x="2616480" y="42429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3"/>
          <p:cNvSpPr/>
          <p:nvPr/>
        </p:nvSpPr>
        <p:spPr>
          <a:xfrm>
            <a:off x="2840040" y="386208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2363400" y="505116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5"/>
          <p:cNvSpPr/>
          <p:nvPr/>
        </p:nvSpPr>
        <p:spPr>
          <a:xfrm>
            <a:off x="2193840" y="6350760"/>
            <a:ext cx="44388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16"/>
          <p:cNvSpPr/>
          <p:nvPr/>
        </p:nvSpPr>
        <p:spPr>
          <a:xfrm>
            <a:off x="2616480" y="520272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7"/>
          <p:cNvSpPr/>
          <p:nvPr/>
        </p:nvSpPr>
        <p:spPr>
          <a:xfrm>
            <a:off x="2616480" y="54583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18"/>
          <p:cNvSpPr/>
          <p:nvPr/>
        </p:nvSpPr>
        <p:spPr>
          <a:xfrm>
            <a:off x="2616480" y="57103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19"/>
          <p:cNvSpPr/>
          <p:nvPr/>
        </p:nvSpPr>
        <p:spPr>
          <a:xfrm>
            <a:off x="2616480" y="62204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0"/>
          <p:cNvSpPr/>
          <p:nvPr/>
        </p:nvSpPr>
        <p:spPr>
          <a:xfrm>
            <a:off x="2840040" y="583920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1"/>
          <p:cNvSpPr/>
          <p:nvPr/>
        </p:nvSpPr>
        <p:spPr>
          <a:xfrm>
            <a:off x="5715000" y="32223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22"/>
          <p:cNvSpPr/>
          <p:nvPr/>
        </p:nvSpPr>
        <p:spPr>
          <a:xfrm>
            <a:off x="5715000" y="34779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23"/>
          <p:cNvSpPr/>
          <p:nvPr/>
        </p:nvSpPr>
        <p:spPr>
          <a:xfrm>
            <a:off x="5715000" y="37364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24"/>
          <p:cNvSpPr/>
          <p:nvPr/>
        </p:nvSpPr>
        <p:spPr>
          <a:xfrm>
            <a:off x="5715000" y="398952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5"/>
          <p:cNvSpPr/>
          <p:nvPr/>
        </p:nvSpPr>
        <p:spPr>
          <a:xfrm>
            <a:off x="5715000" y="424512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6"/>
          <p:cNvSpPr/>
          <p:nvPr/>
        </p:nvSpPr>
        <p:spPr>
          <a:xfrm>
            <a:off x="5715000" y="450360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7"/>
          <p:cNvSpPr/>
          <p:nvPr/>
        </p:nvSpPr>
        <p:spPr>
          <a:xfrm>
            <a:off x="5715000" y="47592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8"/>
          <p:cNvSpPr/>
          <p:nvPr/>
        </p:nvSpPr>
        <p:spPr>
          <a:xfrm>
            <a:off x="5715000" y="50187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29"/>
          <p:cNvSpPr/>
          <p:nvPr/>
        </p:nvSpPr>
        <p:spPr>
          <a:xfrm>
            <a:off x="5715000" y="52743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30"/>
          <p:cNvSpPr/>
          <p:nvPr/>
        </p:nvSpPr>
        <p:spPr>
          <a:xfrm>
            <a:off x="5715000" y="55328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1"/>
          <p:cNvSpPr/>
          <p:nvPr/>
        </p:nvSpPr>
        <p:spPr>
          <a:xfrm>
            <a:off x="5715000" y="61941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2"/>
          <p:cNvSpPr/>
          <p:nvPr/>
        </p:nvSpPr>
        <p:spPr>
          <a:xfrm>
            <a:off x="5961600" y="574236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33"/>
          <p:cNvSpPr/>
          <p:nvPr/>
        </p:nvSpPr>
        <p:spPr>
          <a:xfrm>
            <a:off x="5477760" y="307008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34"/>
          <p:cNvSpPr/>
          <p:nvPr/>
        </p:nvSpPr>
        <p:spPr>
          <a:xfrm>
            <a:off x="5263200" y="6344640"/>
            <a:ext cx="48204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35"/>
          <p:cNvSpPr/>
          <p:nvPr/>
        </p:nvSpPr>
        <p:spPr>
          <a:xfrm>
            <a:off x="3530880" y="3608640"/>
            <a:ext cx="218376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36"/>
          <p:cNvSpPr/>
          <p:nvPr/>
        </p:nvSpPr>
        <p:spPr>
          <a:xfrm>
            <a:off x="3530880" y="3861000"/>
            <a:ext cx="2183760" cy="10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7"/>
          <p:cNvSpPr/>
          <p:nvPr/>
        </p:nvSpPr>
        <p:spPr>
          <a:xfrm flipV="1">
            <a:off x="3530880" y="4886280"/>
            <a:ext cx="2183760" cy="9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8"/>
          <p:cNvSpPr/>
          <p:nvPr/>
        </p:nvSpPr>
        <p:spPr>
          <a:xfrm flipV="1">
            <a:off x="3530880" y="5402160"/>
            <a:ext cx="218376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9"/>
          <p:cNvSpPr/>
          <p:nvPr/>
        </p:nvSpPr>
        <p:spPr>
          <a:xfrm>
            <a:off x="3915000" y="2971800"/>
            <a:ext cx="13424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caching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254160" y="53352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228600" y="1219320"/>
            <a:ext cx="8762760" cy="1904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Simplifying memory allocation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virtual page can be mapped to any physical page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virtual page can be stored in different physical pages at different times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Sharing code and data among processes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virtual pages to the same physical page (here: PP 6)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993600" y="3222360"/>
            <a:ext cx="136800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 for Process 1: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6731280" y="3196440"/>
            <a:ext cx="106632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 (DRAM)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5"/>
          <p:cNvSpPr/>
          <p:nvPr/>
        </p:nvSpPr>
        <p:spPr>
          <a:xfrm>
            <a:off x="2363400" y="314640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6"/>
          <p:cNvSpPr/>
          <p:nvPr/>
        </p:nvSpPr>
        <p:spPr>
          <a:xfrm>
            <a:off x="2193840" y="4446000"/>
            <a:ext cx="44388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7"/>
          <p:cNvSpPr/>
          <p:nvPr/>
        </p:nvSpPr>
        <p:spPr>
          <a:xfrm>
            <a:off x="6629400" y="4710240"/>
            <a:ext cx="1449000" cy="51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read-only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 code)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8"/>
          <p:cNvSpPr/>
          <p:nvPr/>
        </p:nvSpPr>
        <p:spPr>
          <a:xfrm>
            <a:off x="993600" y="5203800"/>
            <a:ext cx="1368000" cy="11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 for Process 2: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9"/>
          <p:cNvSpPr/>
          <p:nvPr/>
        </p:nvSpPr>
        <p:spPr>
          <a:xfrm>
            <a:off x="2616480" y="33015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0"/>
          <p:cNvSpPr/>
          <p:nvPr/>
        </p:nvSpPr>
        <p:spPr>
          <a:xfrm>
            <a:off x="2616480" y="35571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11"/>
          <p:cNvSpPr/>
          <p:nvPr/>
        </p:nvSpPr>
        <p:spPr>
          <a:xfrm>
            <a:off x="2616480" y="38091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12"/>
          <p:cNvSpPr/>
          <p:nvPr/>
        </p:nvSpPr>
        <p:spPr>
          <a:xfrm>
            <a:off x="2616480" y="431928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3"/>
          <p:cNvSpPr/>
          <p:nvPr/>
        </p:nvSpPr>
        <p:spPr>
          <a:xfrm>
            <a:off x="2840040" y="393804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4"/>
          <p:cNvSpPr/>
          <p:nvPr/>
        </p:nvSpPr>
        <p:spPr>
          <a:xfrm>
            <a:off x="2363400" y="512748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5"/>
          <p:cNvSpPr/>
          <p:nvPr/>
        </p:nvSpPr>
        <p:spPr>
          <a:xfrm>
            <a:off x="2193840" y="6427080"/>
            <a:ext cx="44388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16"/>
          <p:cNvSpPr/>
          <p:nvPr/>
        </p:nvSpPr>
        <p:spPr>
          <a:xfrm>
            <a:off x="2616480" y="52790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7"/>
          <p:cNvSpPr/>
          <p:nvPr/>
        </p:nvSpPr>
        <p:spPr>
          <a:xfrm>
            <a:off x="2616480" y="55346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18"/>
          <p:cNvSpPr/>
          <p:nvPr/>
        </p:nvSpPr>
        <p:spPr>
          <a:xfrm>
            <a:off x="2616480" y="57866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CustomShape 19"/>
          <p:cNvSpPr/>
          <p:nvPr/>
        </p:nvSpPr>
        <p:spPr>
          <a:xfrm>
            <a:off x="2616480" y="62967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0"/>
          <p:cNvSpPr/>
          <p:nvPr/>
        </p:nvSpPr>
        <p:spPr>
          <a:xfrm>
            <a:off x="2840040" y="591552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21"/>
          <p:cNvSpPr/>
          <p:nvPr/>
        </p:nvSpPr>
        <p:spPr>
          <a:xfrm>
            <a:off x="5715000" y="329868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2"/>
          <p:cNvSpPr/>
          <p:nvPr/>
        </p:nvSpPr>
        <p:spPr>
          <a:xfrm>
            <a:off x="5715000" y="35528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3"/>
          <p:cNvSpPr/>
          <p:nvPr/>
        </p:nvSpPr>
        <p:spPr>
          <a:xfrm>
            <a:off x="5715000" y="38127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24"/>
          <p:cNvSpPr/>
          <p:nvPr/>
        </p:nvSpPr>
        <p:spPr>
          <a:xfrm>
            <a:off x="5715000" y="40658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5"/>
          <p:cNvSpPr/>
          <p:nvPr/>
        </p:nvSpPr>
        <p:spPr>
          <a:xfrm>
            <a:off x="5715000" y="43214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6"/>
          <p:cNvSpPr/>
          <p:nvPr/>
        </p:nvSpPr>
        <p:spPr>
          <a:xfrm>
            <a:off x="5715000" y="457992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7"/>
          <p:cNvSpPr/>
          <p:nvPr/>
        </p:nvSpPr>
        <p:spPr>
          <a:xfrm>
            <a:off x="5715000" y="48355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28"/>
          <p:cNvSpPr/>
          <p:nvPr/>
        </p:nvSpPr>
        <p:spPr>
          <a:xfrm>
            <a:off x="5715000" y="509508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9"/>
          <p:cNvSpPr/>
          <p:nvPr/>
        </p:nvSpPr>
        <p:spPr>
          <a:xfrm>
            <a:off x="5715000" y="535068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30"/>
          <p:cNvSpPr/>
          <p:nvPr/>
        </p:nvSpPr>
        <p:spPr>
          <a:xfrm>
            <a:off x="5715000" y="56091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31"/>
          <p:cNvSpPr/>
          <p:nvPr/>
        </p:nvSpPr>
        <p:spPr>
          <a:xfrm>
            <a:off x="5715000" y="627048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32"/>
          <p:cNvSpPr/>
          <p:nvPr/>
        </p:nvSpPr>
        <p:spPr>
          <a:xfrm>
            <a:off x="5961600" y="5818320"/>
            <a:ext cx="42408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33"/>
          <p:cNvSpPr/>
          <p:nvPr/>
        </p:nvSpPr>
        <p:spPr>
          <a:xfrm>
            <a:off x="5477760" y="3146400"/>
            <a:ext cx="27180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34"/>
          <p:cNvSpPr/>
          <p:nvPr/>
        </p:nvSpPr>
        <p:spPr>
          <a:xfrm>
            <a:off x="5263200" y="6420600"/>
            <a:ext cx="482040" cy="30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M-1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35"/>
          <p:cNvSpPr/>
          <p:nvPr/>
        </p:nvSpPr>
        <p:spPr>
          <a:xfrm>
            <a:off x="3530880" y="3684960"/>
            <a:ext cx="218376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36"/>
          <p:cNvSpPr/>
          <p:nvPr/>
        </p:nvSpPr>
        <p:spPr>
          <a:xfrm>
            <a:off x="3530880" y="3936960"/>
            <a:ext cx="2183760" cy="10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7"/>
          <p:cNvSpPr/>
          <p:nvPr/>
        </p:nvSpPr>
        <p:spPr>
          <a:xfrm flipV="1">
            <a:off x="3530880" y="4962600"/>
            <a:ext cx="2183760" cy="9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38"/>
          <p:cNvSpPr/>
          <p:nvPr/>
        </p:nvSpPr>
        <p:spPr>
          <a:xfrm flipV="1">
            <a:off x="3530880" y="5478480"/>
            <a:ext cx="218376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9"/>
          <p:cNvSpPr/>
          <p:nvPr/>
        </p:nvSpPr>
        <p:spPr>
          <a:xfrm>
            <a:off x="3915000" y="3048120"/>
            <a:ext cx="13424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404640" y="36036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Simplifying Linking and Loading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72" name="TextShape 2"/>
          <p:cNvSpPr txBox="1"/>
          <p:nvPr/>
        </p:nvSpPr>
        <p:spPr>
          <a:xfrm>
            <a:off x="380880" y="1600200"/>
            <a:ext cx="3962160" cy="4778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57200" indent="-22824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program has similar virtual address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57200" indent="-22824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Code, data, and heap always start at the same addresses.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Loading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57200" indent="-228240">
              <a:lnSpc>
                <a:spcPct val="94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execve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allocates virtual pages for .text and .data sections &amp; creates PTEs marked as invalid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57200" indent="-22824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.data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sections are copied, page by page, on demand by the virtual memory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25"/>
              </a:spcBef>
            </a:pP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4998600" y="1262160"/>
            <a:ext cx="2788920" cy="487080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Kernel 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4"/>
          <p:cNvSpPr/>
          <p:nvPr/>
        </p:nvSpPr>
        <p:spPr>
          <a:xfrm>
            <a:off x="4998600" y="2963880"/>
            <a:ext cx="2788920" cy="66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Memory-mapped region for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shared libraries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4998600" y="3629160"/>
            <a:ext cx="2788920" cy="7236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6"/>
          <p:cNvSpPr/>
          <p:nvPr/>
        </p:nvSpPr>
        <p:spPr>
          <a:xfrm>
            <a:off x="4998600" y="4350960"/>
            <a:ext cx="2788920" cy="66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Run-time heap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(created by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malloc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7"/>
          <p:cNvSpPr/>
          <p:nvPr/>
        </p:nvSpPr>
        <p:spPr>
          <a:xfrm>
            <a:off x="4998600" y="2054160"/>
            <a:ext cx="2788920" cy="90612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Line 8"/>
          <p:cNvSpPr/>
          <p:nvPr/>
        </p:nvSpPr>
        <p:spPr>
          <a:xfrm flipV="1">
            <a:off x="6388560" y="3957480"/>
            <a:ext cx="1800" cy="384120"/>
          </a:xfrm>
          <a:prstGeom prst="line">
            <a:avLst/>
          </a:prstGeom>
          <a:ln w="324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9"/>
          <p:cNvSpPr/>
          <p:nvPr/>
        </p:nvSpPr>
        <p:spPr>
          <a:xfrm>
            <a:off x="4998600" y="1719360"/>
            <a:ext cx="2788920" cy="56304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User stack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(created at runtime)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Line 10"/>
          <p:cNvSpPr/>
          <p:nvPr/>
        </p:nvSpPr>
        <p:spPr>
          <a:xfrm flipV="1">
            <a:off x="6388560" y="2738160"/>
            <a:ext cx="1800" cy="231840"/>
          </a:xfrm>
          <a:prstGeom prst="line">
            <a:avLst/>
          </a:prstGeom>
          <a:ln w="324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Line 11"/>
          <p:cNvSpPr/>
          <p:nvPr/>
        </p:nvSpPr>
        <p:spPr>
          <a:xfrm>
            <a:off x="6388560" y="2282760"/>
            <a:ext cx="1800" cy="228600"/>
          </a:xfrm>
          <a:prstGeom prst="line">
            <a:avLst/>
          </a:prstGeom>
          <a:ln w="324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2"/>
          <p:cNvSpPr/>
          <p:nvPr/>
        </p:nvSpPr>
        <p:spPr>
          <a:xfrm>
            <a:off x="4998600" y="6312960"/>
            <a:ext cx="2788920" cy="3963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Unused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13"/>
          <p:cNvSpPr/>
          <p:nvPr/>
        </p:nvSpPr>
        <p:spPr>
          <a:xfrm>
            <a:off x="4734000" y="6531480"/>
            <a:ext cx="2833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14"/>
          <p:cNvSpPr/>
          <p:nvPr/>
        </p:nvSpPr>
        <p:spPr>
          <a:xfrm>
            <a:off x="8151120" y="2108160"/>
            <a:ext cx="85932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%rsp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(stack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pointer)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Line 15"/>
          <p:cNvSpPr/>
          <p:nvPr/>
        </p:nvSpPr>
        <p:spPr>
          <a:xfrm flipH="1">
            <a:off x="7839360" y="2279520"/>
            <a:ext cx="38448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6"/>
          <p:cNvSpPr/>
          <p:nvPr/>
        </p:nvSpPr>
        <p:spPr>
          <a:xfrm>
            <a:off x="8033760" y="990720"/>
            <a:ext cx="109836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invisible to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user code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Line 17"/>
          <p:cNvSpPr/>
          <p:nvPr/>
        </p:nvSpPr>
        <p:spPr>
          <a:xfrm flipV="1">
            <a:off x="7855560" y="1257480"/>
            <a:ext cx="1440" cy="460440"/>
          </a:xfrm>
          <a:prstGeom prst="line">
            <a:avLst/>
          </a:prstGeom>
          <a:ln w="324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8"/>
          <p:cNvSpPr/>
          <p:nvPr/>
        </p:nvSpPr>
        <p:spPr>
          <a:xfrm>
            <a:off x="8202240" y="4173480"/>
            <a:ext cx="5468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brk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Line 19"/>
          <p:cNvSpPr/>
          <p:nvPr/>
        </p:nvSpPr>
        <p:spPr>
          <a:xfrm flipH="1">
            <a:off x="7815600" y="4340160"/>
            <a:ext cx="38448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0"/>
          <p:cNvSpPr/>
          <p:nvPr/>
        </p:nvSpPr>
        <p:spPr>
          <a:xfrm>
            <a:off x="3989880" y="6189480"/>
            <a:ext cx="103464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0x400000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21"/>
          <p:cNvSpPr/>
          <p:nvPr/>
        </p:nvSpPr>
        <p:spPr>
          <a:xfrm>
            <a:off x="4998600" y="5017680"/>
            <a:ext cx="2788920" cy="66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Read/write segment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(.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data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, .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bss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22"/>
          <p:cNvSpPr/>
          <p:nvPr/>
        </p:nvSpPr>
        <p:spPr>
          <a:xfrm>
            <a:off x="4998600" y="5643000"/>
            <a:ext cx="2788920" cy="66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Read-only segment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(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.init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, .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text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, 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sgothic"/>
              </a:rPr>
              <a:t>.rodata</a:t>
            </a: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23"/>
          <p:cNvSpPr/>
          <p:nvPr/>
        </p:nvSpPr>
        <p:spPr>
          <a:xfrm>
            <a:off x="7836480" y="5025960"/>
            <a:ext cx="75960" cy="129492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4"/>
          <p:cNvSpPr/>
          <p:nvPr/>
        </p:nvSpPr>
        <p:spPr>
          <a:xfrm>
            <a:off x="7993800" y="5010120"/>
            <a:ext cx="1139760" cy="129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Loaded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from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the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executable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gothic"/>
              </a:rPr>
              <a:t>file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5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1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2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16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96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caching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326880" y="380880"/>
            <a:ext cx="889272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98" name="TextShape 2"/>
          <p:cNvSpPr txBox="1"/>
          <p:nvPr/>
        </p:nvSpPr>
        <p:spPr>
          <a:xfrm>
            <a:off x="338760" y="1212480"/>
            <a:ext cx="8307000" cy="920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 PTEs with permission bits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 checks these bits on each access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157320" y="2870280"/>
            <a:ext cx="106128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i: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4"/>
          <p:cNvSpPr/>
          <p:nvPr/>
        </p:nvSpPr>
        <p:spPr>
          <a:xfrm>
            <a:off x="4302360" y="2871720"/>
            <a:ext cx="8553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5"/>
          <p:cNvSpPr/>
          <p:nvPr/>
        </p:nvSpPr>
        <p:spPr>
          <a:xfrm>
            <a:off x="1979280" y="2871720"/>
            <a:ext cx="6436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6"/>
          <p:cNvSpPr/>
          <p:nvPr/>
        </p:nvSpPr>
        <p:spPr>
          <a:xfrm>
            <a:off x="2618640" y="2871720"/>
            <a:ext cx="7333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7"/>
          <p:cNvSpPr/>
          <p:nvPr/>
        </p:nvSpPr>
        <p:spPr>
          <a:xfrm>
            <a:off x="4003560" y="317664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8"/>
          <p:cNvSpPr/>
          <p:nvPr/>
        </p:nvSpPr>
        <p:spPr>
          <a:xfrm>
            <a:off x="1951200" y="31766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CustomShape 9"/>
          <p:cNvSpPr/>
          <p:nvPr/>
        </p:nvSpPr>
        <p:spPr>
          <a:xfrm>
            <a:off x="2637000" y="317664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10"/>
          <p:cNvSpPr/>
          <p:nvPr/>
        </p:nvSpPr>
        <p:spPr>
          <a:xfrm>
            <a:off x="4003560" y="348156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11"/>
          <p:cNvSpPr/>
          <p:nvPr/>
        </p:nvSpPr>
        <p:spPr>
          <a:xfrm>
            <a:off x="1951200" y="34815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12"/>
          <p:cNvSpPr/>
          <p:nvPr/>
        </p:nvSpPr>
        <p:spPr>
          <a:xfrm>
            <a:off x="2637000" y="34815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13"/>
          <p:cNvSpPr/>
          <p:nvPr/>
        </p:nvSpPr>
        <p:spPr>
          <a:xfrm>
            <a:off x="4003560" y="378612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14"/>
          <p:cNvSpPr/>
          <p:nvPr/>
        </p:nvSpPr>
        <p:spPr>
          <a:xfrm>
            <a:off x="195120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CustomShape 15"/>
          <p:cNvSpPr/>
          <p:nvPr/>
        </p:nvSpPr>
        <p:spPr>
          <a:xfrm>
            <a:off x="536040" y="317196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0: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16"/>
          <p:cNvSpPr/>
          <p:nvPr/>
        </p:nvSpPr>
        <p:spPr>
          <a:xfrm>
            <a:off x="536040" y="347652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17"/>
          <p:cNvSpPr/>
          <p:nvPr/>
        </p:nvSpPr>
        <p:spPr>
          <a:xfrm>
            <a:off x="537480" y="378144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18"/>
          <p:cNvSpPr/>
          <p:nvPr/>
        </p:nvSpPr>
        <p:spPr>
          <a:xfrm>
            <a:off x="3605040" y="4167360"/>
            <a:ext cx="24588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19"/>
          <p:cNvSpPr/>
          <p:nvPr/>
        </p:nvSpPr>
        <p:spPr>
          <a:xfrm>
            <a:off x="158400" y="5099400"/>
            <a:ext cx="1062720" cy="36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j: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20"/>
          <p:cNvSpPr/>
          <p:nvPr/>
        </p:nvSpPr>
        <p:spPr>
          <a:xfrm>
            <a:off x="263700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21"/>
          <p:cNvSpPr/>
          <p:nvPr/>
        </p:nvSpPr>
        <p:spPr>
          <a:xfrm>
            <a:off x="1358280" y="2871720"/>
            <a:ext cx="5187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22"/>
          <p:cNvSpPr/>
          <p:nvPr/>
        </p:nvSpPr>
        <p:spPr>
          <a:xfrm>
            <a:off x="1262160" y="317664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23"/>
          <p:cNvSpPr/>
          <p:nvPr/>
        </p:nvSpPr>
        <p:spPr>
          <a:xfrm>
            <a:off x="1262160" y="348156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24"/>
          <p:cNvSpPr/>
          <p:nvPr/>
        </p:nvSpPr>
        <p:spPr>
          <a:xfrm>
            <a:off x="126216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25"/>
          <p:cNvSpPr/>
          <p:nvPr/>
        </p:nvSpPr>
        <p:spPr>
          <a:xfrm>
            <a:off x="4305600" y="5079960"/>
            <a:ext cx="8553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26"/>
          <p:cNvSpPr/>
          <p:nvPr/>
        </p:nvSpPr>
        <p:spPr>
          <a:xfrm>
            <a:off x="1984680" y="5079960"/>
            <a:ext cx="64368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27"/>
          <p:cNvSpPr/>
          <p:nvPr/>
        </p:nvSpPr>
        <p:spPr>
          <a:xfrm>
            <a:off x="2624040" y="5079960"/>
            <a:ext cx="7333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28"/>
          <p:cNvSpPr/>
          <p:nvPr/>
        </p:nvSpPr>
        <p:spPr>
          <a:xfrm>
            <a:off x="4006800" y="538488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9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29"/>
          <p:cNvSpPr/>
          <p:nvPr/>
        </p:nvSpPr>
        <p:spPr>
          <a:xfrm>
            <a:off x="1959480" y="538488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30"/>
          <p:cNvSpPr/>
          <p:nvPr/>
        </p:nvSpPr>
        <p:spPr>
          <a:xfrm>
            <a:off x="2645280" y="538488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31"/>
          <p:cNvSpPr/>
          <p:nvPr/>
        </p:nvSpPr>
        <p:spPr>
          <a:xfrm>
            <a:off x="4006800" y="568944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32"/>
          <p:cNvSpPr/>
          <p:nvPr/>
        </p:nvSpPr>
        <p:spPr>
          <a:xfrm>
            <a:off x="195948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33"/>
          <p:cNvSpPr/>
          <p:nvPr/>
        </p:nvSpPr>
        <p:spPr>
          <a:xfrm>
            <a:off x="264528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34"/>
          <p:cNvSpPr/>
          <p:nvPr/>
        </p:nvSpPr>
        <p:spPr>
          <a:xfrm>
            <a:off x="4006800" y="599436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11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35"/>
          <p:cNvSpPr/>
          <p:nvPr/>
        </p:nvSpPr>
        <p:spPr>
          <a:xfrm>
            <a:off x="1959480" y="59943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36"/>
          <p:cNvSpPr/>
          <p:nvPr/>
        </p:nvSpPr>
        <p:spPr>
          <a:xfrm>
            <a:off x="2645280" y="59943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37"/>
          <p:cNvSpPr/>
          <p:nvPr/>
        </p:nvSpPr>
        <p:spPr>
          <a:xfrm>
            <a:off x="1363680" y="5079960"/>
            <a:ext cx="51876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38"/>
          <p:cNvSpPr/>
          <p:nvPr/>
        </p:nvSpPr>
        <p:spPr>
          <a:xfrm>
            <a:off x="1270800" y="538488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39"/>
          <p:cNvSpPr/>
          <p:nvPr/>
        </p:nvSpPr>
        <p:spPr>
          <a:xfrm>
            <a:off x="127080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40"/>
          <p:cNvSpPr/>
          <p:nvPr/>
        </p:nvSpPr>
        <p:spPr>
          <a:xfrm>
            <a:off x="1270800" y="599436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41"/>
          <p:cNvSpPr/>
          <p:nvPr/>
        </p:nvSpPr>
        <p:spPr>
          <a:xfrm>
            <a:off x="662040" y="538632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0: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42"/>
          <p:cNvSpPr/>
          <p:nvPr/>
        </p:nvSpPr>
        <p:spPr>
          <a:xfrm>
            <a:off x="662040" y="569124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43"/>
          <p:cNvSpPr/>
          <p:nvPr/>
        </p:nvSpPr>
        <p:spPr>
          <a:xfrm>
            <a:off x="663480" y="5996160"/>
            <a:ext cx="6145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44"/>
          <p:cNvSpPr/>
          <p:nvPr/>
        </p:nvSpPr>
        <p:spPr>
          <a:xfrm>
            <a:off x="7086600" y="2548440"/>
            <a:ext cx="1676160" cy="63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CustomShape 45"/>
          <p:cNvSpPr/>
          <p:nvPr/>
        </p:nvSpPr>
        <p:spPr>
          <a:xfrm>
            <a:off x="7161120" y="31809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46"/>
          <p:cNvSpPr/>
          <p:nvPr/>
        </p:nvSpPr>
        <p:spPr>
          <a:xfrm>
            <a:off x="7161120" y="343656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47"/>
          <p:cNvSpPr/>
          <p:nvPr/>
        </p:nvSpPr>
        <p:spPr>
          <a:xfrm>
            <a:off x="7161120" y="36950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48"/>
          <p:cNvSpPr/>
          <p:nvPr/>
        </p:nvSpPr>
        <p:spPr>
          <a:xfrm>
            <a:off x="7161120" y="395640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49"/>
          <p:cNvSpPr/>
          <p:nvPr/>
        </p:nvSpPr>
        <p:spPr>
          <a:xfrm>
            <a:off x="7161120" y="42120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CustomShape 50"/>
          <p:cNvSpPr/>
          <p:nvPr/>
        </p:nvSpPr>
        <p:spPr>
          <a:xfrm>
            <a:off x="7161120" y="446652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51"/>
          <p:cNvSpPr/>
          <p:nvPr/>
        </p:nvSpPr>
        <p:spPr>
          <a:xfrm>
            <a:off x="7161120" y="472608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6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CustomShape 52"/>
          <p:cNvSpPr/>
          <p:nvPr/>
        </p:nvSpPr>
        <p:spPr>
          <a:xfrm>
            <a:off x="7161120" y="497664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53"/>
          <p:cNvSpPr/>
          <p:nvPr/>
        </p:nvSpPr>
        <p:spPr>
          <a:xfrm>
            <a:off x="7161120" y="52329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8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CustomShape 54"/>
          <p:cNvSpPr/>
          <p:nvPr/>
        </p:nvSpPr>
        <p:spPr>
          <a:xfrm>
            <a:off x="7161120" y="54864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9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55"/>
          <p:cNvSpPr/>
          <p:nvPr/>
        </p:nvSpPr>
        <p:spPr>
          <a:xfrm>
            <a:off x="7162920" y="5736600"/>
            <a:ext cx="914040" cy="255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6"/>
          <p:cNvSpPr/>
          <p:nvPr/>
        </p:nvSpPr>
        <p:spPr>
          <a:xfrm>
            <a:off x="7162920" y="59929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11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57"/>
          <p:cNvSpPr/>
          <p:nvPr/>
        </p:nvSpPr>
        <p:spPr>
          <a:xfrm>
            <a:off x="5527800" y="3328920"/>
            <a:ext cx="1633320" cy="152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58"/>
          <p:cNvSpPr/>
          <p:nvPr/>
        </p:nvSpPr>
        <p:spPr>
          <a:xfrm>
            <a:off x="5527800" y="3633840"/>
            <a:ext cx="163332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59"/>
          <p:cNvSpPr/>
          <p:nvPr/>
        </p:nvSpPr>
        <p:spPr>
          <a:xfrm flipV="1">
            <a:off x="5527800" y="3822120"/>
            <a:ext cx="1633320" cy="1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60"/>
          <p:cNvSpPr/>
          <p:nvPr/>
        </p:nvSpPr>
        <p:spPr>
          <a:xfrm>
            <a:off x="5530680" y="5537160"/>
            <a:ext cx="1630080" cy="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61"/>
          <p:cNvSpPr/>
          <p:nvPr/>
        </p:nvSpPr>
        <p:spPr>
          <a:xfrm flipV="1">
            <a:off x="5530680" y="4853160"/>
            <a:ext cx="1630080" cy="9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62"/>
          <p:cNvSpPr/>
          <p:nvPr/>
        </p:nvSpPr>
        <p:spPr>
          <a:xfrm flipV="1">
            <a:off x="5530680" y="6120720"/>
            <a:ext cx="163152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63"/>
          <p:cNvSpPr/>
          <p:nvPr/>
        </p:nvSpPr>
        <p:spPr>
          <a:xfrm>
            <a:off x="3371760" y="2870280"/>
            <a:ext cx="5947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64"/>
          <p:cNvSpPr/>
          <p:nvPr/>
        </p:nvSpPr>
        <p:spPr>
          <a:xfrm>
            <a:off x="3320640" y="34797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65"/>
          <p:cNvSpPr/>
          <p:nvPr/>
        </p:nvSpPr>
        <p:spPr>
          <a:xfrm>
            <a:off x="3375720" y="5076000"/>
            <a:ext cx="59472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66"/>
          <p:cNvSpPr/>
          <p:nvPr/>
        </p:nvSpPr>
        <p:spPr>
          <a:xfrm>
            <a:off x="3324240" y="56858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67"/>
          <p:cNvSpPr/>
          <p:nvPr/>
        </p:nvSpPr>
        <p:spPr>
          <a:xfrm>
            <a:off x="3324240" y="599040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68"/>
          <p:cNvSpPr/>
          <p:nvPr/>
        </p:nvSpPr>
        <p:spPr>
          <a:xfrm>
            <a:off x="3316680" y="31730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CustomShape 69"/>
          <p:cNvSpPr/>
          <p:nvPr/>
        </p:nvSpPr>
        <p:spPr>
          <a:xfrm>
            <a:off x="3326040" y="53809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70"/>
          <p:cNvSpPr/>
          <p:nvPr/>
        </p:nvSpPr>
        <p:spPr>
          <a:xfrm>
            <a:off x="3316680" y="378612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68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caching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9" name="CustomShape 3"/>
          <p:cNvSpPr/>
          <p:nvPr/>
        </p:nvSpPr>
        <p:spPr>
          <a:xfrm>
            <a:off x="802800" y="4569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Address Translation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71" name="TextShape 2"/>
          <p:cNvSpPr txBox="1"/>
          <p:nvPr/>
        </p:nvSpPr>
        <p:spPr>
          <a:xfrm>
            <a:off x="396720" y="1362240"/>
            <a:ext cx="844200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= {0, 1, …, N–1}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 Space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= {0, 1, …, M–1}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MAP:  V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➡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P  U  {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Ø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virtual address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MAP(a)  =  a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 data at virtual address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at physical address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a’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MAP(a)  =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Ø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data at virtual address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not in physical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invalid or stored on disk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357120" y="435600"/>
            <a:ext cx="832932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 of Address Translation Symbols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73" name="TextShape 2"/>
          <p:cNvSpPr txBox="1"/>
          <p:nvPr/>
        </p:nvSpPr>
        <p:spPr>
          <a:xfrm>
            <a:off x="396720" y="1362240"/>
            <a:ext cx="7895880" cy="5266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Parameters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Number of addresses in virtual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Number of addresses in physical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= 2</a:t>
            </a:r>
            <a:r>
              <a:rPr b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Page size (bytes)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the virtual address (VA)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TLB index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TLB tag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Virtual page offset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Virtual page number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the physical address (PA)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Physical page offset (same as VPO)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Physical page number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 With a Page Table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75" name="CustomShape 2"/>
          <p:cNvSpPr/>
          <p:nvPr/>
        </p:nvSpPr>
        <p:spPr>
          <a:xfrm>
            <a:off x="3753000" y="1840320"/>
            <a:ext cx="251424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page number (VPN)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3"/>
          <p:cNvSpPr/>
          <p:nvPr/>
        </p:nvSpPr>
        <p:spPr>
          <a:xfrm>
            <a:off x="6267600" y="1840320"/>
            <a:ext cx="21333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page offset (VPO)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4"/>
          <p:cNvSpPr/>
          <p:nvPr/>
        </p:nvSpPr>
        <p:spPr>
          <a:xfrm>
            <a:off x="3753000" y="3211920"/>
            <a:ext cx="251424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5"/>
          <p:cNvSpPr/>
          <p:nvPr/>
        </p:nvSpPr>
        <p:spPr>
          <a:xfrm>
            <a:off x="3372120" y="32119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6"/>
          <p:cNvSpPr/>
          <p:nvPr/>
        </p:nvSpPr>
        <p:spPr>
          <a:xfrm>
            <a:off x="3753000" y="3516840"/>
            <a:ext cx="25142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7"/>
          <p:cNvSpPr/>
          <p:nvPr/>
        </p:nvSpPr>
        <p:spPr>
          <a:xfrm>
            <a:off x="3372120" y="3516840"/>
            <a:ext cx="380520" cy="304560"/>
          </a:xfrm>
          <a:prstGeom prst="rect">
            <a:avLst/>
          </a:prstGeom>
          <a:solidFill>
            <a:srgbClr val="8dba84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8"/>
          <p:cNvSpPr/>
          <p:nvPr/>
        </p:nvSpPr>
        <p:spPr>
          <a:xfrm>
            <a:off x="3753000" y="3821760"/>
            <a:ext cx="251424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9"/>
          <p:cNvSpPr/>
          <p:nvPr/>
        </p:nvSpPr>
        <p:spPr>
          <a:xfrm>
            <a:off x="3372120" y="382176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0"/>
          <p:cNvSpPr/>
          <p:nvPr/>
        </p:nvSpPr>
        <p:spPr>
          <a:xfrm>
            <a:off x="3753000" y="4126320"/>
            <a:ext cx="251424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11"/>
          <p:cNvSpPr/>
          <p:nvPr/>
        </p:nvSpPr>
        <p:spPr>
          <a:xfrm>
            <a:off x="3372120" y="41263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"/>
          <p:cNvSpPr/>
          <p:nvPr/>
        </p:nvSpPr>
        <p:spPr>
          <a:xfrm>
            <a:off x="3753000" y="5726520"/>
            <a:ext cx="2514240" cy="3045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number (PPN)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CustomShape 13"/>
          <p:cNvSpPr/>
          <p:nvPr/>
        </p:nvSpPr>
        <p:spPr>
          <a:xfrm>
            <a:off x="6267600" y="5726520"/>
            <a:ext cx="21333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offset (PPO)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CustomShape 14"/>
          <p:cNvSpPr/>
          <p:nvPr/>
        </p:nvSpPr>
        <p:spPr>
          <a:xfrm>
            <a:off x="3755880" y="1207080"/>
            <a:ext cx="161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15"/>
          <p:cNvSpPr/>
          <p:nvPr/>
        </p:nvSpPr>
        <p:spPr>
          <a:xfrm>
            <a:off x="3762360" y="6031440"/>
            <a:ext cx="173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CustomShape 16"/>
          <p:cNvSpPr/>
          <p:nvPr/>
        </p:nvSpPr>
        <p:spPr>
          <a:xfrm>
            <a:off x="3287520" y="2939400"/>
            <a:ext cx="549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17"/>
          <p:cNvSpPr/>
          <p:nvPr/>
        </p:nvSpPr>
        <p:spPr>
          <a:xfrm>
            <a:off x="3929760" y="2940480"/>
            <a:ext cx="2252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number (PPN)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CustomShape 18"/>
          <p:cNvSpPr/>
          <p:nvPr/>
        </p:nvSpPr>
        <p:spPr>
          <a:xfrm flipV="1" rot="10800000">
            <a:off x="3753000" y="3669120"/>
            <a:ext cx="380520" cy="1676160"/>
          </a:xfrm>
          <a:prstGeom prst="bentConnector3">
            <a:avLst>
              <a:gd name="adj1" fmla="val 258028"/>
            </a:avLst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9"/>
          <p:cNvSpPr/>
          <p:nvPr/>
        </p:nvSpPr>
        <p:spPr>
          <a:xfrm rot="5400000">
            <a:off x="5544360" y="3935880"/>
            <a:ext cx="35809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20"/>
          <p:cNvSpPr/>
          <p:nvPr/>
        </p:nvSpPr>
        <p:spPr>
          <a:xfrm rot="5400000">
            <a:off x="3976920" y="4691880"/>
            <a:ext cx="2068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21"/>
          <p:cNvSpPr/>
          <p:nvPr/>
        </p:nvSpPr>
        <p:spPr>
          <a:xfrm>
            <a:off x="453240" y="1633320"/>
            <a:ext cx="1523520" cy="718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 </a:t>
            </a:r>
            <a:br/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register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(PTBR)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CustomShape 22"/>
          <p:cNvSpPr/>
          <p:nvPr/>
        </p:nvSpPr>
        <p:spPr>
          <a:xfrm rot="5400000">
            <a:off x="2286360" y="3459240"/>
            <a:ext cx="1066320" cy="148572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3"/>
          <p:cNvSpPr/>
          <p:nvPr/>
        </p:nvSpPr>
        <p:spPr>
          <a:xfrm flipH="1" rot="16200000">
            <a:off x="1863720" y="1703880"/>
            <a:ext cx="859320" cy="2156400"/>
          </a:xfrm>
          <a:prstGeom prst="bentConnector2">
            <a:avLst/>
          </a:prstGeom>
          <a:noFill/>
          <a:ln w="25560">
            <a:solidFill>
              <a:srgbClr val="99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4"/>
          <p:cNvSpPr/>
          <p:nvPr/>
        </p:nvSpPr>
        <p:spPr>
          <a:xfrm>
            <a:off x="3272400" y="2639880"/>
            <a:ext cx="129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 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8" name="CustomShape 25"/>
          <p:cNvSpPr/>
          <p:nvPr/>
        </p:nvSpPr>
        <p:spPr>
          <a:xfrm>
            <a:off x="465120" y="3196440"/>
            <a:ext cx="18788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 table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for the current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26"/>
          <p:cNvSpPr/>
          <p:nvPr/>
        </p:nvSpPr>
        <p:spPr>
          <a:xfrm>
            <a:off x="413280" y="4371840"/>
            <a:ext cx="16700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 bit = 0: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not in memory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(page fault)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CustomShape 27"/>
          <p:cNvSpPr/>
          <p:nvPr/>
        </p:nvSpPr>
        <p:spPr>
          <a:xfrm>
            <a:off x="8249040" y="1551960"/>
            <a:ext cx="258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CustomShape 28"/>
          <p:cNvSpPr/>
          <p:nvPr/>
        </p:nvSpPr>
        <p:spPr>
          <a:xfrm>
            <a:off x="6256800" y="1551960"/>
            <a:ext cx="38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CustomShape 29"/>
          <p:cNvSpPr/>
          <p:nvPr/>
        </p:nvSpPr>
        <p:spPr>
          <a:xfrm>
            <a:off x="6077160" y="1551960"/>
            <a:ext cx="26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3" name="CustomShape 30"/>
          <p:cNvSpPr/>
          <p:nvPr/>
        </p:nvSpPr>
        <p:spPr>
          <a:xfrm>
            <a:off x="3772800" y="1551960"/>
            <a:ext cx="38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CustomShape 31"/>
          <p:cNvSpPr/>
          <p:nvPr/>
        </p:nvSpPr>
        <p:spPr>
          <a:xfrm>
            <a:off x="8255160" y="5450400"/>
            <a:ext cx="258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5" name="CustomShape 32"/>
          <p:cNvSpPr/>
          <p:nvPr/>
        </p:nvSpPr>
        <p:spPr>
          <a:xfrm>
            <a:off x="6262920" y="5450400"/>
            <a:ext cx="38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6" name="CustomShape 33"/>
          <p:cNvSpPr/>
          <p:nvPr/>
        </p:nvSpPr>
        <p:spPr>
          <a:xfrm>
            <a:off x="6042600" y="5450400"/>
            <a:ext cx="26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7" name="CustomShape 34"/>
          <p:cNvSpPr/>
          <p:nvPr/>
        </p:nvSpPr>
        <p:spPr>
          <a:xfrm>
            <a:off x="3738960" y="5450400"/>
            <a:ext cx="428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m-1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8" name="CustomShape 35"/>
          <p:cNvSpPr/>
          <p:nvPr/>
        </p:nvSpPr>
        <p:spPr>
          <a:xfrm>
            <a:off x="4962600" y="4691520"/>
            <a:ext cx="1049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 bit =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1384920" y="1572840"/>
            <a:ext cx="3749400" cy="167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TextShape 2"/>
          <p:cNvSpPr txBox="1"/>
          <p:nvPr/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Translation: Page Hit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11" name="TextShape 3"/>
          <p:cNvSpPr txBox="1"/>
          <p:nvPr/>
        </p:nvSpPr>
        <p:spPr>
          <a:xfrm>
            <a:off x="457200" y="4419720"/>
            <a:ext cx="6781320" cy="2057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Processor sends virtual address to MMU 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2-3) MMU fetches PTE from page table in memory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4) MMU sends physical address to cache/memory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5) Cache/memory sends data word to processor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2" name="CustomShape 4"/>
          <p:cNvSpPr/>
          <p:nvPr/>
        </p:nvSpPr>
        <p:spPr>
          <a:xfrm>
            <a:off x="3963960" y="180972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3" name="CustomShape 5"/>
          <p:cNvSpPr/>
          <p:nvPr/>
        </p:nvSpPr>
        <p:spPr>
          <a:xfrm>
            <a:off x="6553080" y="1524600"/>
            <a:ext cx="914040" cy="22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4" name="CustomShape 6"/>
          <p:cNvSpPr/>
          <p:nvPr/>
        </p:nvSpPr>
        <p:spPr>
          <a:xfrm>
            <a:off x="5607720" y="2630880"/>
            <a:ext cx="3715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5" name="CustomShape 7"/>
          <p:cNvSpPr/>
          <p:nvPr/>
        </p:nvSpPr>
        <p:spPr>
          <a:xfrm>
            <a:off x="3888720" y="3580200"/>
            <a:ext cx="5284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6" name="CustomShape 8"/>
          <p:cNvSpPr/>
          <p:nvPr/>
        </p:nvSpPr>
        <p:spPr>
          <a:xfrm flipV="1">
            <a:off x="5030640" y="288360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9"/>
          <p:cNvSpPr/>
          <p:nvPr/>
        </p:nvSpPr>
        <p:spPr>
          <a:xfrm>
            <a:off x="1525680" y="216216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8" name="CustomShape 10"/>
          <p:cNvSpPr/>
          <p:nvPr/>
        </p:nvSpPr>
        <p:spPr>
          <a:xfrm flipV="1">
            <a:off x="2592360" y="2424240"/>
            <a:ext cx="1369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1"/>
          <p:cNvSpPr/>
          <p:nvPr/>
        </p:nvSpPr>
        <p:spPr>
          <a:xfrm>
            <a:off x="3050280" y="2156760"/>
            <a:ext cx="38520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0" name="CustomShape 12"/>
          <p:cNvSpPr/>
          <p:nvPr/>
        </p:nvSpPr>
        <p:spPr>
          <a:xfrm>
            <a:off x="1399680" y="157716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CustomShape 13"/>
          <p:cNvSpPr/>
          <p:nvPr/>
        </p:nvSpPr>
        <p:spPr>
          <a:xfrm>
            <a:off x="5514480" y="1716480"/>
            <a:ext cx="5576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2" name="CustomShape 14"/>
          <p:cNvSpPr/>
          <p:nvPr/>
        </p:nvSpPr>
        <p:spPr>
          <a:xfrm flipV="1">
            <a:off x="5030640" y="196920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"/>
          <p:cNvSpPr/>
          <p:nvPr/>
        </p:nvSpPr>
        <p:spPr>
          <a:xfrm>
            <a:off x="5567760" y="2021400"/>
            <a:ext cx="45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4" name="CustomShape 16"/>
          <p:cNvSpPr/>
          <p:nvPr/>
        </p:nvSpPr>
        <p:spPr>
          <a:xfrm flipH="1" flipV="1">
            <a:off x="5030640" y="227412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7"/>
          <p:cNvSpPr/>
          <p:nvPr/>
        </p:nvSpPr>
        <p:spPr>
          <a:xfrm rot="10800000">
            <a:off x="6553080" y="3580560"/>
            <a:ext cx="4493880" cy="88452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8"/>
          <p:cNvSpPr/>
          <p:nvPr/>
        </p:nvSpPr>
        <p:spPr>
          <a:xfrm>
            <a:off x="3107160" y="1922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7" name="CustomShape 19"/>
          <p:cNvSpPr/>
          <p:nvPr/>
        </p:nvSpPr>
        <p:spPr>
          <a:xfrm>
            <a:off x="5656320" y="1469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8" name="CustomShape 20"/>
          <p:cNvSpPr/>
          <p:nvPr/>
        </p:nvSpPr>
        <p:spPr>
          <a:xfrm>
            <a:off x="5656320" y="2324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9" name="CustomShape 21"/>
          <p:cNvSpPr/>
          <p:nvPr/>
        </p:nvSpPr>
        <p:spPr>
          <a:xfrm>
            <a:off x="5656320" y="29512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0" name="CustomShape 22"/>
          <p:cNvSpPr/>
          <p:nvPr/>
        </p:nvSpPr>
        <p:spPr>
          <a:xfrm>
            <a:off x="4021560" y="38656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4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9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609480" y="2237040"/>
            <a:ext cx="3749400" cy="167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TextShape 2"/>
          <p:cNvSpPr txBox="1"/>
          <p:nvPr/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Translation: Page Fault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33" name="TextShape 3"/>
          <p:cNvSpPr txBox="1"/>
          <p:nvPr/>
        </p:nvSpPr>
        <p:spPr>
          <a:xfrm>
            <a:off x="503280" y="4252320"/>
            <a:ext cx="8000640" cy="2057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Processor sends virtual address to MMU 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2-3) MMU fetches PTE from page table in memory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4) Valid bit is zero, so MMU triggers page fault exception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5) Handler identifies victim (and, if dirty, pages it out to disk)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6) Handler pages in new page and updates PTE in memory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73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7) Handler returns to original process, restarting faulting instruction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4" name="CustomShape 4"/>
          <p:cNvSpPr/>
          <p:nvPr/>
        </p:nvSpPr>
        <p:spPr>
          <a:xfrm>
            <a:off x="3188520" y="247392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5777640" y="2188800"/>
            <a:ext cx="914040" cy="1925640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750240" y="282636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 flipV="1">
            <a:off x="1816920" y="3088440"/>
            <a:ext cx="1369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8"/>
          <p:cNvSpPr/>
          <p:nvPr/>
        </p:nvSpPr>
        <p:spPr>
          <a:xfrm>
            <a:off x="2274840" y="2829600"/>
            <a:ext cx="38520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9" name="CustomShape 9"/>
          <p:cNvSpPr/>
          <p:nvPr/>
        </p:nvSpPr>
        <p:spPr>
          <a:xfrm>
            <a:off x="624240" y="224136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0" name="CustomShape 10"/>
          <p:cNvSpPr/>
          <p:nvPr/>
        </p:nvSpPr>
        <p:spPr>
          <a:xfrm>
            <a:off x="4739040" y="2394000"/>
            <a:ext cx="5576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1" name="CustomShape 11"/>
          <p:cNvSpPr/>
          <p:nvPr/>
        </p:nvSpPr>
        <p:spPr>
          <a:xfrm flipV="1">
            <a:off x="4255560" y="264636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2"/>
          <p:cNvSpPr/>
          <p:nvPr/>
        </p:nvSpPr>
        <p:spPr>
          <a:xfrm>
            <a:off x="4792320" y="2835000"/>
            <a:ext cx="45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3" name="CustomShape 13"/>
          <p:cNvSpPr/>
          <p:nvPr/>
        </p:nvSpPr>
        <p:spPr>
          <a:xfrm flipH="1" flipV="1">
            <a:off x="4255560" y="310356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4"/>
          <p:cNvSpPr/>
          <p:nvPr/>
        </p:nvSpPr>
        <p:spPr>
          <a:xfrm>
            <a:off x="2330280" y="2594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5" name="CustomShape 15"/>
          <p:cNvSpPr/>
          <p:nvPr/>
        </p:nvSpPr>
        <p:spPr>
          <a:xfrm>
            <a:off x="4880880" y="21466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6" name="CustomShape 16"/>
          <p:cNvSpPr/>
          <p:nvPr/>
        </p:nvSpPr>
        <p:spPr>
          <a:xfrm>
            <a:off x="4880880" y="31543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7" name="CustomShape 17"/>
          <p:cNvSpPr/>
          <p:nvPr/>
        </p:nvSpPr>
        <p:spPr>
          <a:xfrm>
            <a:off x="4563360" y="15541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8" name="CustomShape 18"/>
          <p:cNvSpPr/>
          <p:nvPr/>
        </p:nvSpPr>
        <p:spPr>
          <a:xfrm>
            <a:off x="7192800" y="27007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9" name="CustomShape 19"/>
          <p:cNvSpPr/>
          <p:nvPr/>
        </p:nvSpPr>
        <p:spPr>
          <a:xfrm>
            <a:off x="7924680" y="2192760"/>
            <a:ext cx="914040" cy="1925640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0" name="CustomShape 20"/>
          <p:cNvSpPr/>
          <p:nvPr/>
        </p:nvSpPr>
        <p:spPr>
          <a:xfrm>
            <a:off x="5760720" y="1219320"/>
            <a:ext cx="2527560" cy="533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fault handler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1" name="CustomShape 21"/>
          <p:cNvSpPr/>
          <p:nvPr/>
        </p:nvSpPr>
        <p:spPr>
          <a:xfrm flipH="1" flipV="1" rot="5400000">
            <a:off x="4246920" y="959400"/>
            <a:ext cx="987480" cy="2038680"/>
          </a:xfrm>
          <a:prstGeom prst="bentConnector2">
            <a:avLst/>
          </a:prstGeom>
          <a:noFill/>
          <a:ln w="2556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22"/>
          <p:cNvSpPr/>
          <p:nvPr/>
        </p:nvSpPr>
        <p:spPr>
          <a:xfrm>
            <a:off x="6707160" y="2633040"/>
            <a:ext cx="12171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23"/>
          <p:cNvSpPr/>
          <p:nvPr/>
        </p:nvSpPr>
        <p:spPr>
          <a:xfrm rot="10800000">
            <a:off x="7924680" y="3581280"/>
            <a:ext cx="12171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24"/>
          <p:cNvSpPr/>
          <p:nvPr/>
        </p:nvSpPr>
        <p:spPr>
          <a:xfrm>
            <a:off x="7086600" y="1752480"/>
            <a:ext cx="456840" cy="628200"/>
          </a:xfrm>
          <a:prstGeom prst="downArrow">
            <a:avLst>
              <a:gd name="adj1" fmla="val 50000"/>
              <a:gd name="adj2" fmla="val 50000"/>
            </a:avLst>
          </a:prstGeom>
          <a:noFill/>
          <a:ln w="648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25"/>
          <p:cNvSpPr/>
          <p:nvPr/>
        </p:nvSpPr>
        <p:spPr>
          <a:xfrm>
            <a:off x="6777360" y="2353320"/>
            <a:ext cx="104976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Victim page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26"/>
          <p:cNvSpPr/>
          <p:nvPr/>
        </p:nvSpPr>
        <p:spPr>
          <a:xfrm>
            <a:off x="6859800" y="3301560"/>
            <a:ext cx="9154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page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CustomShape 27"/>
          <p:cNvSpPr/>
          <p:nvPr/>
        </p:nvSpPr>
        <p:spPr>
          <a:xfrm>
            <a:off x="4270680" y="1179720"/>
            <a:ext cx="90036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8" name="CustomShape 28"/>
          <p:cNvSpPr/>
          <p:nvPr/>
        </p:nvSpPr>
        <p:spPr>
          <a:xfrm>
            <a:off x="7205040" y="36622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CustomShape 29"/>
          <p:cNvSpPr/>
          <p:nvPr/>
        </p:nvSpPr>
        <p:spPr>
          <a:xfrm>
            <a:off x="2330280" y="317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9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14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21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271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51000" y="3808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5760" y="5791320"/>
            <a:ext cx="8307000" cy="880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in “simple” systems like embedded microcontrollers in devices like cars, elevators, and digital picture frames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648320" y="423396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4343040" y="16653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4343040" y="18939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105440" y="4186080"/>
            <a:ext cx="5796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M-1: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387320" y="1371600"/>
            <a:ext cx="13734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1600200" y="246744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4344480" y="21225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4343040" y="23511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4648320" y="16700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2"/>
          <p:cNvSpPr/>
          <p:nvPr/>
        </p:nvSpPr>
        <p:spPr>
          <a:xfrm>
            <a:off x="4648320" y="18986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3"/>
          <p:cNvSpPr/>
          <p:nvPr/>
        </p:nvSpPr>
        <p:spPr>
          <a:xfrm>
            <a:off x="4648320" y="21272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"/>
          <p:cNvSpPr/>
          <p:nvPr/>
        </p:nvSpPr>
        <p:spPr>
          <a:xfrm>
            <a:off x="4648320" y="23558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>
            <a:off x="4648320" y="25844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6"/>
          <p:cNvSpPr/>
          <p:nvPr/>
        </p:nvSpPr>
        <p:spPr>
          <a:xfrm>
            <a:off x="4648320" y="28130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7"/>
          <p:cNvSpPr/>
          <p:nvPr/>
        </p:nvSpPr>
        <p:spPr>
          <a:xfrm>
            <a:off x="4343040" y="25797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4343040" y="28083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4648320" y="30416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0"/>
          <p:cNvSpPr/>
          <p:nvPr/>
        </p:nvSpPr>
        <p:spPr>
          <a:xfrm>
            <a:off x="4648320" y="32702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1"/>
          <p:cNvSpPr/>
          <p:nvPr/>
        </p:nvSpPr>
        <p:spPr>
          <a:xfrm>
            <a:off x="4343040" y="30369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2"/>
          <p:cNvSpPr/>
          <p:nvPr/>
        </p:nvSpPr>
        <p:spPr>
          <a:xfrm>
            <a:off x="4344480" y="326556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3"/>
          <p:cNvSpPr/>
          <p:nvPr/>
        </p:nvSpPr>
        <p:spPr>
          <a:xfrm>
            <a:off x="4648320" y="40100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4"/>
          <p:cNvSpPr/>
          <p:nvPr/>
        </p:nvSpPr>
        <p:spPr>
          <a:xfrm>
            <a:off x="2741400" y="2134440"/>
            <a:ext cx="1551240" cy="57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(PA)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5"/>
          <p:cNvSpPr/>
          <p:nvPr/>
        </p:nvSpPr>
        <p:spPr>
          <a:xfrm>
            <a:off x="5638680" y="2584440"/>
            <a:ext cx="75960" cy="91404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6"/>
          <p:cNvSpPr/>
          <p:nvPr/>
        </p:nvSpPr>
        <p:spPr>
          <a:xfrm>
            <a:off x="3720600" y="4832640"/>
            <a:ext cx="105876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word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7"/>
          <p:cNvSpPr/>
          <p:nvPr/>
        </p:nvSpPr>
        <p:spPr>
          <a:xfrm>
            <a:off x="4648320" y="349920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8"/>
          <p:cNvSpPr/>
          <p:nvPr/>
        </p:nvSpPr>
        <p:spPr>
          <a:xfrm>
            <a:off x="4343040" y="350028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9"/>
          <p:cNvSpPr/>
          <p:nvPr/>
        </p:nvSpPr>
        <p:spPr>
          <a:xfrm>
            <a:off x="4724280" y="3733920"/>
            <a:ext cx="91404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4280" rIns="44280" tIns="90360" bIns="90360" anchor="ctr" vert="vert"/>
          <a:p>
            <a:pPr algn="ctr" rtl="1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0"/>
          <p:cNvSpPr/>
          <p:nvPr/>
        </p:nvSpPr>
        <p:spPr>
          <a:xfrm flipV="1">
            <a:off x="2666880" y="2732040"/>
            <a:ext cx="1674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31"/>
          <p:cNvSpPr/>
          <p:nvPr/>
        </p:nvSpPr>
        <p:spPr>
          <a:xfrm flipV="1">
            <a:off x="5790960" y="3041640"/>
            <a:ext cx="533520" cy="14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32"/>
          <p:cNvSpPr/>
          <p:nvPr/>
        </p:nvSpPr>
        <p:spPr>
          <a:xfrm flipH="1">
            <a:off x="6322680" y="3037680"/>
            <a:ext cx="1800" cy="1839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3"/>
          <p:cNvSpPr/>
          <p:nvPr/>
        </p:nvSpPr>
        <p:spPr>
          <a:xfrm rot="10800000">
            <a:off x="6323040" y="4877640"/>
            <a:ext cx="4188960" cy="1876320"/>
          </a:xfrm>
          <a:prstGeom prst="bentConnector3">
            <a:avLst>
              <a:gd name="adj1" fmla="val 99990"/>
            </a:avLst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4"/>
          <p:cNvSpPr/>
          <p:nvPr/>
        </p:nvSpPr>
        <p:spPr>
          <a:xfrm>
            <a:off x="3354840" y="2666880"/>
            <a:ext cx="303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CustomShape 1"/>
          <p:cNvSpPr/>
          <p:nvPr/>
        </p:nvSpPr>
        <p:spPr>
          <a:xfrm>
            <a:off x="826920" y="2222280"/>
            <a:ext cx="3646080" cy="2437920"/>
          </a:xfrm>
          <a:prstGeom prst="rect">
            <a:avLst/>
          </a:prstGeom>
          <a:solidFill>
            <a:srgbClr val="ebebe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TextShape 2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Integrating VM and Cache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62" name="CustomShape 3"/>
          <p:cNvSpPr/>
          <p:nvPr/>
        </p:nvSpPr>
        <p:spPr>
          <a:xfrm>
            <a:off x="2564280" y="3411360"/>
            <a:ext cx="361080" cy="29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/>
          <a:p>
            <a:pPr>
              <a:lnSpc>
                <a:spcPct val="85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3" name="CustomShape 4"/>
          <p:cNvSpPr/>
          <p:nvPr/>
        </p:nvSpPr>
        <p:spPr>
          <a:xfrm>
            <a:off x="1028880" y="3182760"/>
            <a:ext cx="1230120" cy="45684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4" name="CustomShape 5"/>
          <p:cNvSpPr/>
          <p:nvPr/>
        </p:nvSpPr>
        <p:spPr>
          <a:xfrm>
            <a:off x="3267000" y="2420640"/>
            <a:ext cx="1022040" cy="211896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5" name="CustomShape 6"/>
          <p:cNvSpPr/>
          <p:nvPr/>
        </p:nvSpPr>
        <p:spPr>
          <a:xfrm>
            <a:off x="5448240" y="2420640"/>
            <a:ext cx="925200" cy="211896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Line 7"/>
          <p:cNvSpPr/>
          <p:nvPr/>
        </p:nvSpPr>
        <p:spPr>
          <a:xfrm>
            <a:off x="2259000" y="3411000"/>
            <a:ext cx="10015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8"/>
          <p:cNvSpPr/>
          <p:nvPr/>
        </p:nvSpPr>
        <p:spPr>
          <a:xfrm flipV="1">
            <a:off x="1638000" y="3639600"/>
            <a:ext cx="360" cy="12495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9"/>
          <p:cNvSpPr/>
          <p:nvPr/>
        </p:nvSpPr>
        <p:spPr>
          <a:xfrm>
            <a:off x="4568760" y="2922120"/>
            <a:ext cx="554400" cy="29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/>
          <a:p>
            <a:pPr>
              <a:lnSpc>
                <a:spcPct val="85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9" name="CustomShape 10"/>
          <p:cNvSpPr/>
          <p:nvPr/>
        </p:nvSpPr>
        <p:spPr>
          <a:xfrm>
            <a:off x="4289760" y="1765800"/>
            <a:ext cx="487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0" name="Line 11"/>
          <p:cNvSpPr/>
          <p:nvPr/>
        </p:nvSpPr>
        <p:spPr>
          <a:xfrm>
            <a:off x="4286160" y="3180960"/>
            <a:ext cx="11620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12"/>
          <p:cNvSpPr/>
          <p:nvPr/>
        </p:nvSpPr>
        <p:spPr>
          <a:xfrm>
            <a:off x="4693320" y="3563640"/>
            <a:ext cx="345600" cy="29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/>
          <a:p>
            <a:pPr>
              <a:lnSpc>
                <a:spcPct val="85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2" name="Line 13"/>
          <p:cNvSpPr/>
          <p:nvPr/>
        </p:nvSpPr>
        <p:spPr>
          <a:xfrm flipH="1">
            <a:off x="1638000" y="4889160"/>
            <a:ext cx="35686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4"/>
          <p:cNvSpPr/>
          <p:nvPr/>
        </p:nvSpPr>
        <p:spPr>
          <a:xfrm>
            <a:off x="3204360" y="4814640"/>
            <a:ext cx="5756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4" name="Line 15"/>
          <p:cNvSpPr/>
          <p:nvPr/>
        </p:nvSpPr>
        <p:spPr>
          <a:xfrm>
            <a:off x="4305240" y="3822120"/>
            <a:ext cx="11620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6"/>
          <p:cNvSpPr/>
          <p:nvPr/>
        </p:nvSpPr>
        <p:spPr>
          <a:xfrm>
            <a:off x="7532640" y="2420640"/>
            <a:ext cx="925200" cy="2118960"/>
          </a:xfrm>
          <a:prstGeom prst="rect">
            <a:avLst/>
          </a:prstGeom>
          <a:solidFill>
            <a:srgbClr val="f5f5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6" name="Line 17"/>
          <p:cNvSpPr/>
          <p:nvPr/>
        </p:nvSpPr>
        <p:spPr>
          <a:xfrm>
            <a:off x="6373800" y="3822120"/>
            <a:ext cx="11779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8"/>
          <p:cNvSpPr/>
          <p:nvPr/>
        </p:nvSpPr>
        <p:spPr>
          <a:xfrm>
            <a:off x="6752520" y="3518280"/>
            <a:ext cx="39888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8" name="CustomShape 19"/>
          <p:cNvSpPr/>
          <p:nvPr/>
        </p:nvSpPr>
        <p:spPr>
          <a:xfrm>
            <a:off x="5988600" y="3578400"/>
            <a:ext cx="46440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9" name="CustomShape 20"/>
          <p:cNvSpPr/>
          <p:nvPr/>
        </p:nvSpPr>
        <p:spPr>
          <a:xfrm>
            <a:off x="6653160" y="2862000"/>
            <a:ext cx="554400" cy="29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/>
          <a:p>
            <a:pPr>
              <a:lnSpc>
                <a:spcPct val="85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0" name="CustomShape 21"/>
          <p:cNvSpPr/>
          <p:nvPr/>
        </p:nvSpPr>
        <p:spPr>
          <a:xfrm>
            <a:off x="5933880" y="2908440"/>
            <a:ext cx="50400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1" name="Line 22"/>
          <p:cNvSpPr/>
          <p:nvPr/>
        </p:nvSpPr>
        <p:spPr>
          <a:xfrm flipH="1">
            <a:off x="3763800" y="2071080"/>
            <a:ext cx="14428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Line 23"/>
          <p:cNvSpPr/>
          <p:nvPr/>
        </p:nvSpPr>
        <p:spPr>
          <a:xfrm flipV="1">
            <a:off x="3763800" y="2071080"/>
            <a:ext cx="360" cy="349560"/>
          </a:xfrm>
          <a:prstGeom prst="line">
            <a:avLst/>
          </a:prstGeom>
          <a:ln w="126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Line 24"/>
          <p:cNvSpPr/>
          <p:nvPr/>
        </p:nvSpPr>
        <p:spPr>
          <a:xfrm flipH="1">
            <a:off x="5206680" y="2603160"/>
            <a:ext cx="24156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Line 25"/>
          <p:cNvSpPr/>
          <p:nvPr/>
        </p:nvSpPr>
        <p:spPr>
          <a:xfrm flipV="1">
            <a:off x="5206680" y="2071080"/>
            <a:ext cx="360" cy="532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6"/>
          <p:cNvSpPr/>
          <p:nvPr/>
        </p:nvSpPr>
        <p:spPr>
          <a:xfrm>
            <a:off x="5382720" y="2405160"/>
            <a:ext cx="53784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 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6" name="Line 27"/>
          <p:cNvSpPr/>
          <p:nvPr/>
        </p:nvSpPr>
        <p:spPr>
          <a:xfrm flipH="1">
            <a:off x="5206680" y="4355640"/>
            <a:ext cx="24156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Line 28"/>
          <p:cNvSpPr/>
          <p:nvPr/>
        </p:nvSpPr>
        <p:spPr>
          <a:xfrm flipV="1">
            <a:off x="5206680" y="4355640"/>
            <a:ext cx="360" cy="533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9"/>
          <p:cNvSpPr/>
          <p:nvPr/>
        </p:nvSpPr>
        <p:spPr>
          <a:xfrm>
            <a:off x="5389200" y="4157640"/>
            <a:ext cx="37764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 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9" name="Line 30"/>
          <p:cNvSpPr/>
          <p:nvPr/>
        </p:nvSpPr>
        <p:spPr>
          <a:xfrm>
            <a:off x="6389640" y="3182400"/>
            <a:ext cx="11620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Line 31"/>
          <p:cNvSpPr/>
          <p:nvPr/>
        </p:nvSpPr>
        <p:spPr>
          <a:xfrm flipH="1">
            <a:off x="6373800" y="4355640"/>
            <a:ext cx="117144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32"/>
          <p:cNvSpPr/>
          <p:nvPr/>
        </p:nvSpPr>
        <p:spPr>
          <a:xfrm>
            <a:off x="6676200" y="4051800"/>
            <a:ext cx="5756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2" name="Line 33"/>
          <p:cNvSpPr/>
          <p:nvPr/>
        </p:nvSpPr>
        <p:spPr>
          <a:xfrm flipH="1">
            <a:off x="6360840" y="2603160"/>
            <a:ext cx="11718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34"/>
          <p:cNvSpPr/>
          <p:nvPr/>
        </p:nvSpPr>
        <p:spPr>
          <a:xfrm>
            <a:off x="6693480" y="2267280"/>
            <a:ext cx="487440" cy="33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4" name="CustomShape 35"/>
          <p:cNvSpPr/>
          <p:nvPr/>
        </p:nvSpPr>
        <p:spPr>
          <a:xfrm>
            <a:off x="5578920" y="4600080"/>
            <a:ext cx="661320" cy="57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5" name="CustomShape 36"/>
          <p:cNvSpPr/>
          <p:nvPr/>
        </p:nvSpPr>
        <p:spPr>
          <a:xfrm>
            <a:off x="871560" y="222228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6" name="CustomShape 37"/>
          <p:cNvSpPr/>
          <p:nvPr/>
        </p:nvSpPr>
        <p:spPr>
          <a:xfrm>
            <a:off x="1014840" y="6191280"/>
            <a:ext cx="7098480" cy="29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/>
          <a:p>
            <a:pPr>
              <a:lnSpc>
                <a:spcPct val="85000"/>
              </a:lnSpc>
            </a:pPr>
            <a:r>
              <a:rPr b="1" i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VA: virtual address, PA: physical address, PTE: page table entry, PTEA = PTE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Shape 1"/>
          <p:cNvSpPr txBox="1"/>
          <p:nvPr/>
        </p:nvSpPr>
        <p:spPr>
          <a:xfrm>
            <a:off x="389520" y="49356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Speeding up Translation with a TLB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98" name="TextShape 2"/>
          <p:cNvSpPr txBox="1"/>
          <p:nvPr/>
        </p:nvSpPr>
        <p:spPr>
          <a:xfrm>
            <a:off x="380880" y="1481040"/>
            <a:ext cx="8548200" cy="5223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 entries (PTEs) are cached in L1 like any other memory word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PTEs may be evicted by other data references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hit still requires a small L1 delay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 Lookaside Buffer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(TLB)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set-associative hardware cache in MMU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Maps virtual page numbers to  physical page numbers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Contains complete page table entries for small number of pages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Accessing the TLB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00" name="TextShape 2"/>
          <p:cNvSpPr txBox="1"/>
          <p:nvPr/>
        </p:nvSpPr>
        <p:spPr>
          <a:xfrm>
            <a:off x="396720" y="1362240"/>
            <a:ext cx="7895880" cy="84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 uses the VPN portion of the virtual address to access the TLB: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1" name="CustomShape 3"/>
          <p:cNvSpPr/>
          <p:nvPr/>
        </p:nvSpPr>
        <p:spPr>
          <a:xfrm>
            <a:off x="4454640" y="2908440"/>
            <a:ext cx="1658520" cy="3045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TLB tag (TLBT)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2" name="CustomShape 4"/>
          <p:cNvSpPr/>
          <p:nvPr/>
        </p:nvSpPr>
        <p:spPr>
          <a:xfrm>
            <a:off x="6108840" y="2908440"/>
            <a:ext cx="1769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TLB index (TLBI)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3" name="CustomShape 5"/>
          <p:cNvSpPr/>
          <p:nvPr/>
        </p:nvSpPr>
        <p:spPr>
          <a:xfrm>
            <a:off x="8672760" y="2608920"/>
            <a:ext cx="273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4" name="CustomShape 6"/>
          <p:cNvSpPr/>
          <p:nvPr/>
        </p:nvSpPr>
        <p:spPr>
          <a:xfrm>
            <a:off x="7845120" y="2608920"/>
            <a:ext cx="43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5" name="CustomShape 7"/>
          <p:cNvSpPr/>
          <p:nvPr/>
        </p:nvSpPr>
        <p:spPr>
          <a:xfrm>
            <a:off x="7639200" y="2608920"/>
            <a:ext cx="283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6" name="CustomShape 8"/>
          <p:cNvSpPr/>
          <p:nvPr/>
        </p:nvSpPr>
        <p:spPr>
          <a:xfrm>
            <a:off x="4346280" y="2608920"/>
            <a:ext cx="43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n-1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CustomShape 9"/>
          <p:cNvSpPr/>
          <p:nvPr/>
        </p:nvSpPr>
        <p:spPr>
          <a:xfrm>
            <a:off x="7880400" y="2908440"/>
            <a:ext cx="91872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VPO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8" name="CustomShape 10"/>
          <p:cNvSpPr/>
          <p:nvPr/>
        </p:nvSpPr>
        <p:spPr>
          <a:xfrm flipV="1" rot="5400000">
            <a:off x="6056640" y="869400"/>
            <a:ext cx="177480" cy="340308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11"/>
          <p:cNvSpPr/>
          <p:nvPr/>
        </p:nvSpPr>
        <p:spPr>
          <a:xfrm>
            <a:off x="5843520" y="2115360"/>
            <a:ext cx="566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VPN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0" name="CustomShape 12"/>
          <p:cNvSpPr/>
          <p:nvPr/>
        </p:nvSpPr>
        <p:spPr>
          <a:xfrm>
            <a:off x="6110640" y="2608920"/>
            <a:ext cx="5835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p+t-1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1" name="CustomShape 13"/>
          <p:cNvSpPr/>
          <p:nvPr/>
        </p:nvSpPr>
        <p:spPr>
          <a:xfrm>
            <a:off x="5752800" y="2608920"/>
            <a:ext cx="43560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p+t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2" name="CustomShape 14"/>
          <p:cNvSpPr/>
          <p:nvPr/>
        </p:nvSpPr>
        <p:spPr>
          <a:xfrm>
            <a:off x="838080" y="37396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5"/>
          <p:cNvSpPr/>
          <p:nvPr/>
        </p:nvSpPr>
        <p:spPr>
          <a:xfrm>
            <a:off x="987480" y="38160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6"/>
          <p:cNvSpPr/>
          <p:nvPr/>
        </p:nvSpPr>
        <p:spPr>
          <a:xfrm>
            <a:off x="2280960" y="391464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5" name="CustomShape 17"/>
          <p:cNvSpPr/>
          <p:nvPr/>
        </p:nvSpPr>
        <p:spPr>
          <a:xfrm>
            <a:off x="1501920" y="3914640"/>
            <a:ext cx="619560" cy="262800"/>
          </a:xfrm>
          <a:prstGeom prst="rect">
            <a:avLst/>
          </a:prstGeom>
          <a:solidFill>
            <a:schemeClr val="accent3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6" name="CustomShape 18"/>
          <p:cNvSpPr/>
          <p:nvPr/>
        </p:nvSpPr>
        <p:spPr>
          <a:xfrm>
            <a:off x="1096920" y="391464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CustomShape 19"/>
          <p:cNvSpPr/>
          <p:nvPr/>
        </p:nvSpPr>
        <p:spPr>
          <a:xfrm rot="16200000">
            <a:off x="3050640" y="4998600"/>
            <a:ext cx="5418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20"/>
          <p:cNvSpPr/>
          <p:nvPr/>
        </p:nvSpPr>
        <p:spPr>
          <a:xfrm>
            <a:off x="3540240" y="38160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1"/>
          <p:cNvSpPr/>
          <p:nvPr/>
        </p:nvSpPr>
        <p:spPr>
          <a:xfrm>
            <a:off x="4833720" y="391464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0" name="CustomShape 22"/>
          <p:cNvSpPr/>
          <p:nvPr/>
        </p:nvSpPr>
        <p:spPr>
          <a:xfrm>
            <a:off x="4054320" y="3914640"/>
            <a:ext cx="619560" cy="262800"/>
          </a:xfrm>
          <a:prstGeom prst="rect">
            <a:avLst/>
          </a:prstGeom>
          <a:solidFill>
            <a:schemeClr val="accent3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1" name="CustomShape 23"/>
          <p:cNvSpPr/>
          <p:nvPr/>
        </p:nvSpPr>
        <p:spPr>
          <a:xfrm>
            <a:off x="3649680" y="391464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2" name="CustomShape 24"/>
          <p:cNvSpPr/>
          <p:nvPr/>
        </p:nvSpPr>
        <p:spPr>
          <a:xfrm>
            <a:off x="207720" y="384768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0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3" name="CustomShape 25"/>
          <p:cNvSpPr/>
          <p:nvPr/>
        </p:nvSpPr>
        <p:spPr>
          <a:xfrm>
            <a:off x="863640" y="45208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"/>
          <p:cNvSpPr/>
          <p:nvPr/>
        </p:nvSpPr>
        <p:spPr>
          <a:xfrm>
            <a:off x="1013040" y="45972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7"/>
          <p:cNvSpPr/>
          <p:nvPr/>
        </p:nvSpPr>
        <p:spPr>
          <a:xfrm>
            <a:off x="2306160" y="469584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6" name="CustomShape 28"/>
          <p:cNvSpPr/>
          <p:nvPr/>
        </p:nvSpPr>
        <p:spPr>
          <a:xfrm>
            <a:off x="1527120" y="4695840"/>
            <a:ext cx="61956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7" name="CustomShape 29"/>
          <p:cNvSpPr/>
          <p:nvPr/>
        </p:nvSpPr>
        <p:spPr>
          <a:xfrm>
            <a:off x="1122480" y="469584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8" name="CustomShape 30"/>
          <p:cNvSpPr/>
          <p:nvPr/>
        </p:nvSpPr>
        <p:spPr>
          <a:xfrm>
            <a:off x="3565800" y="45972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31"/>
          <p:cNvSpPr/>
          <p:nvPr/>
        </p:nvSpPr>
        <p:spPr>
          <a:xfrm>
            <a:off x="4858920" y="469584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0" name="CustomShape 32"/>
          <p:cNvSpPr/>
          <p:nvPr/>
        </p:nvSpPr>
        <p:spPr>
          <a:xfrm>
            <a:off x="4079880" y="4695840"/>
            <a:ext cx="619560" cy="262800"/>
          </a:xfrm>
          <a:prstGeom prst="rect">
            <a:avLst/>
          </a:prstGeom>
          <a:solidFill>
            <a:schemeClr val="accent3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1" name="CustomShape 33"/>
          <p:cNvSpPr/>
          <p:nvPr/>
        </p:nvSpPr>
        <p:spPr>
          <a:xfrm>
            <a:off x="3674880" y="469584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2" name="CustomShape 34"/>
          <p:cNvSpPr/>
          <p:nvPr/>
        </p:nvSpPr>
        <p:spPr>
          <a:xfrm>
            <a:off x="233280" y="462888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3" name="CustomShape 35"/>
          <p:cNvSpPr/>
          <p:nvPr/>
        </p:nvSpPr>
        <p:spPr>
          <a:xfrm>
            <a:off x="863640" y="55594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36"/>
          <p:cNvSpPr/>
          <p:nvPr/>
        </p:nvSpPr>
        <p:spPr>
          <a:xfrm>
            <a:off x="1013040" y="563544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37"/>
          <p:cNvSpPr/>
          <p:nvPr/>
        </p:nvSpPr>
        <p:spPr>
          <a:xfrm>
            <a:off x="2306160" y="573408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6" name="CustomShape 38"/>
          <p:cNvSpPr/>
          <p:nvPr/>
        </p:nvSpPr>
        <p:spPr>
          <a:xfrm>
            <a:off x="1527120" y="5734080"/>
            <a:ext cx="619560" cy="262800"/>
          </a:xfrm>
          <a:prstGeom prst="rect">
            <a:avLst/>
          </a:prstGeom>
          <a:solidFill>
            <a:schemeClr val="accent3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7" name="CustomShape 39"/>
          <p:cNvSpPr/>
          <p:nvPr/>
        </p:nvSpPr>
        <p:spPr>
          <a:xfrm>
            <a:off x="1122480" y="573408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8" name="CustomShape 40"/>
          <p:cNvSpPr/>
          <p:nvPr/>
        </p:nvSpPr>
        <p:spPr>
          <a:xfrm>
            <a:off x="3565800" y="563544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41"/>
          <p:cNvSpPr/>
          <p:nvPr/>
        </p:nvSpPr>
        <p:spPr>
          <a:xfrm>
            <a:off x="4858920" y="5734080"/>
            <a:ext cx="932400" cy="26604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0" name="CustomShape 42"/>
          <p:cNvSpPr/>
          <p:nvPr/>
        </p:nvSpPr>
        <p:spPr>
          <a:xfrm>
            <a:off x="4079880" y="5734080"/>
            <a:ext cx="619560" cy="262800"/>
          </a:xfrm>
          <a:prstGeom prst="rect">
            <a:avLst/>
          </a:prstGeom>
          <a:solidFill>
            <a:schemeClr val="accent3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CustomShape 43"/>
          <p:cNvSpPr/>
          <p:nvPr/>
        </p:nvSpPr>
        <p:spPr>
          <a:xfrm>
            <a:off x="3674880" y="5734080"/>
            <a:ext cx="235080" cy="26280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anchor="ctr" anchorCtr="1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2" name="CustomShape 44"/>
          <p:cNvSpPr/>
          <p:nvPr/>
        </p:nvSpPr>
        <p:spPr>
          <a:xfrm>
            <a:off x="13680" y="5667120"/>
            <a:ext cx="81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T-1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CustomShape 45"/>
          <p:cNvSpPr/>
          <p:nvPr/>
        </p:nvSpPr>
        <p:spPr>
          <a:xfrm>
            <a:off x="7377480" y="192888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= 2</a:t>
            </a:r>
            <a:r>
              <a:rPr b="1" lang="en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4" name="Line 46"/>
          <p:cNvSpPr/>
          <p:nvPr/>
        </p:nvSpPr>
        <p:spPr>
          <a:xfrm>
            <a:off x="6993720" y="3213000"/>
            <a:ext cx="360" cy="1663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47"/>
          <p:cNvSpPr/>
          <p:nvPr/>
        </p:nvSpPr>
        <p:spPr>
          <a:xfrm flipH="1">
            <a:off x="6121440" y="4876920"/>
            <a:ext cx="87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48"/>
          <p:cNvSpPr/>
          <p:nvPr/>
        </p:nvSpPr>
        <p:spPr>
          <a:xfrm>
            <a:off x="7097040" y="4177800"/>
            <a:ext cx="198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TLBI selects the set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7" name="Line 49"/>
          <p:cNvSpPr/>
          <p:nvPr/>
        </p:nvSpPr>
        <p:spPr>
          <a:xfrm flipH="1" flipV="1">
            <a:off x="1828800" y="3047760"/>
            <a:ext cx="2625480" cy="12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50"/>
          <p:cNvSpPr/>
          <p:nvPr/>
        </p:nvSpPr>
        <p:spPr>
          <a:xfrm>
            <a:off x="1828800" y="3048120"/>
            <a:ext cx="7920" cy="16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51"/>
          <p:cNvSpPr/>
          <p:nvPr/>
        </p:nvSpPr>
        <p:spPr>
          <a:xfrm>
            <a:off x="2281680" y="2395440"/>
            <a:ext cx="206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TLBT matches tag of line within set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>
            <a:off x="1384920" y="1752480"/>
            <a:ext cx="3749400" cy="2694960"/>
          </a:xfrm>
          <a:prstGeom prst="rect">
            <a:avLst/>
          </a:prstGeom>
          <a:solidFill>
            <a:srgbClr val="ebeb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TextShape 2"/>
          <p:cNvSpPr txBox="1"/>
          <p:nvPr/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 Hit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52" name="CustomShape 3"/>
          <p:cNvSpPr/>
          <p:nvPr/>
        </p:nvSpPr>
        <p:spPr>
          <a:xfrm>
            <a:off x="3963960" y="3007080"/>
            <a:ext cx="1066320" cy="123696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3" name="CustomShape 4"/>
          <p:cNvSpPr/>
          <p:nvPr/>
        </p:nvSpPr>
        <p:spPr>
          <a:xfrm>
            <a:off x="6553080" y="2722320"/>
            <a:ext cx="914040" cy="228420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4" name="CustomShape 5"/>
          <p:cNvSpPr/>
          <p:nvPr/>
        </p:nvSpPr>
        <p:spPr>
          <a:xfrm>
            <a:off x="1525680" y="3359880"/>
            <a:ext cx="1066320" cy="53316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5" name="CustomShape 6"/>
          <p:cNvSpPr/>
          <p:nvPr/>
        </p:nvSpPr>
        <p:spPr>
          <a:xfrm>
            <a:off x="1399680" y="175248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6" name="CustomShape 7"/>
          <p:cNvSpPr/>
          <p:nvPr/>
        </p:nvSpPr>
        <p:spPr>
          <a:xfrm flipV="1">
            <a:off x="2592360" y="3621960"/>
            <a:ext cx="1369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8"/>
          <p:cNvSpPr/>
          <p:nvPr/>
        </p:nvSpPr>
        <p:spPr>
          <a:xfrm>
            <a:off x="3050280" y="3354480"/>
            <a:ext cx="38520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8" name="CustomShape 9"/>
          <p:cNvSpPr/>
          <p:nvPr/>
        </p:nvSpPr>
        <p:spPr>
          <a:xfrm>
            <a:off x="3107160" y="311940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9" name="CustomShape 10"/>
          <p:cNvSpPr/>
          <p:nvPr/>
        </p:nvSpPr>
        <p:spPr>
          <a:xfrm>
            <a:off x="5607720" y="3352320"/>
            <a:ext cx="3715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0" name="CustomShape 11"/>
          <p:cNvSpPr/>
          <p:nvPr/>
        </p:nvSpPr>
        <p:spPr>
          <a:xfrm flipV="1">
            <a:off x="5030640" y="360504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2"/>
          <p:cNvSpPr/>
          <p:nvPr/>
        </p:nvSpPr>
        <p:spPr>
          <a:xfrm>
            <a:off x="5656320" y="36727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2" name="CustomShape 13"/>
          <p:cNvSpPr/>
          <p:nvPr/>
        </p:nvSpPr>
        <p:spPr>
          <a:xfrm>
            <a:off x="3888720" y="4777560"/>
            <a:ext cx="5284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3" name="CustomShape 14"/>
          <p:cNvSpPr/>
          <p:nvPr/>
        </p:nvSpPr>
        <p:spPr>
          <a:xfrm rot="10800000">
            <a:off x="6553080" y="4777920"/>
            <a:ext cx="4493880" cy="88452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5"/>
          <p:cNvSpPr/>
          <p:nvPr/>
        </p:nvSpPr>
        <p:spPr>
          <a:xfrm>
            <a:off x="4021560" y="506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CustomShape 16"/>
          <p:cNvSpPr/>
          <p:nvPr/>
        </p:nvSpPr>
        <p:spPr>
          <a:xfrm>
            <a:off x="506520" y="5823000"/>
            <a:ext cx="718956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TLB hit eliminates a memory access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6" name="CustomShape 17"/>
          <p:cNvSpPr/>
          <p:nvPr/>
        </p:nvSpPr>
        <p:spPr>
          <a:xfrm>
            <a:off x="3962520" y="1905120"/>
            <a:ext cx="1066320" cy="38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7" name="CustomShape 18"/>
          <p:cNvSpPr/>
          <p:nvPr/>
        </p:nvSpPr>
        <p:spPr>
          <a:xfrm>
            <a:off x="4038480" y="23623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8" name="CustomShape 19"/>
          <p:cNvSpPr/>
          <p:nvPr/>
        </p:nvSpPr>
        <p:spPr>
          <a:xfrm flipV="1" rot="16200000">
            <a:off x="4057920" y="2646000"/>
            <a:ext cx="720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20"/>
          <p:cNvSpPr/>
          <p:nvPr/>
        </p:nvSpPr>
        <p:spPr>
          <a:xfrm>
            <a:off x="3930480" y="2666520"/>
            <a:ext cx="4982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0" name="CustomShape 21"/>
          <p:cNvSpPr/>
          <p:nvPr/>
        </p:nvSpPr>
        <p:spPr>
          <a:xfrm>
            <a:off x="4649400" y="2311200"/>
            <a:ext cx="45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CustomShape 22"/>
          <p:cNvSpPr/>
          <p:nvPr/>
        </p:nvSpPr>
        <p:spPr>
          <a:xfrm rot="5400000">
            <a:off x="4287240" y="2645640"/>
            <a:ext cx="720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23"/>
          <p:cNvSpPr/>
          <p:nvPr/>
        </p:nvSpPr>
        <p:spPr>
          <a:xfrm>
            <a:off x="4737600" y="263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CustomShape 1"/>
          <p:cNvSpPr/>
          <p:nvPr/>
        </p:nvSpPr>
        <p:spPr>
          <a:xfrm>
            <a:off x="1384920" y="1724400"/>
            <a:ext cx="3749400" cy="2694960"/>
          </a:xfrm>
          <a:prstGeom prst="rect">
            <a:avLst/>
          </a:prstGeom>
          <a:solidFill>
            <a:srgbClr val="ebeb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TextShape 2"/>
          <p:cNvSpPr txBox="1"/>
          <p:nvPr/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 Miss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075" name="CustomShape 3"/>
          <p:cNvSpPr/>
          <p:nvPr/>
        </p:nvSpPr>
        <p:spPr>
          <a:xfrm>
            <a:off x="3963960" y="300708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6" name="CustomShape 4"/>
          <p:cNvSpPr/>
          <p:nvPr/>
        </p:nvSpPr>
        <p:spPr>
          <a:xfrm>
            <a:off x="6553080" y="2722320"/>
            <a:ext cx="914040" cy="228420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Cache/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7" name="CustomShape 5"/>
          <p:cNvSpPr/>
          <p:nvPr/>
        </p:nvSpPr>
        <p:spPr>
          <a:xfrm>
            <a:off x="5578200" y="3809520"/>
            <a:ext cx="3715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8" name="CustomShape 6"/>
          <p:cNvSpPr/>
          <p:nvPr/>
        </p:nvSpPr>
        <p:spPr>
          <a:xfrm>
            <a:off x="3888720" y="4777560"/>
            <a:ext cx="52848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9" name="CustomShape 7"/>
          <p:cNvSpPr/>
          <p:nvPr/>
        </p:nvSpPr>
        <p:spPr>
          <a:xfrm flipV="1">
            <a:off x="5030640" y="406224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8"/>
          <p:cNvSpPr/>
          <p:nvPr/>
        </p:nvSpPr>
        <p:spPr>
          <a:xfrm>
            <a:off x="1525680" y="335988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1" name="CustomShape 9"/>
          <p:cNvSpPr/>
          <p:nvPr/>
        </p:nvSpPr>
        <p:spPr>
          <a:xfrm flipV="1">
            <a:off x="2592360" y="3621960"/>
            <a:ext cx="1369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0"/>
          <p:cNvSpPr/>
          <p:nvPr/>
        </p:nvSpPr>
        <p:spPr>
          <a:xfrm>
            <a:off x="3050280" y="3354480"/>
            <a:ext cx="38520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3" name="CustomShape 11"/>
          <p:cNvSpPr/>
          <p:nvPr/>
        </p:nvSpPr>
        <p:spPr>
          <a:xfrm>
            <a:off x="1399680" y="175248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4" name="CustomShape 12"/>
          <p:cNvSpPr/>
          <p:nvPr/>
        </p:nvSpPr>
        <p:spPr>
          <a:xfrm>
            <a:off x="5538240" y="2360880"/>
            <a:ext cx="45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CustomShape 13"/>
          <p:cNvSpPr/>
          <p:nvPr/>
        </p:nvSpPr>
        <p:spPr>
          <a:xfrm rot="10800000">
            <a:off x="6553080" y="4777920"/>
            <a:ext cx="4493880" cy="88452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4"/>
          <p:cNvSpPr/>
          <p:nvPr/>
        </p:nvSpPr>
        <p:spPr>
          <a:xfrm>
            <a:off x="3107160" y="311940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7" name="CustomShape 15"/>
          <p:cNvSpPr/>
          <p:nvPr/>
        </p:nvSpPr>
        <p:spPr>
          <a:xfrm>
            <a:off x="4038480" y="23623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8" name="CustomShape 16"/>
          <p:cNvSpPr/>
          <p:nvPr/>
        </p:nvSpPr>
        <p:spPr>
          <a:xfrm>
            <a:off x="5626800" y="41299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9" name="CustomShape 17"/>
          <p:cNvSpPr/>
          <p:nvPr/>
        </p:nvSpPr>
        <p:spPr>
          <a:xfrm>
            <a:off x="4021560" y="506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0" name="CustomShape 18"/>
          <p:cNvSpPr/>
          <p:nvPr/>
        </p:nvSpPr>
        <p:spPr>
          <a:xfrm>
            <a:off x="3962520" y="1905120"/>
            <a:ext cx="1066320" cy="38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1" name="CustomShape 19"/>
          <p:cNvSpPr/>
          <p:nvPr/>
        </p:nvSpPr>
        <p:spPr>
          <a:xfrm flipV="1" rot="16200000">
            <a:off x="4057920" y="2646000"/>
            <a:ext cx="720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20"/>
          <p:cNvSpPr/>
          <p:nvPr/>
        </p:nvSpPr>
        <p:spPr>
          <a:xfrm rot="5400000">
            <a:off x="4287240" y="2645640"/>
            <a:ext cx="720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21"/>
          <p:cNvSpPr/>
          <p:nvPr/>
        </p:nvSpPr>
        <p:spPr>
          <a:xfrm>
            <a:off x="3930480" y="2666520"/>
            <a:ext cx="4982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VPN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4" name="CustomShape 22"/>
          <p:cNvSpPr/>
          <p:nvPr/>
        </p:nvSpPr>
        <p:spPr>
          <a:xfrm>
            <a:off x="5626800" y="21214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5" name="CustomShape 23"/>
          <p:cNvSpPr/>
          <p:nvPr/>
        </p:nvSpPr>
        <p:spPr>
          <a:xfrm>
            <a:off x="5514480" y="3371400"/>
            <a:ext cx="55764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6" name="CustomShape 24"/>
          <p:cNvSpPr/>
          <p:nvPr/>
        </p:nvSpPr>
        <p:spPr>
          <a:xfrm flipV="1">
            <a:off x="5030640" y="362376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25"/>
          <p:cNvSpPr/>
          <p:nvPr/>
        </p:nvSpPr>
        <p:spPr>
          <a:xfrm>
            <a:off x="5626800" y="31240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8" name="CustomShape 26"/>
          <p:cNvSpPr/>
          <p:nvPr/>
        </p:nvSpPr>
        <p:spPr>
          <a:xfrm rot="10800000">
            <a:off x="6553080" y="3119400"/>
            <a:ext cx="1904760" cy="482400"/>
          </a:xfrm>
          <a:prstGeom prst="bentConnector3">
            <a:avLst>
              <a:gd name="adj1" fmla="val 21556"/>
            </a:avLst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27"/>
          <p:cNvSpPr/>
          <p:nvPr/>
        </p:nvSpPr>
        <p:spPr>
          <a:xfrm>
            <a:off x="519120" y="5715000"/>
            <a:ext cx="771012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TLB miss incurs an additional memory access (the PTE)</a:t>
            </a:r>
            <a:br/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Fortunately, TLB misses are rare. Why?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Multi-Level Page Tables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01" name="TextShape 2"/>
          <p:cNvSpPr txBox="1"/>
          <p:nvPr/>
        </p:nvSpPr>
        <p:spPr>
          <a:xfrm>
            <a:off x="396720" y="1295280"/>
            <a:ext cx="69181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4KB (2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page size, 48-bit address space, 8-byte PTE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Problem: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Would need a 512 GB page table!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-12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solution: Multi-level page table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2-level page table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1 table: each PTE points to a page table (always memory resident)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2 table: each PTE points to a page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(paged in and out like any other data)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2" name="CustomShape 3"/>
          <p:cNvSpPr/>
          <p:nvPr/>
        </p:nvSpPr>
        <p:spPr>
          <a:xfrm>
            <a:off x="6245640" y="2719800"/>
            <a:ext cx="838800" cy="68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3" name="CustomShape 4"/>
          <p:cNvSpPr/>
          <p:nvPr/>
        </p:nvSpPr>
        <p:spPr>
          <a:xfrm>
            <a:off x="6327360" y="3363480"/>
            <a:ext cx="758520" cy="1142640"/>
          </a:xfrm>
          <a:prstGeom prst="rect">
            <a:avLst/>
          </a:prstGeom>
          <a:solidFill>
            <a:srgbClr val="f6f5bd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5"/>
          <p:cNvSpPr/>
          <p:nvPr/>
        </p:nvSpPr>
        <p:spPr>
          <a:xfrm>
            <a:off x="8170200" y="1991880"/>
            <a:ext cx="699840" cy="1142640"/>
          </a:xfrm>
          <a:prstGeom prst="rect">
            <a:avLst/>
          </a:prstGeom>
          <a:solidFill>
            <a:srgbClr val="dbf2da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6"/>
          <p:cNvSpPr/>
          <p:nvPr/>
        </p:nvSpPr>
        <p:spPr>
          <a:xfrm>
            <a:off x="8170200" y="3363480"/>
            <a:ext cx="699840" cy="1142640"/>
          </a:xfrm>
          <a:prstGeom prst="rect">
            <a:avLst/>
          </a:prstGeom>
          <a:solidFill>
            <a:srgbClr val="dbf2da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7"/>
          <p:cNvSpPr/>
          <p:nvPr/>
        </p:nvSpPr>
        <p:spPr>
          <a:xfrm>
            <a:off x="8170200" y="4887360"/>
            <a:ext cx="699840" cy="1142640"/>
          </a:xfrm>
          <a:prstGeom prst="rect">
            <a:avLst/>
          </a:prstGeom>
          <a:solidFill>
            <a:srgbClr val="dbf2da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8"/>
          <p:cNvSpPr/>
          <p:nvPr/>
        </p:nvSpPr>
        <p:spPr>
          <a:xfrm rot="16200000">
            <a:off x="8276400" y="4513680"/>
            <a:ext cx="364320" cy="36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8" name="CustomShape 9"/>
          <p:cNvSpPr/>
          <p:nvPr/>
        </p:nvSpPr>
        <p:spPr>
          <a:xfrm>
            <a:off x="8074440" y="1333440"/>
            <a:ext cx="838800" cy="68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9" name="Line 10"/>
          <p:cNvSpPr/>
          <p:nvPr/>
        </p:nvSpPr>
        <p:spPr>
          <a:xfrm flipV="1">
            <a:off x="6874920" y="1990080"/>
            <a:ext cx="1295280" cy="1450800"/>
          </a:xfrm>
          <a:prstGeom prst="line">
            <a:avLst/>
          </a:prstGeom>
          <a:ln w="252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Line 11"/>
          <p:cNvSpPr/>
          <p:nvPr/>
        </p:nvSpPr>
        <p:spPr>
          <a:xfrm flipV="1">
            <a:off x="6874920" y="3361680"/>
            <a:ext cx="1295280" cy="231840"/>
          </a:xfrm>
          <a:prstGeom prst="line">
            <a:avLst/>
          </a:prstGeom>
          <a:ln w="252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Line 12"/>
          <p:cNvSpPr/>
          <p:nvPr/>
        </p:nvSpPr>
        <p:spPr>
          <a:xfrm>
            <a:off x="7027200" y="4423680"/>
            <a:ext cx="1143000" cy="463680"/>
          </a:xfrm>
          <a:prstGeom prst="line">
            <a:avLst/>
          </a:prstGeom>
          <a:ln w="252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Line 13"/>
          <p:cNvSpPr/>
          <p:nvPr/>
        </p:nvSpPr>
        <p:spPr>
          <a:xfrm>
            <a:off x="6332760" y="3515760"/>
            <a:ext cx="762120" cy="1440"/>
          </a:xfrm>
          <a:prstGeom prst="line">
            <a:avLst/>
          </a:prstGeom>
          <a:ln w="19080">
            <a:solidFill>
              <a:srgbClr val="00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Line 14"/>
          <p:cNvSpPr/>
          <p:nvPr/>
        </p:nvSpPr>
        <p:spPr>
          <a:xfrm>
            <a:off x="6332760" y="3668040"/>
            <a:ext cx="762120" cy="1440"/>
          </a:xfrm>
          <a:prstGeom prst="line">
            <a:avLst/>
          </a:prstGeom>
          <a:ln w="19080">
            <a:solidFill>
              <a:srgbClr val="00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Line 15"/>
          <p:cNvSpPr/>
          <p:nvPr/>
        </p:nvSpPr>
        <p:spPr>
          <a:xfrm>
            <a:off x="6332760" y="4353840"/>
            <a:ext cx="762120" cy="1440"/>
          </a:xfrm>
          <a:prstGeom prst="line">
            <a:avLst/>
          </a:prstGeom>
          <a:ln w="19080">
            <a:solidFill>
              <a:srgbClr val="00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16"/>
          <p:cNvSpPr/>
          <p:nvPr/>
        </p:nvSpPr>
        <p:spPr>
          <a:xfrm>
            <a:off x="6572520" y="3820680"/>
            <a:ext cx="425880" cy="27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4280" rIns="44280" tIns="90360" bIns="90360" vert="vert"/>
          <a:p>
            <a:pPr rtl="1">
              <a:lnSpc>
                <a:spcPct val="88000"/>
              </a:lnSpc>
              <a:spcBef>
                <a:spcPts val="675"/>
              </a:spcBef>
            </a:pPr>
            <a:r>
              <a:rPr b="1" lang="en" sz="18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13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17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204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276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Shape 1"/>
          <p:cNvSpPr txBox="1"/>
          <p:nvPr/>
        </p:nvSpPr>
        <p:spPr>
          <a:xfrm>
            <a:off x="404640" y="28404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Two-Level Page Table Hierarchy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17" name="CustomShape 2"/>
          <p:cNvSpPr/>
          <p:nvPr/>
        </p:nvSpPr>
        <p:spPr>
          <a:xfrm>
            <a:off x="806760" y="1106640"/>
            <a:ext cx="119376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1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8" name="CustomShape 3"/>
          <p:cNvSpPr/>
          <p:nvPr/>
        </p:nvSpPr>
        <p:spPr>
          <a:xfrm>
            <a:off x="5859000" y="6426360"/>
            <a:ext cx="507240" cy="33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4280" rIns="44280" tIns="90360" bIns="90360" vert="vert"/>
          <a:p>
            <a:pPr rtl="1"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9" name="CustomShape 4"/>
          <p:cNvSpPr/>
          <p:nvPr/>
        </p:nvSpPr>
        <p:spPr>
          <a:xfrm>
            <a:off x="3127680" y="1112760"/>
            <a:ext cx="128376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2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0" name="CustomShape 5"/>
          <p:cNvSpPr/>
          <p:nvPr/>
        </p:nvSpPr>
        <p:spPr>
          <a:xfrm>
            <a:off x="5538960" y="177948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1" name="CustomShape 6"/>
          <p:cNvSpPr/>
          <p:nvPr/>
        </p:nvSpPr>
        <p:spPr>
          <a:xfrm>
            <a:off x="5538960" y="208440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2" name="CustomShape 7"/>
          <p:cNvSpPr/>
          <p:nvPr/>
        </p:nvSpPr>
        <p:spPr>
          <a:xfrm>
            <a:off x="5538960" y="23893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1023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3" name="CustomShape 8"/>
          <p:cNvSpPr/>
          <p:nvPr/>
        </p:nvSpPr>
        <p:spPr>
          <a:xfrm>
            <a:off x="5538960" y="269388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1024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4" name="CustomShape 9"/>
          <p:cNvSpPr/>
          <p:nvPr/>
        </p:nvSpPr>
        <p:spPr>
          <a:xfrm>
            <a:off x="5538960" y="299880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5" name="CustomShape 10"/>
          <p:cNvSpPr/>
          <p:nvPr/>
        </p:nvSpPr>
        <p:spPr>
          <a:xfrm>
            <a:off x="5538960" y="33037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2047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6" name="CustomShape 11"/>
          <p:cNvSpPr/>
          <p:nvPr/>
        </p:nvSpPr>
        <p:spPr>
          <a:xfrm>
            <a:off x="5538960" y="177948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12"/>
          <p:cNvSpPr/>
          <p:nvPr/>
        </p:nvSpPr>
        <p:spPr>
          <a:xfrm>
            <a:off x="5538960" y="269388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13"/>
          <p:cNvSpPr/>
          <p:nvPr/>
        </p:nvSpPr>
        <p:spPr>
          <a:xfrm>
            <a:off x="5538960" y="3608280"/>
            <a:ext cx="990360" cy="1841040"/>
          </a:xfrm>
          <a:prstGeom prst="rect">
            <a:avLst/>
          </a:prstGeom>
          <a:solidFill>
            <a:srgbClr val="f6f5bd"/>
          </a:solidFill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Gap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9" name="CustomShape 14"/>
          <p:cNvSpPr/>
          <p:nvPr/>
        </p:nvSpPr>
        <p:spPr>
          <a:xfrm>
            <a:off x="6477480" y="1641600"/>
            <a:ext cx="258840" cy="27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0" name="CustomShape 15"/>
          <p:cNvSpPr/>
          <p:nvPr/>
        </p:nvSpPr>
        <p:spPr>
          <a:xfrm>
            <a:off x="3252960" y="21733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1" name="CustomShape 16"/>
          <p:cNvSpPr/>
          <p:nvPr/>
        </p:nvSpPr>
        <p:spPr>
          <a:xfrm>
            <a:off x="3252960" y="247824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2" name="CustomShape 17"/>
          <p:cNvSpPr/>
          <p:nvPr/>
        </p:nvSpPr>
        <p:spPr>
          <a:xfrm>
            <a:off x="3252960" y="278280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1023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3" name="CustomShape 18"/>
          <p:cNvSpPr/>
          <p:nvPr/>
        </p:nvSpPr>
        <p:spPr>
          <a:xfrm>
            <a:off x="3252960" y="217332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19"/>
          <p:cNvSpPr/>
          <p:nvPr/>
        </p:nvSpPr>
        <p:spPr>
          <a:xfrm>
            <a:off x="3252960" y="35449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5" name="CustomShape 20"/>
          <p:cNvSpPr/>
          <p:nvPr/>
        </p:nvSpPr>
        <p:spPr>
          <a:xfrm>
            <a:off x="3252960" y="384984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6" name="CustomShape 21"/>
          <p:cNvSpPr/>
          <p:nvPr/>
        </p:nvSpPr>
        <p:spPr>
          <a:xfrm>
            <a:off x="3252960" y="415440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1023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7" name="CustomShape 22"/>
          <p:cNvSpPr/>
          <p:nvPr/>
        </p:nvSpPr>
        <p:spPr>
          <a:xfrm>
            <a:off x="3252960" y="354492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3"/>
          <p:cNvSpPr/>
          <p:nvPr/>
        </p:nvSpPr>
        <p:spPr>
          <a:xfrm>
            <a:off x="3252960" y="4840200"/>
            <a:ext cx="990360" cy="609120"/>
          </a:xfrm>
          <a:prstGeom prst="rect">
            <a:avLst/>
          </a:prstGeom>
          <a:solidFill>
            <a:srgbClr val="f1c7c7"/>
          </a:solidFill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1023 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9" name="CustomShape 24"/>
          <p:cNvSpPr/>
          <p:nvPr/>
        </p:nvSpPr>
        <p:spPr>
          <a:xfrm>
            <a:off x="3252960" y="545004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1023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0" name="CustomShape 25"/>
          <p:cNvSpPr/>
          <p:nvPr/>
        </p:nvSpPr>
        <p:spPr>
          <a:xfrm>
            <a:off x="3252960" y="484020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6"/>
          <p:cNvSpPr/>
          <p:nvPr/>
        </p:nvSpPr>
        <p:spPr>
          <a:xfrm>
            <a:off x="5538960" y="5450040"/>
            <a:ext cx="990360" cy="60912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1023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unallocated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2" name="CustomShape 27"/>
          <p:cNvSpPr/>
          <p:nvPr/>
        </p:nvSpPr>
        <p:spPr>
          <a:xfrm>
            <a:off x="5538960" y="60595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9215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3" name="CustomShape 28"/>
          <p:cNvSpPr/>
          <p:nvPr/>
        </p:nvSpPr>
        <p:spPr>
          <a:xfrm>
            <a:off x="5538960" y="5450040"/>
            <a:ext cx="990360" cy="91404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9"/>
          <p:cNvSpPr/>
          <p:nvPr/>
        </p:nvSpPr>
        <p:spPr>
          <a:xfrm>
            <a:off x="5540760" y="1106640"/>
            <a:ext cx="974160" cy="68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5" name="Line 30"/>
          <p:cNvSpPr/>
          <p:nvPr/>
        </p:nvSpPr>
        <p:spPr>
          <a:xfrm flipV="1">
            <a:off x="4243320" y="1790640"/>
            <a:ext cx="1295280" cy="5364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Line 31"/>
          <p:cNvSpPr/>
          <p:nvPr/>
        </p:nvSpPr>
        <p:spPr>
          <a:xfrm flipV="1">
            <a:off x="4243320" y="2400120"/>
            <a:ext cx="1295280" cy="5364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Line 32"/>
          <p:cNvSpPr/>
          <p:nvPr/>
        </p:nvSpPr>
        <p:spPr>
          <a:xfrm flipV="1">
            <a:off x="4243320" y="2705040"/>
            <a:ext cx="1295280" cy="9936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Line 33"/>
          <p:cNvSpPr/>
          <p:nvPr/>
        </p:nvSpPr>
        <p:spPr>
          <a:xfrm flipV="1">
            <a:off x="4243320" y="3314520"/>
            <a:ext cx="1295280" cy="9936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Line 34"/>
          <p:cNvSpPr/>
          <p:nvPr/>
        </p:nvSpPr>
        <p:spPr>
          <a:xfrm>
            <a:off x="4243320" y="5601960"/>
            <a:ext cx="1218960" cy="4572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Line 35"/>
          <p:cNvSpPr/>
          <p:nvPr/>
        </p:nvSpPr>
        <p:spPr>
          <a:xfrm flipV="1">
            <a:off x="1957320" y="2171520"/>
            <a:ext cx="1243080" cy="23184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Line 36"/>
          <p:cNvSpPr/>
          <p:nvPr/>
        </p:nvSpPr>
        <p:spPr>
          <a:xfrm>
            <a:off x="1957320" y="2706480"/>
            <a:ext cx="1295280" cy="83808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Line 37"/>
          <p:cNvSpPr/>
          <p:nvPr/>
        </p:nvSpPr>
        <p:spPr>
          <a:xfrm>
            <a:off x="1957320" y="4840200"/>
            <a:ext cx="1295280" cy="144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38"/>
          <p:cNvSpPr/>
          <p:nvPr/>
        </p:nvSpPr>
        <p:spPr>
          <a:xfrm>
            <a:off x="838080" y="4992840"/>
            <a:ext cx="1118880" cy="83772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(1K - 9)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 PTEs 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4" name="CustomShape 39"/>
          <p:cNvSpPr/>
          <p:nvPr/>
        </p:nvSpPr>
        <p:spPr>
          <a:xfrm>
            <a:off x="838080" y="224964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5" name="CustomShape 40"/>
          <p:cNvSpPr/>
          <p:nvPr/>
        </p:nvSpPr>
        <p:spPr>
          <a:xfrm>
            <a:off x="838080" y="255420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6" name="CustomShape 41"/>
          <p:cNvSpPr/>
          <p:nvPr/>
        </p:nvSpPr>
        <p:spPr>
          <a:xfrm>
            <a:off x="838080" y="285912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2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CustomShape 42"/>
          <p:cNvSpPr/>
          <p:nvPr/>
        </p:nvSpPr>
        <p:spPr>
          <a:xfrm>
            <a:off x="838080" y="316404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3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8" name="CustomShape 43"/>
          <p:cNvSpPr/>
          <p:nvPr/>
        </p:nvSpPr>
        <p:spPr>
          <a:xfrm>
            <a:off x="838080" y="346860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4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CustomShape 44"/>
          <p:cNvSpPr/>
          <p:nvPr/>
        </p:nvSpPr>
        <p:spPr>
          <a:xfrm>
            <a:off x="838080" y="377352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5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0" name="CustomShape 45"/>
          <p:cNvSpPr/>
          <p:nvPr/>
        </p:nvSpPr>
        <p:spPr>
          <a:xfrm>
            <a:off x="838080" y="407844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6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1" name="CustomShape 46"/>
          <p:cNvSpPr/>
          <p:nvPr/>
        </p:nvSpPr>
        <p:spPr>
          <a:xfrm>
            <a:off x="838080" y="438300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 (null)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2" name="CustomShape 47"/>
          <p:cNvSpPr/>
          <p:nvPr/>
        </p:nvSpPr>
        <p:spPr>
          <a:xfrm>
            <a:off x="838080" y="468792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8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3" name="CustomShape 48"/>
          <p:cNvSpPr/>
          <p:nvPr/>
        </p:nvSpPr>
        <p:spPr>
          <a:xfrm>
            <a:off x="838080" y="2249640"/>
            <a:ext cx="1118880" cy="3580920"/>
          </a:xfrm>
          <a:prstGeom prst="rect">
            <a:avLst/>
          </a:prstGeom>
          <a:noFill/>
          <a:ln w="284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49"/>
          <p:cNvSpPr/>
          <p:nvPr/>
        </p:nvSpPr>
        <p:spPr>
          <a:xfrm>
            <a:off x="6665760" y="1792440"/>
            <a:ext cx="228240" cy="175212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50"/>
          <p:cNvSpPr/>
          <p:nvPr/>
        </p:nvSpPr>
        <p:spPr>
          <a:xfrm>
            <a:off x="6923880" y="2403360"/>
            <a:ext cx="18741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2K allocated VM pages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code and data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6" name="CustomShape 51"/>
          <p:cNvSpPr/>
          <p:nvPr/>
        </p:nvSpPr>
        <p:spPr>
          <a:xfrm>
            <a:off x="6665760" y="3621240"/>
            <a:ext cx="228240" cy="175212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52"/>
          <p:cNvSpPr/>
          <p:nvPr/>
        </p:nvSpPr>
        <p:spPr>
          <a:xfrm>
            <a:off x="6922440" y="4306680"/>
            <a:ext cx="206316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6K unallocated VM pages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8" name="CustomShape 53"/>
          <p:cNvSpPr/>
          <p:nvPr/>
        </p:nvSpPr>
        <p:spPr>
          <a:xfrm>
            <a:off x="6589440" y="5450040"/>
            <a:ext cx="304560" cy="60912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54"/>
          <p:cNvSpPr/>
          <p:nvPr/>
        </p:nvSpPr>
        <p:spPr>
          <a:xfrm>
            <a:off x="6923160" y="5587560"/>
            <a:ext cx="197496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1023 unallocated  pages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0" name="CustomShape 55"/>
          <p:cNvSpPr/>
          <p:nvPr/>
        </p:nvSpPr>
        <p:spPr>
          <a:xfrm>
            <a:off x="6589440" y="6059520"/>
            <a:ext cx="304560" cy="3045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56"/>
          <p:cNvSpPr/>
          <p:nvPr/>
        </p:nvSpPr>
        <p:spPr>
          <a:xfrm>
            <a:off x="6923160" y="6000840"/>
            <a:ext cx="17067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allocated VM page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stack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2" name="CustomShape 57"/>
          <p:cNvSpPr/>
          <p:nvPr/>
        </p:nvSpPr>
        <p:spPr>
          <a:xfrm>
            <a:off x="429120" y="6324480"/>
            <a:ext cx="400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 bit addresses, 4KB pages, 4-byte PTEs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404640" y="24768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74" name="CustomShape 2"/>
          <p:cNvSpPr/>
          <p:nvPr/>
        </p:nvSpPr>
        <p:spPr>
          <a:xfrm>
            <a:off x="177840" y="1833480"/>
            <a:ext cx="1523520" cy="7185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 </a:t>
            </a:r>
            <a:br/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register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(PTBR)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5" name="Line 3"/>
          <p:cNvSpPr/>
          <p:nvPr/>
        </p:nvSpPr>
        <p:spPr>
          <a:xfrm>
            <a:off x="939600" y="2552400"/>
            <a:ext cx="360" cy="14860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4"/>
          <p:cNvSpPr/>
          <p:nvPr/>
        </p:nvSpPr>
        <p:spPr>
          <a:xfrm>
            <a:off x="939960" y="4038480"/>
            <a:ext cx="119340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5"/>
          <p:cNvSpPr/>
          <p:nvPr/>
        </p:nvSpPr>
        <p:spPr>
          <a:xfrm>
            <a:off x="1630440" y="2981160"/>
            <a:ext cx="123948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VPN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8" name="CustomShape 6"/>
          <p:cNvSpPr/>
          <p:nvPr/>
        </p:nvSpPr>
        <p:spPr>
          <a:xfrm>
            <a:off x="7390080" y="2694960"/>
            <a:ext cx="273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9" name="CustomShape 7"/>
          <p:cNvSpPr/>
          <p:nvPr/>
        </p:nvSpPr>
        <p:spPr>
          <a:xfrm>
            <a:off x="6562440" y="2694960"/>
            <a:ext cx="43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0" name="CustomShape 8"/>
          <p:cNvSpPr/>
          <p:nvPr/>
        </p:nvSpPr>
        <p:spPr>
          <a:xfrm>
            <a:off x="1526760" y="2656800"/>
            <a:ext cx="43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n-1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1" name="CustomShape 9"/>
          <p:cNvSpPr/>
          <p:nvPr/>
        </p:nvSpPr>
        <p:spPr>
          <a:xfrm>
            <a:off x="6610320" y="2981160"/>
            <a:ext cx="918720" cy="30456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2" name="CustomShape 10"/>
          <p:cNvSpPr/>
          <p:nvPr/>
        </p:nvSpPr>
        <p:spPr>
          <a:xfrm>
            <a:off x="2879640" y="2981160"/>
            <a:ext cx="123948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VPN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3" name="CustomShape 11"/>
          <p:cNvSpPr/>
          <p:nvPr/>
        </p:nvSpPr>
        <p:spPr>
          <a:xfrm>
            <a:off x="4124160" y="2981160"/>
            <a:ext cx="123948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4" name="CustomShape 12"/>
          <p:cNvSpPr/>
          <p:nvPr/>
        </p:nvSpPr>
        <p:spPr>
          <a:xfrm>
            <a:off x="5364000" y="2981160"/>
            <a:ext cx="123948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VPN 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5" name="Line 13"/>
          <p:cNvSpPr/>
          <p:nvPr/>
        </p:nvSpPr>
        <p:spPr>
          <a:xfrm>
            <a:off x="1820520" y="3143160"/>
            <a:ext cx="360" cy="1344960"/>
          </a:xfrm>
          <a:prstGeom prst="line">
            <a:avLst/>
          </a:prstGeom>
          <a:ln w="25560">
            <a:solidFill>
              <a:schemeClr val="tx1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14"/>
          <p:cNvSpPr/>
          <p:nvPr/>
        </p:nvSpPr>
        <p:spPr>
          <a:xfrm>
            <a:off x="2163600" y="4031280"/>
            <a:ext cx="520200" cy="77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Line 15"/>
          <p:cNvSpPr/>
          <p:nvPr/>
        </p:nvSpPr>
        <p:spPr>
          <a:xfrm>
            <a:off x="1820520" y="4488120"/>
            <a:ext cx="3430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16"/>
          <p:cNvSpPr/>
          <p:nvPr/>
        </p:nvSpPr>
        <p:spPr>
          <a:xfrm>
            <a:off x="2163600" y="4425120"/>
            <a:ext cx="520200" cy="11412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Line 17"/>
          <p:cNvSpPr/>
          <p:nvPr/>
        </p:nvSpPr>
        <p:spPr>
          <a:xfrm>
            <a:off x="3027240" y="3143160"/>
            <a:ext cx="360" cy="1103760"/>
          </a:xfrm>
          <a:prstGeom prst="line">
            <a:avLst/>
          </a:prstGeom>
          <a:ln w="25560">
            <a:solidFill>
              <a:schemeClr val="tx1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18"/>
          <p:cNvSpPr/>
          <p:nvPr/>
        </p:nvSpPr>
        <p:spPr>
          <a:xfrm>
            <a:off x="3370320" y="4031280"/>
            <a:ext cx="520200" cy="77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Line 19"/>
          <p:cNvSpPr/>
          <p:nvPr/>
        </p:nvSpPr>
        <p:spPr>
          <a:xfrm>
            <a:off x="3027240" y="4246920"/>
            <a:ext cx="3427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20"/>
          <p:cNvSpPr/>
          <p:nvPr/>
        </p:nvSpPr>
        <p:spPr>
          <a:xfrm>
            <a:off x="3370320" y="4196520"/>
            <a:ext cx="520200" cy="11412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Line 21"/>
          <p:cNvSpPr/>
          <p:nvPr/>
        </p:nvSpPr>
        <p:spPr>
          <a:xfrm>
            <a:off x="5541840" y="3143160"/>
            <a:ext cx="360" cy="1484640"/>
          </a:xfrm>
          <a:prstGeom prst="line">
            <a:avLst/>
          </a:prstGeom>
          <a:ln w="25560">
            <a:solidFill>
              <a:schemeClr val="tx1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22"/>
          <p:cNvSpPr/>
          <p:nvPr/>
        </p:nvSpPr>
        <p:spPr>
          <a:xfrm>
            <a:off x="5884920" y="4031280"/>
            <a:ext cx="520200" cy="77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Line 23"/>
          <p:cNvSpPr/>
          <p:nvPr/>
        </p:nvSpPr>
        <p:spPr>
          <a:xfrm>
            <a:off x="5541840" y="4627800"/>
            <a:ext cx="3427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24"/>
          <p:cNvSpPr/>
          <p:nvPr/>
        </p:nvSpPr>
        <p:spPr>
          <a:xfrm>
            <a:off x="5884920" y="4539240"/>
            <a:ext cx="520200" cy="15192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7" name="CustomShape 25"/>
          <p:cNvSpPr/>
          <p:nvPr/>
        </p:nvSpPr>
        <p:spPr>
          <a:xfrm>
            <a:off x="7390080" y="5103720"/>
            <a:ext cx="273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8" name="CustomShape 26"/>
          <p:cNvSpPr/>
          <p:nvPr/>
        </p:nvSpPr>
        <p:spPr>
          <a:xfrm>
            <a:off x="6562440" y="5103720"/>
            <a:ext cx="43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9" name="CustomShape 27"/>
          <p:cNvSpPr/>
          <p:nvPr/>
        </p:nvSpPr>
        <p:spPr>
          <a:xfrm>
            <a:off x="2754360" y="5100480"/>
            <a:ext cx="4766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m-1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0" name="CustomShape 28"/>
          <p:cNvSpPr/>
          <p:nvPr/>
        </p:nvSpPr>
        <p:spPr>
          <a:xfrm>
            <a:off x="6610320" y="5390280"/>
            <a:ext cx="918720" cy="30456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PPO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1" name="CustomShape 29"/>
          <p:cNvSpPr/>
          <p:nvPr/>
        </p:nvSpPr>
        <p:spPr>
          <a:xfrm>
            <a:off x="2879640" y="5390280"/>
            <a:ext cx="3723840" cy="304560"/>
          </a:xfrm>
          <a:prstGeom prst="rect">
            <a:avLst/>
          </a:prstGeom>
          <a:solidFill>
            <a:srgbClr val="dedff5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PPN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2" name="Line 30"/>
          <p:cNvSpPr/>
          <p:nvPr/>
        </p:nvSpPr>
        <p:spPr>
          <a:xfrm>
            <a:off x="2570040" y="4488120"/>
            <a:ext cx="309600" cy="360"/>
          </a:xfrm>
          <a:prstGeom prst="line">
            <a:avLst/>
          </a:prstGeom>
          <a:ln w="25560">
            <a:solidFill>
              <a:schemeClr val="tx1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Line 31"/>
          <p:cNvSpPr/>
          <p:nvPr/>
        </p:nvSpPr>
        <p:spPr>
          <a:xfrm flipV="1">
            <a:off x="2874960" y="4034160"/>
            <a:ext cx="360" cy="4572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Line 32"/>
          <p:cNvSpPr/>
          <p:nvPr/>
        </p:nvSpPr>
        <p:spPr>
          <a:xfrm>
            <a:off x="2879640" y="4030920"/>
            <a:ext cx="49032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Line 33"/>
          <p:cNvSpPr/>
          <p:nvPr/>
        </p:nvSpPr>
        <p:spPr>
          <a:xfrm>
            <a:off x="3789360" y="4246920"/>
            <a:ext cx="309240" cy="360"/>
          </a:xfrm>
          <a:prstGeom prst="line">
            <a:avLst/>
          </a:prstGeom>
          <a:ln w="25560">
            <a:solidFill>
              <a:schemeClr val="tx1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Line 34"/>
          <p:cNvSpPr/>
          <p:nvPr/>
        </p:nvSpPr>
        <p:spPr>
          <a:xfrm flipV="1">
            <a:off x="4090680" y="4030920"/>
            <a:ext cx="5040" cy="2160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Line 35"/>
          <p:cNvSpPr/>
          <p:nvPr/>
        </p:nvSpPr>
        <p:spPr>
          <a:xfrm>
            <a:off x="4098600" y="4030920"/>
            <a:ext cx="49068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36"/>
          <p:cNvSpPr/>
          <p:nvPr/>
        </p:nvSpPr>
        <p:spPr>
          <a:xfrm>
            <a:off x="3703680" y="2550240"/>
            <a:ext cx="175860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VIRTUAL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9" name="CustomShape 37"/>
          <p:cNvSpPr/>
          <p:nvPr/>
        </p:nvSpPr>
        <p:spPr>
          <a:xfrm>
            <a:off x="4213800" y="5759280"/>
            <a:ext cx="187560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PHYSICAL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0" name="Line 38"/>
          <p:cNvSpPr/>
          <p:nvPr/>
        </p:nvSpPr>
        <p:spPr>
          <a:xfrm>
            <a:off x="7062480" y="3419280"/>
            <a:ext cx="360" cy="19706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Line 39"/>
          <p:cNvSpPr/>
          <p:nvPr/>
        </p:nvSpPr>
        <p:spPr>
          <a:xfrm>
            <a:off x="6557760" y="4609080"/>
            <a:ext cx="22068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Line 40"/>
          <p:cNvSpPr/>
          <p:nvPr/>
        </p:nvSpPr>
        <p:spPr>
          <a:xfrm>
            <a:off x="6773760" y="4613760"/>
            <a:ext cx="360" cy="534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Line 41"/>
          <p:cNvSpPr/>
          <p:nvPr/>
        </p:nvSpPr>
        <p:spPr>
          <a:xfrm flipH="1">
            <a:off x="4779720" y="5145480"/>
            <a:ext cx="1994040" cy="3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Line 42"/>
          <p:cNvSpPr/>
          <p:nvPr/>
        </p:nvSpPr>
        <p:spPr>
          <a:xfrm>
            <a:off x="4779720" y="5148720"/>
            <a:ext cx="360" cy="24120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Line 43"/>
          <p:cNvSpPr/>
          <p:nvPr/>
        </p:nvSpPr>
        <p:spPr>
          <a:xfrm>
            <a:off x="5186160" y="4030920"/>
            <a:ext cx="711360" cy="3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44"/>
          <p:cNvSpPr/>
          <p:nvPr/>
        </p:nvSpPr>
        <p:spPr>
          <a:xfrm>
            <a:off x="4529160" y="3803400"/>
            <a:ext cx="3182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7" name="CustomShape 45"/>
          <p:cNvSpPr/>
          <p:nvPr/>
        </p:nvSpPr>
        <p:spPr>
          <a:xfrm>
            <a:off x="4897440" y="3803400"/>
            <a:ext cx="3182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...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8" name="CustomShape 46"/>
          <p:cNvSpPr/>
          <p:nvPr/>
        </p:nvSpPr>
        <p:spPr>
          <a:xfrm>
            <a:off x="1961280" y="3374640"/>
            <a:ext cx="1008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Level 1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9" name="CustomShape 47"/>
          <p:cNvSpPr/>
          <p:nvPr/>
        </p:nvSpPr>
        <p:spPr>
          <a:xfrm>
            <a:off x="3180600" y="3365280"/>
            <a:ext cx="1008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Level 2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0" name="CustomShape 48"/>
          <p:cNvSpPr/>
          <p:nvPr/>
        </p:nvSpPr>
        <p:spPr>
          <a:xfrm>
            <a:off x="5685480" y="3355920"/>
            <a:ext cx="1008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Level k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1" name="CustomShape 49"/>
          <p:cNvSpPr/>
          <p:nvPr/>
        </p:nvSpPr>
        <p:spPr>
          <a:xfrm rot="5400000">
            <a:off x="7014600" y="2905560"/>
            <a:ext cx="112320" cy="91404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50"/>
          <p:cNvSpPr/>
          <p:nvPr/>
        </p:nvSpPr>
        <p:spPr>
          <a:xfrm>
            <a:off x="6446880" y="4539240"/>
            <a:ext cx="74160" cy="142560"/>
          </a:xfrm>
          <a:prstGeom prst="rightBrace">
            <a:avLst>
              <a:gd name="adj1" fmla="val 15957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1" dur="indefinite" restart="never" nodeType="tmRoot">
          <p:childTnLst>
            <p:seq>
              <p:cTn id="2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TextShape 1"/>
          <p:cNvSpPr txBox="1"/>
          <p:nvPr/>
        </p:nvSpPr>
        <p:spPr>
          <a:xfrm>
            <a:off x="447840" y="493560"/>
            <a:ext cx="52923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24" name="TextShape 2"/>
          <p:cNvSpPr txBox="1"/>
          <p:nvPr/>
        </p:nvSpPr>
        <p:spPr>
          <a:xfrm>
            <a:off x="457200" y="1371600"/>
            <a:ext cx="830700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Programmer’s view of virtual memory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process has its own private linear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Cannot be corrupted by other processes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view of virtual memory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memory efficiently by caching virtual memory pages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only because of locality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Simplifies memory management and programming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Simplifies protection by providing a convenient interpositioning point to check permissions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49960" y="2280600"/>
            <a:ext cx="3749400" cy="114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351000" y="3808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55760" y="5443560"/>
            <a:ext cx="8307000" cy="1261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in all modern servers, laptops, and smart phones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of the great ideas in computer science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324480" y="43862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6019200" y="18176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6019200" y="20462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5781960" y="4338720"/>
            <a:ext cx="5796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M-1: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6063840" y="1523880"/>
            <a:ext cx="13734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429000" y="2619720"/>
            <a:ext cx="1066320" cy="5331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6021000" y="22748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6019200" y="25034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6324480" y="18223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3"/>
          <p:cNvSpPr/>
          <p:nvPr/>
        </p:nvSpPr>
        <p:spPr>
          <a:xfrm>
            <a:off x="6324480" y="20509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"/>
          <p:cNvSpPr/>
          <p:nvPr/>
        </p:nvSpPr>
        <p:spPr>
          <a:xfrm>
            <a:off x="6324480" y="22795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5"/>
          <p:cNvSpPr/>
          <p:nvPr/>
        </p:nvSpPr>
        <p:spPr>
          <a:xfrm>
            <a:off x="6324480" y="25081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>
            <a:off x="6324480" y="27367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7"/>
          <p:cNvSpPr/>
          <p:nvPr/>
        </p:nvSpPr>
        <p:spPr>
          <a:xfrm>
            <a:off x="6324480" y="29653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>
            <a:off x="6019200" y="27320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9"/>
          <p:cNvSpPr/>
          <p:nvPr/>
        </p:nvSpPr>
        <p:spPr>
          <a:xfrm>
            <a:off x="6019200" y="29606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6324480" y="31939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1"/>
          <p:cNvSpPr/>
          <p:nvPr/>
        </p:nvSpPr>
        <p:spPr>
          <a:xfrm>
            <a:off x="6324480" y="34225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6019200" y="31892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6021000" y="341784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324480" y="41623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5"/>
          <p:cNvSpPr/>
          <p:nvPr/>
        </p:nvSpPr>
        <p:spPr>
          <a:xfrm>
            <a:off x="4561200" y="2378880"/>
            <a:ext cx="13881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(PA)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7315200" y="2736720"/>
            <a:ext cx="75960" cy="91404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7"/>
          <p:cNvSpPr/>
          <p:nvPr/>
        </p:nvSpPr>
        <p:spPr>
          <a:xfrm>
            <a:off x="4002840" y="5000400"/>
            <a:ext cx="95220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word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>
            <a:off x="6324480" y="36518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9"/>
          <p:cNvSpPr/>
          <p:nvPr/>
        </p:nvSpPr>
        <p:spPr>
          <a:xfrm>
            <a:off x="6019200" y="3652920"/>
            <a:ext cx="340200" cy="33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8: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6400800" y="3886200"/>
            <a:ext cx="91404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4280" rIns="44280" tIns="90360" bIns="90360" anchor="ctr" vert="vert"/>
          <a:p>
            <a:pPr algn="ctr" rtl="1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 flipV="1">
            <a:off x="4495680" y="2884320"/>
            <a:ext cx="152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2"/>
          <p:cNvSpPr/>
          <p:nvPr/>
        </p:nvSpPr>
        <p:spPr>
          <a:xfrm flipV="1">
            <a:off x="7467480" y="3193920"/>
            <a:ext cx="533520" cy="14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33"/>
          <p:cNvSpPr/>
          <p:nvPr/>
        </p:nvSpPr>
        <p:spPr>
          <a:xfrm flipH="1">
            <a:off x="7999200" y="3189960"/>
            <a:ext cx="1800" cy="1839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4"/>
          <p:cNvSpPr/>
          <p:nvPr/>
        </p:nvSpPr>
        <p:spPr>
          <a:xfrm rot="10800000">
            <a:off x="7999560" y="5029920"/>
            <a:ext cx="6474960" cy="187596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5"/>
          <p:cNvSpPr/>
          <p:nvPr/>
        </p:nvSpPr>
        <p:spPr>
          <a:xfrm>
            <a:off x="990720" y="262044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6"/>
          <p:cNvSpPr/>
          <p:nvPr/>
        </p:nvSpPr>
        <p:spPr>
          <a:xfrm flipV="1">
            <a:off x="2057400" y="2882520"/>
            <a:ext cx="1369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7"/>
          <p:cNvSpPr/>
          <p:nvPr/>
        </p:nvSpPr>
        <p:spPr>
          <a:xfrm>
            <a:off x="2060280" y="2378880"/>
            <a:ext cx="129960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(VA)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8"/>
          <p:cNvSpPr/>
          <p:nvPr/>
        </p:nvSpPr>
        <p:spPr>
          <a:xfrm>
            <a:off x="771480" y="1976760"/>
            <a:ext cx="103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Chip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9"/>
          <p:cNvSpPr/>
          <p:nvPr/>
        </p:nvSpPr>
        <p:spPr>
          <a:xfrm>
            <a:off x="5107680" y="2815200"/>
            <a:ext cx="303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0"/>
          <p:cNvSpPr/>
          <p:nvPr/>
        </p:nvSpPr>
        <p:spPr>
          <a:xfrm>
            <a:off x="2366280" y="2882520"/>
            <a:ext cx="668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4100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96720" y="1362240"/>
            <a:ext cx="828972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address space: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Ordered set of contiguous non-negative integer addresses: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{0, 1, 2, 3 … }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address space: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of N =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virtual addresses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{0, 1, 2, 3, …, N-1}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address space: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of M =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physical addresses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{0, 1, 2, 3, …, M-1}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920" y="457200"/>
            <a:ext cx="80006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M)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04920" y="1301760"/>
            <a:ext cx="8686440" cy="5479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main memory efficiently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DRAM as a cache for parts of a virtual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Simplifies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process gets the same uniform linear address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Isolates 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process can’t interfere with another’s memory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program cannot access privileged kernel information and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spaces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caching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translation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78280" y="46872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90520" y="1347840"/>
            <a:ext cx="8548200" cy="5357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 cache organization driven by the enormous miss penalty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 is about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slower than SRAM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is about </a:t>
            </a: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10,000x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slower than DRAM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Consequences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 page (block) size: typically 4 KB, sometimes 4 MB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associative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VP can be placed in any PP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a “large” mapping function – different from cache memories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Highly sophisticated, expensive replacement algorithms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 complicated and open-ended to be implemented in hardware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Write-back rather than write-through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e: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90520" y="1147680"/>
            <a:ext cx="8307000" cy="129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an array of page table entries (PTEs) that maps virtual pages to physical pages. 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Per-process kernel data structure in DRAM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120760" y="46767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2120760" y="4905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2120760" y="44481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2120760" y="33051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212076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212076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"/>
          <p:cNvSpPr/>
          <p:nvPr/>
        </p:nvSpPr>
        <p:spPr>
          <a:xfrm>
            <a:off x="212076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2120760" y="42195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1"/>
          <p:cNvSpPr/>
          <p:nvPr/>
        </p:nvSpPr>
        <p:spPr>
          <a:xfrm>
            <a:off x="2098800" y="5175000"/>
            <a:ext cx="1639440" cy="81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resident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table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5356080" y="2362320"/>
            <a:ext cx="161064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(DRAM)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5465880" y="34005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5465880" y="36100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5"/>
          <p:cNvSpPr/>
          <p:nvPr/>
        </p:nvSpPr>
        <p:spPr>
          <a:xfrm>
            <a:off x="2946240" y="4797360"/>
            <a:ext cx="252720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6"/>
          <p:cNvSpPr/>
          <p:nvPr/>
        </p:nvSpPr>
        <p:spPr>
          <a:xfrm flipV="1">
            <a:off x="2946240" y="34272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7"/>
          <p:cNvSpPr/>
          <p:nvPr/>
        </p:nvSpPr>
        <p:spPr>
          <a:xfrm flipV="1">
            <a:off x="2971800" y="3198600"/>
            <a:ext cx="250164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8"/>
          <p:cNvSpPr/>
          <p:nvPr/>
        </p:nvSpPr>
        <p:spPr>
          <a:xfrm flipV="1">
            <a:off x="2920680" y="29700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"/>
          <p:cNvSpPr/>
          <p:nvPr/>
        </p:nvSpPr>
        <p:spPr>
          <a:xfrm>
            <a:off x="5416920" y="4359240"/>
            <a:ext cx="1508400" cy="57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memory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(disk)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0"/>
          <p:cNvSpPr/>
          <p:nvPr/>
        </p:nvSpPr>
        <p:spPr>
          <a:xfrm>
            <a:off x="181620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1"/>
          <p:cNvSpPr/>
          <p:nvPr/>
        </p:nvSpPr>
        <p:spPr>
          <a:xfrm>
            <a:off x="1816200" y="4905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2"/>
          <p:cNvSpPr/>
          <p:nvPr/>
        </p:nvSpPr>
        <p:spPr>
          <a:xfrm>
            <a:off x="181620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3"/>
          <p:cNvSpPr/>
          <p:nvPr/>
        </p:nvSpPr>
        <p:spPr>
          <a:xfrm>
            <a:off x="181620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4"/>
          <p:cNvSpPr/>
          <p:nvPr/>
        </p:nvSpPr>
        <p:spPr>
          <a:xfrm>
            <a:off x="181620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5"/>
          <p:cNvSpPr/>
          <p:nvPr/>
        </p:nvSpPr>
        <p:spPr>
          <a:xfrm>
            <a:off x="181620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6"/>
          <p:cNvSpPr/>
          <p:nvPr/>
        </p:nvSpPr>
        <p:spPr>
          <a:xfrm>
            <a:off x="181620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7"/>
          <p:cNvSpPr/>
          <p:nvPr/>
        </p:nvSpPr>
        <p:spPr>
          <a:xfrm>
            <a:off x="181620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8"/>
          <p:cNvSpPr/>
          <p:nvPr/>
        </p:nvSpPr>
        <p:spPr>
          <a:xfrm>
            <a:off x="1587600" y="3000240"/>
            <a:ext cx="68544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9"/>
          <p:cNvSpPr/>
          <p:nvPr/>
        </p:nvSpPr>
        <p:spPr>
          <a:xfrm>
            <a:off x="1828800" y="327492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0"/>
          <p:cNvSpPr/>
          <p:nvPr/>
        </p:nvSpPr>
        <p:spPr>
          <a:xfrm>
            <a:off x="1828800" y="35078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1828800" y="39736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1828800" y="41810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1828800" y="44200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1828800" y="487944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1828800" y="464688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6"/>
          <p:cNvSpPr/>
          <p:nvPr/>
        </p:nvSpPr>
        <p:spPr>
          <a:xfrm>
            <a:off x="1828800" y="3740760"/>
            <a:ext cx="271080" cy="30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7"/>
          <p:cNvSpPr/>
          <p:nvPr/>
        </p:nvSpPr>
        <p:spPr>
          <a:xfrm>
            <a:off x="2195640" y="2513160"/>
            <a:ext cx="1322640" cy="81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page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or 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address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>
            <a:off x="1212120" y="32396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1208880" y="4852440"/>
            <a:ext cx="63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PTE 7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0"/>
          <p:cNvSpPr/>
          <p:nvPr/>
        </p:nvSpPr>
        <p:spPr>
          <a:xfrm>
            <a:off x="6833160" y="290952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0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1"/>
          <p:cNvSpPr/>
          <p:nvPr/>
        </p:nvSpPr>
        <p:spPr>
          <a:xfrm>
            <a:off x="5465880" y="31748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2"/>
          <p:cNvSpPr/>
          <p:nvPr/>
        </p:nvSpPr>
        <p:spPr>
          <a:xfrm>
            <a:off x="546588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3"/>
          <p:cNvSpPr/>
          <p:nvPr/>
        </p:nvSpPr>
        <p:spPr>
          <a:xfrm>
            <a:off x="2895480" y="50036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4"/>
          <p:cNvSpPr/>
          <p:nvPr/>
        </p:nvSpPr>
        <p:spPr>
          <a:xfrm>
            <a:off x="289548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5"/>
          <p:cNvSpPr/>
          <p:nvPr/>
        </p:nvSpPr>
        <p:spPr>
          <a:xfrm>
            <a:off x="2895480" y="38671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6"/>
          <p:cNvSpPr/>
          <p:nvPr/>
        </p:nvSpPr>
        <p:spPr>
          <a:xfrm>
            <a:off x="2895480" y="3632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7"/>
          <p:cNvSpPr/>
          <p:nvPr/>
        </p:nvSpPr>
        <p:spPr>
          <a:xfrm>
            <a:off x="6845760" y="3569760"/>
            <a:ext cx="5454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 3</a:t>
            </a:r>
            <a:endParaRPr b="0" lang="e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8"/>
          <p:cNvSpPr/>
          <p:nvPr/>
        </p:nvSpPr>
        <p:spPr>
          <a:xfrm>
            <a:off x="5473800" y="49878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1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9"/>
          <p:cNvSpPr/>
          <p:nvPr/>
        </p:nvSpPr>
        <p:spPr>
          <a:xfrm>
            <a:off x="5473800" y="5298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2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0"/>
          <p:cNvSpPr/>
          <p:nvPr/>
        </p:nvSpPr>
        <p:spPr>
          <a:xfrm>
            <a:off x="5473800" y="5919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4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1"/>
          <p:cNvSpPr/>
          <p:nvPr/>
        </p:nvSpPr>
        <p:spPr>
          <a:xfrm>
            <a:off x="5473800" y="62301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6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2"/>
          <p:cNvSpPr/>
          <p:nvPr/>
        </p:nvSpPr>
        <p:spPr>
          <a:xfrm>
            <a:off x="5473800" y="6540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7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53"/>
          <p:cNvSpPr/>
          <p:nvPr/>
        </p:nvSpPr>
        <p:spPr>
          <a:xfrm>
            <a:off x="2895480" y="40762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54"/>
          <p:cNvSpPr/>
          <p:nvPr/>
        </p:nvSpPr>
        <p:spPr>
          <a:xfrm>
            <a:off x="2908080" y="4120920"/>
            <a:ext cx="256536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5"/>
          <p:cNvSpPr/>
          <p:nvPr/>
        </p:nvSpPr>
        <p:spPr>
          <a:xfrm>
            <a:off x="2895480" y="4286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56"/>
          <p:cNvSpPr/>
          <p:nvPr/>
        </p:nvSpPr>
        <p:spPr>
          <a:xfrm flipV="1">
            <a:off x="2939760" y="36432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7"/>
          <p:cNvSpPr/>
          <p:nvPr/>
        </p:nvSpPr>
        <p:spPr>
          <a:xfrm>
            <a:off x="5473800" y="56088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VP 3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18531</TotalTime>
  <Application>LibreOffice/5.3.7.1$Linux_X86_64 LibreOffice_project/30$Build-1</Application>
  <Words>2858</Words>
  <Paragraphs>925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2011-01-05T23:17:11Z</dcterms:created>
  <dc:creator>Markus Pueschel</dc:creator>
  <dc:description>Redesign of slides created by Randal E. Bryant and David R. O'Hallaron</dc:description>
  <dc:language>en</dc:language>
  <cp:lastModifiedBy/>
  <cp:lastPrinted>1999-09-20T15:19:18Z</cp:lastPrinted>
  <dcterms:modified xsi:type="dcterms:W3CDTF">2017-10-31T14:52:23Z</dcterms:modified>
  <cp:revision>569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39</vt:i4>
  </property>
</Properties>
</file>