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1.xml.rels" ContentType="application/vnd.openxmlformats-package.relationships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media/image2.png" ContentType="image/png"/>
  <Override PartName="/ppt/media/image1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109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01.xml" ContentType="application/vnd.openxmlformats-officedocument.presentationml.slide+xml"/>
  <Override PartName="/ppt/slides/slide59.xml" ContentType="application/vnd.openxmlformats-officedocument.presentationml.slide+xml"/>
  <Override PartName="/ppt/slides/slide33.xml" ContentType="application/vnd.openxmlformats-officedocument.presentationml.slide+xml"/>
  <Override PartName="/ppt/slides/slide100.xml" ContentType="application/vnd.openxmlformats-officedocument.presentationml.slide+xml"/>
  <Override PartName="/ppt/slides/slide58.xml" ContentType="application/vnd.openxmlformats-officedocument.presentationml.slide+xml"/>
  <Override PartName="/ppt/slides/slide32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56.xml" ContentType="application/vnd.openxmlformats-officedocument.presentationml.slide+xml"/>
  <Override PartName="/ppt/slides/slide30.xml" ContentType="application/vnd.openxmlformats-officedocument.presentationml.slide+xml"/>
  <Override PartName="/ppt/slides/slide5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21.xml" ContentType="application/vnd.openxmlformats-officedocument.presentationml.slide+xml"/>
  <Override PartName="/ppt/slides/_rels/slide109.xml.rels" ContentType="application/vnd.openxmlformats-package.relationships+xml"/>
  <Override PartName="/ppt/slides/_rels/slide108.xml.rels" ContentType="application/vnd.openxmlformats-package.relationships+xml"/>
  <Override PartName="/ppt/slides/_rels/slide107.xml.rels" ContentType="application/vnd.openxmlformats-package.relationships+xml"/>
  <Override PartName="/ppt/slides/_rels/slide106.xml.rels" ContentType="application/vnd.openxmlformats-package.relationships+xml"/>
  <Override PartName="/ppt/slides/_rels/slide99.xml.rels" ContentType="application/vnd.openxmlformats-package.relationships+xml"/>
  <Override PartName="/ppt/slides/_rels/slide95.xml.rels" ContentType="application/vnd.openxmlformats-package.relationships+xml"/>
  <Override PartName="/ppt/slides/_rels/slide89.xml.rels" ContentType="application/vnd.openxmlformats-package.relationships+xml"/>
  <Override PartName="/ppt/slides/_rels/slide82.xml.rels" ContentType="application/vnd.openxmlformats-package.relationships+xml"/>
  <Override PartName="/ppt/slides/_rels/slide79.xml.rels" ContentType="application/vnd.openxmlformats-package.relationships+xml"/>
  <Override PartName="/ppt/slides/_rels/slide10.xml.rels" ContentType="application/vnd.openxmlformats-package.relationships+xml"/>
  <Override PartName="/ppt/slides/_rels/slide81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80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7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96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02.xml.rels" ContentType="application/vnd.openxmlformats-package.relationships+xml"/>
  <Override PartName="/ppt/slides/_rels/slide26.xml.rels" ContentType="application/vnd.openxmlformats-package.relationships+xml"/>
  <Override PartName="/ppt/slides/_rels/slide75.xml.rels" ContentType="application/vnd.openxmlformats-package.relationships+xml"/>
  <Override PartName="/ppt/slides/_rels/slide85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101.xml.rels" ContentType="application/vnd.openxmlformats-package.relationships+xml"/>
  <Override PartName="/ppt/slides/_rels/slide25.xml.rels" ContentType="application/vnd.openxmlformats-package.relationships+xml"/>
  <Override PartName="/ppt/slides/_rels/slide74.xml.rels" ContentType="application/vnd.openxmlformats-package.relationships+xml"/>
  <Override PartName="/ppt/slides/_rels/slide84.xml.rels" ContentType="application/vnd.openxmlformats-package.relationships+xml"/>
  <Override PartName="/ppt/slides/_rels/slide35.xml.rels" ContentType="application/vnd.openxmlformats-package.relationships+xml"/>
  <Override PartName="/ppt/slides/_rels/slide70.xml.rels" ContentType="application/vnd.openxmlformats-package.relationships+xml"/>
  <Override PartName="/ppt/slides/_rels/slide4.xml.rels" ContentType="application/vnd.openxmlformats-package.relationships+xml"/>
  <Override PartName="/ppt/slides/_rels/slide94.xml.rels" ContentType="application/vnd.openxmlformats-package.relationships+xml"/>
  <Override PartName="/ppt/slides/_rels/slide45.xml.rels" ContentType="application/vnd.openxmlformats-package.relationships+xml"/>
  <Override PartName="/ppt/slides/_rels/slide100.xml.rels" ContentType="application/vnd.openxmlformats-package.relationships+xml"/>
  <Override PartName="/ppt/slides/_rels/slide24.xml.rels" ContentType="application/vnd.openxmlformats-package.relationships+xml"/>
  <Override PartName="/ppt/slides/_rels/slide7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110.xml.rels" ContentType="application/vnd.openxmlformats-package.relationships+xml"/>
  <Override PartName="/ppt/slides/_rels/slide83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03.xml.rels" ContentType="application/vnd.openxmlformats-package.relationships+xml"/>
  <Override PartName="/ppt/slides/_rels/slide76.xml.rels" ContentType="application/vnd.openxmlformats-package.relationships+xml"/>
  <Override PartName="/ppt/slides/_rels/slide8.xml.rels" ContentType="application/vnd.openxmlformats-package.relationships+xml"/>
  <Override PartName="/ppt/slides/_rels/slide60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86.xml.rels" ContentType="application/vnd.openxmlformats-package.relationships+xml"/>
  <Override PartName="/ppt/slides/_rels/slide37.xml.rels" ContentType="application/vnd.openxmlformats-package.relationships+xml"/>
  <Override PartName="/ppt/slides/_rels/slide87.xml.rels" ContentType="application/vnd.openxmlformats-package.relationships+xml"/>
  <Override PartName="/ppt/slides/_rels/slide38.xml.rels" ContentType="application/vnd.openxmlformats-package.relationships+xml"/>
  <Override PartName="/ppt/slides/_rels/slide8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90.xml.rels" ContentType="application/vnd.openxmlformats-package.relationships+xml"/>
  <Override PartName="/ppt/slides/_rels/slide41.xml.rels" ContentType="application/vnd.openxmlformats-package.relationships+xml"/>
  <Override PartName="/ppt/slides/_rels/slide91.xml.rels" ContentType="application/vnd.openxmlformats-package.relationships+xml"/>
  <Override PartName="/ppt/slides/_rels/slide42.xml.rels" ContentType="application/vnd.openxmlformats-package.relationships+xml"/>
  <Override PartName="/ppt/slides/_rels/slide92.xml.rels" ContentType="application/vnd.openxmlformats-package.relationships+xml"/>
  <Override PartName="/ppt/slides/_rels/slide43.xml.rels" ContentType="application/vnd.openxmlformats-package.relationships+xml"/>
  <Override PartName="/ppt/slides/_rels/slide22.xml.rels" ContentType="application/vnd.openxmlformats-package.relationships+xml"/>
  <Override PartName="/ppt/slides/_rels/slide71.xml.rels" ContentType="application/vnd.openxmlformats-package.relationships+xml"/>
  <Override PartName="/ppt/slides/_rels/slide93.xml.rels" ContentType="application/vnd.openxmlformats-package.relationships+xml"/>
  <Override PartName="/ppt/slides/_rels/slide44.xml.rels" ContentType="application/vnd.openxmlformats-package.relationships+xml"/>
  <Override PartName="/ppt/slides/_rels/slide23.xml.rels" ContentType="application/vnd.openxmlformats-package.relationships+xml"/>
  <Override PartName="/ppt/slides/_rels/slide72.xml.rels" ContentType="application/vnd.openxmlformats-package.relationships+xml"/>
  <Override PartName="/ppt/slides/_rels/slide97.xml.rels" ContentType="application/vnd.openxmlformats-package.relationships+xml"/>
  <Override PartName="/ppt/slides/_rels/slide48.xml.rels" ContentType="application/vnd.openxmlformats-package.relationships+xml"/>
  <Override PartName="/ppt/slides/_rels/slide98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104.xml.rels" ContentType="application/vnd.openxmlformats-package.relationships+xml"/>
  <Override PartName="/ppt/slides/_rels/slide56.xml.rels" ContentType="application/vnd.openxmlformats-package.relationships+xml"/>
  <Override PartName="/ppt/slides/_rels/slide105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61.xml.rels" ContentType="application/vnd.openxmlformats-package.relationships+xml"/>
  <Override PartName="/ppt/slides/_rels/slide13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16.xml.rels" ContentType="application/vnd.openxmlformats-package.relationships+xml"/>
  <Override PartName="/ppt/slides/_rels/slide65.xml.rels" ContentType="application/vnd.openxmlformats-package.relationships+xml"/>
  <Override PartName="/ppt/slides/_rels/slide17.xml.rels" ContentType="application/vnd.openxmlformats-package.relationships+xml"/>
  <Override PartName="/ppt/slides/_rels/slide66.xml.rels" ContentType="application/vnd.openxmlformats-package.relationships+xml"/>
  <Override PartName="/ppt/slides/_rels/slide18.xml.rels" ContentType="application/vnd.openxmlformats-package.relationships+xml"/>
  <Override PartName="/ppt/slides/_rels/slide67.xml.rels" ContentType="application/vnd.openxmlformats-package.relationships+xml"/>
  <Override PartName="/ppt/slides/_rels/slide19.xml.rels" ContentType="application/vnd.openxmlformats-package.relationships+xml"/>
  <Override PartName="/ppt/slides/_rels/slide68.xml.rels" ContentType="application/vnd.openxmlformats-package.relationships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65.xml" ContentType="application/vnd.openxmlformats-officedocument.presentationml.slide+xml"/>
  <Override PartName="/ppt/slides/slide41.xml" ContentType="application/vnd.openxmlformats-officedocument.presentationml.slide+xml"/>
  <Override PartName="/ppt/slides/slide66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43.xml" ContentType="application/vnd.openxmlformats-officedocument.presentationml.slide+xml"/>
  <Override PartName="/ppt/slides/slide110.xml" ContentType="application/vnd.openxmlformats-officedocument.presentationml.slide+xml"/>
  <Override PartName="/ppt/slides/slide68.xml" ContentType="application/vnd.openxmlformats-officedocument.presentationml.slide+xml"/>
  <Override PartName="/ppt/slides/slide44.xml" ContentType="application/vnd.openxmlformats-officedocument.presentationml.slide+xml"/>
  <Override PartName="/ppt/slides/slide69.xml" ContentType="application/vnd.openxmlformats-officedocument.presentationml.slide+xml"/>
  <Override PartName="/ppt/slides/slide50.xml" ContentType="application/vnd.openxmlformats-officedocument.presentationml.slide+xml"/>
  <Override PartName="/ppt/slides/slide75.xml" ContentType="application/vnd.openxmlformats-officedocument.presentationml.slide+xml"/>
  <Override PartName="/ppt/slides/slide51.xml" ContentType="application/vnd.openxmlformats-officedocument.presentationml.slide+xml"/>
  <Override PartName="/ppt/slides/slide76.xml" ContentType="application/vnd.openxmlformats-officedocument.presentationml.slide+xml"/>
  <Override PartName="/ppt/slides/slide52.xml" ContentType="application/vnd.openxmlformats-officedocument.presentationml.slide+xml"/>
  <Override PartName="/ppt/slides/slide77.xml" ContentType="application/vnd.openxmlformats-officedocument.presentationml.slide+xml"/>
  <Override PartName="/ppt/slides/slide53.xml" ContentType="application/vnd.openxmlformats-officedocument.presentationml.slide+xml"/>
  <Override PartName="/ppt/slides/slide78.xml" ContentType="application/vnd.openxmlformats-officedocument.presentationml.slide+xml"/>
  <Override PartName="/ppt/slides/slide5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</p:sldIdLst>
  <p:sldSz cx="9144000" cy="6858000"/>
  <p:notesSz cx="7302500" cy="95869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slide" Target="slides/slide63.xml"/><Relationship Id="rId75" Type="http://schemas.openxmlformats.org/officeDocument/2006/relationships/slide" Target="slides/slide64.xml"/><Relationship Id="rId76" Type="http://schemas.openxmlformats.org/officeDocument/2006/relationships/slide" Target="slides/slide65.xml"/><Relationship Id="rId77" Type="http://schemas.openxmlformats.org/officeDocument/2006/relationships/slide" Target="slides/slide66.xml"/><Relationship Id="rId78" Type="http://schemas.openxmlformats.org/officeDocument/2006/relationships/slide" Target="slides/slide67.xml"/><Relationship Id="rId79" Type="http://schemas.openxmlformats.org/officeDocument/2006/relationships/slide" Target="slides/slide68.xml"/><Relationship Id="rId80" Type="http://schemas.openxmlformats.org/officeDocument/2006/relationships/slide" Target="slides/slide69.xml"/><Relationship Id="rId81" Type="http://schemas.openxmlformats.org/officeDocument/2006/relationships/slide" Target="slides/slide70.xml"/><Relationship Id="rId82" Type="http://schemas.openxmlformats.org/officeDocument/2006/relationships/slide" Target="slides/slide71.xml"/><Relationship Id="rId83" Type="http://schemas.openxmlformats.org/officeDocument/2006/relationships/slide" Target="slides/slide72.xml"/><Relationship Id="rId84" Type="http://schemas.openxmlformats.org/officeDocument/2006/relationships/slide" Target="slides/slide73.xml"/><Relationship Id="rId85" Type="http://schemas.openxmlformats.org/officeDocument/2006/relationships/slide" Target="slides/slide74.xml"/><Relationship Id="rId86" Type="http://schemas.openxmlformats.org/officeDocument/2006/relationships/slide" Target="slides/slide75.xml"/><Relationship Id="rId87" Type="http://schemas.openxmlformats.org/officeDocument/2006/relationships/slide" Target="slides/slide76.xml"/><Relationship Id="rId88" Type="http://schemas.openxmlformats.org/officeDocument/2006/relationships/slide" Target="slides/slide77.xml"/><Relationship Id="rId89" Type="http://schemas.openxmlformats.org/officeDocument/2006/relationships/slide" Target="slides/slide78.xml"/><Relationship Id="rId90" Type="http://schemas.openxmlformats.org/officeDocument/2006/relationships/slide" Target="slides/slide79.xml"/><Relationship Id="rId91" Type="http://schemas.openxmlformats.org/officeDocument/2006/relationships/slide" Target="slides/slide80.xml"/><Relationship Id="rId92" Type="http://schemas.openxmlformats.org/officeDocument/2006/relationships/slide" Target="slides/slide81.xml"/><Relationship Id="rId93" Type="http://schemas.openxmlformats.org/officeDocument/2006/relationships/slide" Target="slides/slide82.xml"/><Relationship Id="rId94" Type="http://schemas.openxmlformats.org/officeDocument/2006/relationships/slide" Target="slides/slide83.xml"/><Relationship Id="rId95" Type="http://schemas.openxmlformats.org/officeDocument/2006/relationships/slide" Target="slides/slide84.xml"/><Relationship Id="rId96" Type="http://schemas.openxmlformats.org/officeDocument/2006/relationships/slide" Target="slides/slide85.xml"/><Relationship Id="rId97" Type="http://schemas.openxmlformats.org/officeDocument/2006/relationships/slide" Target="slides/slide86.xml"/><Relationship Id="rId98" Type="http://schemas.openxmlformats.org/officeDocument/2006/relationships/slide" Target="slides/slide87.xml"/><Relationship Id="rId99" Type="http://schemas.openxmlformats.org/officeDocument/2006/relationships/slide" Target="slides/slide88.xml"/><Relationship Id="rId100" Type="http://schemas.openxmlformats.org/officeDocument/2006/relationships/slide" Target="slides/slide89.xml"/><Relationship Id="rId101" Type="http://schemas.openxmlformats.org/officeDocument/2006/relationships/slide" Target="slides/slide90.xml"/><Relationship Id="rId102" Type="http://schemas.openxmlformats.org/officeDocument/2006/relationships/slide" Target="slides/slide91.xml"/><Relationship Id="rId103" Type="http://schemas.openxmlformats.org/officeDocument/2006/relationships/slide" Target="slides/slide92.xml"/><Relationship Id="rId104" Type="http://schemas.openxmlformats.org/officeDocument/2006/relationships/slide" Target="slides/slide93.xml"/><Relationship Id="rId105" Type="http://schemas.openxmlformats.org/officeDocument/2006/relationships/slide" Target="slides/slide94.xml"/><Relationship Id="rId106" Type="http://schemas.openxmlformats.org/officeDocument/2006/relationships/slide" Target="slides/slide95.xml"/><Relationship Id="rId107" Type="http://schemas.openxmlformats.org/officeDocument/2006/relationships/slide" Target="slides/slide96.xml"/><Relationship Id="rId108" Type="http://schemas.openxmlformats.org/officeDocument/2006/relationships/slide" Target="slides/slide97.xml"/><Relationship Id="rId109" Type="http://schemas.openxmlformats.org/officeDocument/2006/relationships/slide" Target="slides/slide98.xml"/><Relationship Id="rId110" Type="http://schemas.openxmlformats.org/officeDocument/2006/relationships/slide" Target="slides/slide99.xml"/><Relationship Id="rId111" Type="http://schemas.openxmlformats.org/officeDocument/2006/relationships/slide" Target="slides/slide100.xml"/><Relationship Id="rId112" Type="http://schemas.openxmlformats.org/officeDocument/2006/relationships/slide" Target="slides/slide101.xml"/><Relationship Id="rId113" Type="http://schemas.openxmlformats.org/officeDocument/2006/relationships/slide" Target="slides/slide102.xml"/><Relationship Id="rId114" Type="http://schemas.openxmlformats.org/officeDocument/2006/relationships/slide" Target="slides/slide103.xml"/><Relationship Id="rId115" Type="http://schemas.openxmlformats.org/officeDocument/2006/relationships/slide" Target="slides/slide104.xml"/><Relationship Id="rId116" Type="http://schemas.openxmlformats.org/officeDocument/2006/relationships/slide" Target="slides/slide105.xml"/><Relationship Id="rId117" Type="http://schemas.openxmlformats.org/officeDocument/2006/relationships/slide" Target="slides/slide106.xml"/><Relationship Id="rId118" Type="http://schemas.openxmlformats.org/officeDocument/2006/relationships/slide" Target="slides/slide107.xml"/><Relationship Id="rId119" Type="http://schemas.openxmlformats.org/officeDocument/2006/relationships/slide" Target="slides/slide108.xml"/><Relationship Id="rId120" Type="http://schemas.openxmlformats.org/officeDocument/2006/relationships/slide" Target="slides/slide109.xml"/><Relationship Id="rId121" Type="http://schemas.openxmlformats.org/officeDocument/2006/relationships/slide" Target="slides/slide1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</a:t>
            </a:r>
            <a:r>
              <a:rPr b="0" lang="en" sz="2000" spc="-1" strike="noStrike">
                <a:latin typeface="Arial"/>
              </a:rPr>
              <a:t>edit the </a:t>
            </a:r>
            <a:r>
              <a:rPr b="0" lang="en" sz="2000" spc="-1" strike="noStrike">
                <a:latin typeface="Arial"/>
              </a:rPr>
              <a:t>notes </a:t>
            </a:r>
            <a:r>
              <a:rPr b="0" lang="en" sz="2000" spc="-1" strike="noStrike">
                <a:latin typeface="Arial"/>
              </a:rPr>
              <a:t>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 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99F5205-1D8B-4E0C-A003-A50861F7E455}" type="slidenum">
              <a:rPr b="0" lang="en" sz="1400" spc="-1" strike="noStrike">
                <a:latin typeface="Times New Roman"/>
              </a:rPr>
              <a:t>1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2202" name="TextShape 2"/>
          <p:cNvSpPr txBox="1"/>
          <p:nvPr/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2D0EA95-ADC5-443E-B9DA-C0720F3F616C}" type="slidenum">
              <a:rPr b="0" lang="en" sz="1200" spc="-1" strike="noStrike">
                <a:latin typeface="Times New Roman"/>
              </a:rPr>
              <a:t>1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6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4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2226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87ACCC-602A-44CE-B56D-674B95067B2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8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CustomShape 1"/>
          <p:cNvSpPr/>
          <p:nvPr/>
        </p:nvSpPr>
        <p:spPr>
          <a:xfrm>
            <a:off x="1264680" y="726120"/>
            <a:ext cx="4773960" cy="3581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0" name="PlaceHolder 2"/>
          <p:cNvSpPr>
            <a:spLocks noGrp="1"/>
          </p:cNvSpPr>
          <p:nvPr>
            <p:ph type="body"/>
          </p:nvPr>
        </p:nvSpPr>
        <p:spPr>
          <a:xfrm>
            <a:off x="973080" y="4554000"/>
            <a:ext cx="5355720" cy="431568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CustomShape 1"/>
          <p:cNvSpPr/>
          <p:nvPr/>
        </p:nvSpPr>
        <p:spPr>
          <a:xfrm>
            <a:off x="1347120" y="725400"/>
            <a:ext cx="460908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280" cy="43160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CustomShape 1"/>
          <p:cNvSpPr/>
          <p:nvPr/>
        </p:nvSpPr>
        <p:spPr>
          <a:xfrm>
            <a:off x="1347120" y="725400"/>
            <a:ext cx="460908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4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280" cy="43160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CustomShape 1"/>
          <p:cNvSpPr/>
          <p:nvPr/>
        </p:nvSpPr>
        <p:spPr>
          <a:xfrm>
            <a:off x="1347120" y="725400"/>
            <a:ext cx="4609080" cy="358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6" name="PlaceHolder 2"/>
          <p:cNvSpPr>
            <a:spLocks noGrp="1"/>
          </p:cNvSpPr>
          <p:nvPr>
            <p:ph type="body"/>
          </p:nvPr>
        </p:nvSpPr>
        <p:spPr>
          <a:xfrm>
            <a:off x="973800" y="4553280"/>
            <a:ext cx="5354280" cy="43160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CustomShape 1"/>
          <p:cNvSpPr/>
          <p:nvPr/>
        </p:nvSpPr>
        <p:spPr>
          <a:xfrm>
            <a:off x="126144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2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6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8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2252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2D864E-EA7E-42BD-B4E5-1EC6C5672CD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CustomShape 1"/>
          <p:cNvSpPr/>
          <p:nvPr/>
        </p:nvSpPr>
        <p:spPr>
          <a:xfrm>
            <a:off x="1260000" y="722880"/>
            <a:ext cx="4779000" cy="3584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4" name="PlaceHolder 2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5720" cy="4312440"/>
          </a:xfrm>
          <a:prstGeom prst="rect">
            <a:avLst/>
          </a:prstGeom>
        </p:spPr>
        <p:txBody>
          <a:bodyPr lIns="0" rIns="0" tIns="0" bIns="0" anchor="ctr"/>
          <a:p>
            <a:endParaRPr b="0" lang="en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2256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34466B-4B21-4779-A3EC-234AEB78696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2258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B53F7F-938F-48F2-9751-705460B2F82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PlaceHolder 1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400" cy="426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2000" spc="-1" strike="noStrike">
              <a:latin typeface="Arial"/>
            </a:endParaRPr>
          </a:p>
        </p:txBody>
      </p:sp>
      <p:sp>
        <p:nvSpPr>
          <p:cNvPr id="2260" name="CustomShape 2"/>
          <p:cNvSpPr/>
          <p:nvPr/>
        </p:nvSpPr>
        <p:spPr>
          <a:xfrm>
            <a:off x="4114800" y="9144000"/>
            <a:ext cx="31996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5AC090-709A-4D02-83AA-3D87F3683B6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e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074E11B4-A7C9-4225-905A-15167C88F978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999F0AEB-7811-468E-BD0D-8E1018EE77B9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3640" cy="22824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595360" y="-27000"/>
            <a:ext cx="611640" cy="27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645400" y="6611760"/>
            <a:ext cx="684000" cy="2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E6474333-7F82-4B69-AB5E-06ED0C1C3D8B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5560" y="6629400"/>
            <a:ext cx="45655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Maste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 title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0"/>
            <a:ext cx="9142920" cy="22752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8595360" y="-27000"/>
            <a:ext cx="610920" cy="2721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645400" y="6611760"/>
            <a:ext cx="6832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A72AA80F-CCE8-416B-B60A-D1371EC3C998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560" y="6629400"/>
            <a:ext cx="45648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</a:t>
            </a:r>
            <a:r>
              <a:rPr b="0" lang="en" sz="4400" spc="-1" strike="noStrike">
                <a:latin typeface="Arial"/>
              </a:rPr>
              <a:t>ic</a:t>
            </a:r>
            <a:r>
              <a:rPr b="0" lang="en" sz="4400" spc="-1" strike="noStrike">
                <a:latin typeface="Arial"/>
              </a:rPr>
              <a:t>k </a:t>
            </a:r>
            <a:r>
              <a:rPr b="0" lang="en" sz="4400" spc="-1" strike="noStrike">
                <a:latin typeface="Arial"/>
              </a:rPr>
              <a:t>to </a:t>
            </a:r>
            <a:r>
              <a:rPr b="0" lang="en" sz="4400" spc="-1" strike="noStrike">
                <a:latin typeface="Arial"/>
              </a:rPr>
              <a:t>ed</a:t>
            </a:r>
            <a:r>
              <a:rPr b="0" lang="en" sz="4400" spc="-1" strike="noStrike">
                <a:latin typeface="Arial"/>
              </a:rPr>
              <a:t>it </a:t>
            </a:r>
            <a:r>
              <a:rPr b="0" lang="en" sz="4400" spc="-1" strike="noStrike">
                <a:latin typeface="Arial"/>
              </a:rPr>
              <a:t>th</a:t>
            </a:r>
            <a:r>
              <a:rPr b="0" lang="en" sz="4400" spc="-1" strike="noStrike">
                <a:latin typeface="Arial"/>
              </a:rPr>
              <a:t>e </a:t>
            </a:r>
            <a:r>
              <a:rPr b="0" lang="en" sz="4400" spc="-1" strike="noStrike">
                <a:latin typeface="Arial"/>
              </a:rPr>
              <a:t>titl</a:t>
            </a:r>
            <a:r>
              <a:rPr b="0" lang="en" sz="4400" spc="-1" strike="noStrike">
                <a:latin typeface="Arial"/>
              </a:rPr>
              <a:t>e </a:t>
            </a:r>
            <a:r>
              <a:rPr b="0" lang="en" sz="4400" spc="-1" strike="noStrike">
                <a:latin typeface="Arial"/>
              </a:rPr>
              <a:t>te</a:t>
            </a:r>
            <a:r>
              <a:rPr b="0" lang="en" sz="4400" spc="-1" strike="noStrike">
                <a:latin typeface="Arial"/>
              </a:rPr>
              <a:t>xt </a:t>
            </a:r>
            <a:r>
              <a:rPr b="0" lang="en" sz="4400" spc="-1" strike="noStrike">
                <a:latin typeface="Arial"/>
              </a:rPr>
              <a:t>fo</a:t>
            </a:r>
            <a:r>
              <a:rPr b="0" lang="en" sz="4400" spc="-1" strike="noStrike">
                <a:latin typeface="Arial"/>
              </a:rPr>
              <a:t>r</a:t>
            </a:r>
            <a:r>
              <a:rPr b="0" lang="en" sz="4400" spc="-1" strike="noStrike">
                <a:latin typeface="Arial"/>
              </a:rPr>
              <a:t>m</a:t>
            </a:r>
            <a:r>
              <a:rPr b="0" lang="en" sz="4400" spc="-1" strike="noStrike">
                <a:latin typeface="Arial"/>
              </a:rPr>
              <a:t>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8595360" y="-27000"/>
            <a:ext cx="611280" cy="27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</a:t>
            </a: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</a:t>
            </a: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K</a:t>
            </a: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45400" y="6611760"/>
            <a:ext cx="683640" cy="2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462B9D06-7C0E-4D60-BB9A-36C81D6C08CA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5560" y="6629400"/>
            <a:ext cx="4565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</a:t>
            </a:r>
            <a:r>
              <a:rPr b="0" lang="en" sz="4400" spc="-1" strike="noStrike">
                <a:latin typeface="Arial"/>
              </a:rPr>
              <a:t>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8595360" y="-27000"/>
            <a:ext cx="611280" cy="27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645400" y="6611760"/>
            <a:ext cx="683640" cy="2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D42B8988-F199-4F28-8279-EA983B84F547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25560" y="6629400"/>
            <a:ext cx="4565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320" cy="7614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" sz="1800" spc="-1" strike="noStrike">
                <a:latin typeface="Arial"/>
              </a:rPr>
              <a:t>Click to edit the title text format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9143280" cy="2278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8595360" y="-27000"/>
            <a:ext cx="611280" cy="27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645400" y="6611760"/>
            <a:ext cx="683640" cy="26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DBD8BB57-587C-46AE-80ED-C4DEE4B70AF3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5560" y="6629400"/>
            <a:ext cx="456516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</a:t>
            </a:r>
            <a:r>
              <a:rPr b="0" lang="en" sz="4400" spc="-1" strike="noStrike">
                <a:latin typeface="Arial"/>
              </a:rPr>
              <a:t>ic</a:t>
            </a:r>
            <a:r>
              <a:rPr b="0" lang="en" sz="4400" spc="-1" strike="noStrike">
                <a:latin typeface="Arial"/>
              </a:rPr>
              <a:t>k </a:t>
            </a:r>
            <a:r>
              <a:rPr b="0" lang="en" sz="4400" spc="-1" strike="noStrike">
                <a:latin typeface="Arial"/>
              </a:rPr>
              <a:t>to </a:t>
            </a:r>
            <a:r>
              <a:rPr b="0" lang="en" sz="4400" spc="-1" strike="noStrike">
                <a:latin typeface="Arial"/>
              </a:rPr>
              <a:t>e</a:t>
            </a:r>
            <a:r>
              <a:rPr b="0" lang="en" sz="4400" spc="-1" strike="noStrike">
                <a:latin typeface="Arial"/>
              </a:rPr>
              <a:t>di</a:t>
            </a:r>
            <a:r>
              <a:rPr b="0" lang="en" sz="4400" spc="-1" strike="noStrike">
                <a:latin typeface="Arial"/>
              </a:rPr>
              <a:t>t </a:t>
            </a:r>
            <a:r>
              <a:rPr b="0" lang="en" sz="4400" spc="-1" strike="noStrike">
                <a:latin typeface="Arial"/>
              </a:rPr>
              <a:t>th</a:t>
            </a:r>
            <a:r>
              <a:rPr b="0" lang="en" sz="4400" spc="-1" strike="noStrike">
                <a:latin typeface="Arial"/>
              </a:rPr>
              <a:t>e </a:t>
            </a:r>
            <a:r>
              <a:rPr b="0" lang="en" sz="4400" spc="-1" strike="noStrike">
                <a:latin typeface="Arial"/>
              </a:rPr>
              <a:t>titl</a:t>
            </a:r>
            <a:r>
              <a:rPr b="0" lang="en" sz="4400" spc="-1" strike="noStrike">
                <a:latin typeface="Arial"/>
              </a:rPr>
              <a:t>e </a:t>
            </a:r>
            <a:r>
              <a:rPr b="0" lang="en" sz="4400" spc="-1" strike="noStrike">
                <a:latin typeface="Arial"/>
              </a:rPr>
              <a:t>te</a:t>
            </a:r>
            <a:r>
              <a:rPr b="0" lang="en" sz="4400" spc="-1" strike="noStrike">
                <a:latin typeface="Arial"/>
              </a:rPr>
              <a:t>xt </a:t>
            </a:r>
            <a:r>
              <a:rPr b="0" lang="en" sz="4400" spc="-1" strike="noStrike">
                <a:latin typeface="Arial"/>
              </a:rPr>
              <a:t>fo</a:t>
            </a:r>
            <a:r>
              <a:rPr b="0" lang="en" sz="4400" spc="-1" strike="noStrike">
                <a:latin typeface="Arial"/>
              </a:rPr>
              <a:t>r</a:t>
            </a:r>
            <a:r>
              <a:rPr b="0" lang="en" sz="4400" spc="-1" strike="noStrike">
                <a:latin typeface="Arial"/>
              </a:rPr>
              <a:t>m</a:t>
            </a:r>
            <a:r>
              <a:rPr b="0" lang="en" sz="4400" spc="-1" strike="noStrike">
                <a:latin typeface="Arial"/>
              </a:rPr>
              <a:t>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0"/>
            <a:ext cx="9142560" cy="22716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8595360" y="-27000"/>
            <a:ext cx="610560" cy="2718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8645400" y="6611760"/>
            <a:ext cx="68292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22CE5CFD-2C8D-4438-8648-19B587995CB0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25560" y="6629400"/>
            <a:ext cx="45644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Bryant and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O’Hallaron,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Systems: A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Programmer’s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Perspective, Third </a:t>
            </a: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" sz="1800" spc="-1" strike="noStrike">
                <a:latin typeface="Arial"/>
              </a:rPr>
              <a:t>Click to edit the title text format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Click to edit the outline text format</a:t>
            </a:r>
            <a:endParaRPr b="0" lang="e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latin typeface="Arial"/>
              </a:rPr>
              <a:t>Second Outline Level</a:t>
            </a:r>
            <a:endParaRPr b="0" lang="e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Third Outline Level</a:t>
            </a:r>
            <a:endParaRPr b="0" lang="e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latin typeface="Arial"/>
              </a:rPr>
              <a:t>Fourth Outline Level</a:t>
            </a:r>
            <a:endParaRPr b="0" lang="e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Fifth Outline Level</a:t>
            </a:r>
            <a:endParaRPr b="0" lang="e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Sixth Outline Level</a:t>
            </a:r>
            <a:endParaRPr b="0" lang="e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Seventh Outline Level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Click to edit the outline text format</a:t>
            </a:r>
            <a:endParaRPr b="0" lang="e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latin typeface="Arial"/>
              </a:rPr>
              <a:t>Second Outline Level</a:t>
            </a:r>
            <a:endParaRPr b="0" lang="e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Third Outline Level</a:t>
            </a:r>
            <a:endParaRPr b="0" lang="e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latin typeface="Arial"/>
              </a:rPr>
              <a:t>Fourth Outline Level</a:t>
            </a:r>
            <a:endParaRPr b="0" lang="e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Fifth Outline Level</a:t>
            </a:r>
            <a:endParaRPr b="0" lang="e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Sixth Outline Level</a:t>
            </a:r>
            <a:endParaRPr b="0" lang="e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800" spc="-1" strike="noStrike">
                <a:latin typeface="Arial"/>
              </a:rPr>
              <a:t>Seventh Outline Level</a:t>
            </a:r>
            <a:endParaRPr b="0" lang="e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0" y="0"/>
            <a:ext cx="9142560" cy="22716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2"/>
          <p:cNvSpPr/>
          <p:nvPr/>
        </p:nvSpPr>
        <p:spPr>
          <a:xfrm>
            <a:off x="8595360" y="-27000"/>
            <a:ext cx="610560" cy="2718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DIKU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8645400" y="6611760"/>
            <a:ext cx="682920" cy="26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3DE1C27A-6D71-48F7-BFCF-75CCC49BC05B}" type="slidenum">
              <a:rPr b="1" lang="en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1</a:t>
            </a:fld>
            <a:endParaRPr b="0" lang="en" sz="1000" spc="-1" strike="noStrike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25560" y="6629400"/>
            <a:ext cx="456444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Bryant and O’Hallaron, Computer Systems: A Programmer’s Perspective, Third Edition</a:t>
            </a:r>
            <a:endParaRPr b="0" lang="en" sz="10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42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85800" y="17082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g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Sy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s: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y</a:t>
            </a:r>
            <a:br/>
            <a:br/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mp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ute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Syst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em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27,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els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riks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</a:t>
            </a:r>
            <a:endParaRPr b="0" lang="en-US" sz="20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685800" y="3886200"/>
            <a:ext cx="7678440" cy="17521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-965160" y="825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System Calls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graphicFrame>
        <p:nvGraphicFramePr>
          <p:cNvPr id="422" name="Table 2"/>
          <p:cNvGraphicFramePr/>
          <p:nvPr/>
        </p:nvGraphicFramePr>
        <p:xfrm>
          <a:off x="457200" y="2311560"/>
          <a:ext cx="7086240" cy="3708000"/>
        </p:xfrm>
        <a:graphic>
          <a:graphicData uri="http://schemas.openxmlformats.org/drawingml/2006/table">
            <a:tbl>
              <a:tblPr/>
              <a:tblGrid>
                <a:gridCol w="1447560"/>
                <a:gridCol w="2590560"/>
                <a:gridCol w="304812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" sz="18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Number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" sz="18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Name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i="1" lang="en" sz="18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Description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read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Read file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write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Write file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open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 file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close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Close file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stat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Get info about file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fork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Create process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execve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Execute a program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_exit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Terminate process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kill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Send signal to process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423" name="CustomShape 3"/>
          <p:cNvSpPr/>
          <p:nvPr/>
        </p:nvSpPr>
        <p:spPr>
          <a:xfrm>
            <a:off x="396720" y="1219320"/>
            <a:ext cx="7895880" cy="53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Each x86-64 system call has a unique ID number</a:t>
            </a:r>
            <a:endParaRPr b="0" lang="e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Buffered I/O: Read </a:t>
            </a:r>
            <a:r>
              <a:rPr b="1" i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bytes robustly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905" name="CustomShape 2"/>
          <p:cNvSpPr/>
          <p:nvPr/>
        </p:nvSpPr>
        <p:spPr>
          <a:xfrm>
            <a:off x="379440" y="1220760"/>
            <a:ext cx="830664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CustomShape 3"/>
          <p:cNvSpPr/>
          <p:nvPr/>
        </p:nvSpPr>
        <p:spPr>
          <a:xfrm>
            <a:off x="822240" y="1737360"/>
            <a:ext cx="6797520" cy="39837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ssize_t rio_readnb(rio_t *rp, void *usrbuf, size_t n)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size_t nleft = n;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ssize_t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*bufp = usrbuf;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(nleft &gt;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((nread = rio_read(rp, bufp, nleft)) &lt; 0)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-1;        /* errno set by read() */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 if (nread == 0)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break;            /* EOF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nleft -=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bufp +=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(n - nleft);      /* return &gt;= 0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07" name="CustomShape 4"/>
          <p:cNvSpPr/>
          <p:nvPr/>
        </p:nvSpPr>
        <p:spPr>
          <a:xfrm>
            <a:off x="6492240" y="5356800"/>
            <a:ext cx="114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csapp.c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887" dur="indefinite" restart="never" nodeType="tmRoot">
          <p:childTnLst>
            <p:seq>
              <p:cTn id="8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File Metadata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909" name="CustomShape 2"/>
          <p:cNvSpPr/>
          <p:nvPr/>
        </p:nvSpPr>
        <p:spPr>
          <a:xfrm>
            <a:off x="372240" y="112392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Metadata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is data about data, in this case file data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Per-file metadata maintained by kernel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accessed by users with the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fstat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functions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910" name="CustomShape 3"/>
          <p:cNvSpPr/>
          <p:nvPr/>
        </p:nvSpPr>
        <p:spPr>
          <a:xfrm>
            <a:off x="473760" y="2590920"/>
            <a:ext cx="8263800" cy="39837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Metadata returned by the stat and fstat functions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struct stat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dev_t         st_dev;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Device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ino_t         st_ino;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inode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mode_t        st_mode;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Protection and file type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nlink_t       st_nlink;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Number of hard links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uid_t         st_uid;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User ID of owner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gid_t         st_gid;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Group ID of owner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dev_t         st_rdev;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Device type (if inode device)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off_t         st_size;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Total size, in bytes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unsigned long st_blksize;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Blocksize for filesystem I/O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unsigned long st_blocks;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Number of blocks allocated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time_t        st_atime;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Time of last access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time_t        st_mtime;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Time of last modification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time_t        st_ctime;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Time of last change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89" dur="indefinite" restart="never" nodeType="tmRoot">
          <p:childTnLst>
            <p:seq>
              <p:cTn id="8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CustomShape 1"/>
          <p:cNvSpPr/>
          <p:nvPr/>
        </p:nvSpPr>
        <p:spPr>
          <a:xfrm>
            <a:off x="357120" y="435600"/>
            <a:ext cx="87102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How the Unix Kernel Represents Open Files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912" name="CustomShape 2"/>
          <p:cNvSpPr/>
          <p:nvPr/>
        </p:nvSpPr>
        <p:spPr>
          <a:xfrm>
            <a:off x="362880" y="1295280"/>
            <a:ext cx="830664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Two descriptors referencing two distinct open files. Descriptor 1 (stdout) points to terminal, and descriptor 4 points to open disk file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913" name="CustomShape 3"/>
          <p:cNvSpPr/>
          <p:nvPr/>
        </p:nvSpPr>
        <p:spPr>
          <a:xfrm>
            <a:off x="1506600" y="36702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4"/>
          <p:cNvSpPr/>
          <p:nvPr/>
        </p:nvSpPr>
        <p:spPr>
          <a:xfrm>
            <a:off x="1506600" y="38988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CustomShape 5"/>
          <p:cNvSpPr/>
          <p:nvPr/>
        </p:nvSpPr>
        <p:spPr>
          <a:xfrm>
            <a:off x="1506600" y="41274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6" name="CustomShape 6"/>
          <p:cNvSpPr/>
          <p:nvPr/>
        </p:nvSpPr>
        <p:spPr>
          <a:xfrm>
            <a:off x="1506600" y="43560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CustomShape 7"/>
          <p:cNvSpPr/>
          <p:nvPr/>
        </p:nvSpPr>
        <p:spPr>
          <a:xfrm>
            <a:off x="1506600" y="45846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8" name="CustomShape 8"/>
          <p:cNvSpPr/>
          <p:nvPr/>
        </p:nvSpPr>
        <p:spPr>
          <a:xfrm>
            <a:off x="896760" y="36702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19" name="CustomShape 9"/>
          <p:cNvSpPr/>
          <p:nvPr/>
        </p:nvSpPr>
        <p:spPr>
          <a:xfrm>
            <a:off x="896760" y="38988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20" name="CustomShape 10"/>
          <p:cNvSpPr/>
          <p:nvPr/>
        </p:nvSpPr>
        <p:spPr>
          <a:xfrm>
            <a:off x="896760" y="41274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21" name="CustomShape 11"/>
          <p:cNvSpPr/>
          <p:nvPr/>
        </p:nvSpPr>
        <p:spPr>
          <a:xfrm>
            <a:off x="896760" y="43560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22" name="CustomShape 12"/>
          <p:cNvSpPr/>
          <p:nvPr/>
        </p:nvSpPr>
        <p:spPr>
          <a:xfrm>
            <a:off x="896760" y="45846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23" name="CustomShape 13"/>
          <p:cNvSpPr/>
          <p:nvPr/>
        </p:nvSpPr>
        <p:spPr>
          <a:xfrm>
            <a:off x="621360" y="2639520"/>
            <a:ext cx="236772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Descript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[one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table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924" name="CustomShape 14"/>
          <p:cNvSpPr/>
          <p:nvPr/>
        </p:nvSpPr>
        <p:spPr>
          <a:xfrm>
            <a:off x="317016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925" name="CustomShape 15"/>
          <p:cNvSpPr/>
          <p:nvPr/>
        </p:nvSpPr>
        <p:spPr>
          <a:xfrm>
            <a:off x="576108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926" name="CustomShape 16"/>
          <p:cNvSpPr/>
          <p:nvPr/>
        </p:nvSpPr>
        <p:spPr>
          <a:xfrm>
            <a:off x="3868560" y="3962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27" name="CustomShape 17"/>
          <p:cNvSpPr/>
          <p:nvPr/>
        </p:nvSpPr>
        <p:spPr>
          <a:xfrm>
            <a:off x="3868560" y="42670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28" name="CustomShape 18"/>
          <p:cNvSpPr/>
          <p:nvPr/>
        </p:nvSpPr>
        <p:spPr>
          <a:xfrm>
            <a:off x="3868560" y="45720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29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0" name="CustomShape 20"/>
          <p:cNvSpPr/>
          <p:nvPr/>
        </p:nvSpPr>
        <p:spPr>
          <a:xfrm>
            <a:off x="3868560" y="3657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1" name="CustomShape 21"/>
          <p:cNvSpPr/>
          <p:nvPr/>
        </p:nvSpPr>
        <p:spPr>
          <a:xfrm>
            <a:off x="3868560" y="56386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32" name="CustomShape 22"/>
          <p:cNvSpPr/>
          <p:nvPr/>
        </p:nvSpPr>
        <p:spPr>
          <a:xfrm>
            <a:off x="3868560" y="5943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33" name="CustomShape 23"/>
          <p:cNvSpPr/>
          <p:nvPr/>
        </p:nvSpPr>
        <p:spPr>
          <a:xfrm>
            <a:off x="3868560" y="6248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34" name="CustomShape 24"/>
          <p:cNvSpPr/>
          <p:nvPr/>
        </p:nvSpPr>
        <p:spPr>
          <a:xfrm>
            <a:off x="3868560" y="53341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5" name="Line 25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6" name="CustomShape 26"/>
          <p:cNvSpPr/>
          <p:nvPr/>
        </p:nvSpPr>
        <p:spPr>
          <a:xfrm>
            <a:off x="228960" y="40867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37" name="CustomShape 27"/>
          <p:cNvSpPr/>
          <p:nvPr/>
        </p:nvSpPr>
        <p:spPr>
          <a:xfrm>
            <a:off x="228960" y="38581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38" name="CustomShape 28"/>
          <p:cNvSpPr/>
          <p:nvPr/>
        </p:nvSpPr>
        <p:spPr>
          <a:xfrm>
            <a:off x="335160" y="3629520"/>
            <a:ext cx="7142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39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0" name="CustomShape 30"/>
          <p:cNvSpPr/>
          <p:nvPr/>
        </p:nvSpPr>
        <p:spPr>
          <a:xfrm>
            <a:off x="6477120" y="36291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1" name="CustomShape 31"/>
          <p:cNvSpPr/>
          <p:nvPr/>
        </p:nvSpPr>
        <p:spPr>
          <a:xfrm>
            <a:off x="6477120" y="45435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2" name="CustomShape 32"/>
          <p:cNvSpPr/>
          <p:nvPr/>
        </p:nvSpPr>
        <p:spPr>
          <a:xfrm>
            <a:off x="6477120" y="39337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3" name="CustomShape 33"/>
          <p:cNvSpPr/>
          <p:nvPr/>
        </p:nvSpPr>
        <p:spPr>
          <a:xfrm>
            <a:off x="6477120" y="42386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4" name="CustomShape 34"/>
          <p:cNvSpPr/>
          <p:nvPr/>
        </p:nvSpPr>
        <p:spPr>
          <a:xfrm>
            <a:off x="6477120" y="52293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5" name="CustomShape 35"/>
          <p:cNvSpPr/>
          <p:nvPr/>
        </p:nvSpPr>
        <p:spPr>
          <a:xfrm>
            <a:off x="6477120" y="61437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6" name="CustomShape 36"/>
          <p:cNvSpPr/>
          <p:nvPr/>
        </p:nvSpPr>
        <p:spPr>
          <a:xfrm>
            <a:off x="6477120" y="55339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7" name="CustomShape 37"/>
          <p:cNvSpPr/>
          <p:nvPr/>
        </p:nvSpPr>
        <p:spPr>
          <a:xfrm>
            <a:off x="6477120" y="58388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8" name="CustomShape 38"/>
          <p:cNvSpPr/>
          <p:nvPr/>
        </p:nvSpPr>
        <p:spPr>
          <a:xfrm>
            <a:off x="3767040" y="3354480"/>
            <a:ext cx="15310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(ter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mina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49" name="CustomShape 39"/>
          <p:cNvSpPr/>
          <p:nvPr/>
        </p:nvSpPr>
        <p:spPr>
          <a:xfrm>
            <a:off x="3773160" y="5031000"/>
            <a:ext cx="114372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50" name="CustomShape 40"/>
          <p:cNvSpPr/>
          <p:nvPr/>
        </p:nvSpPr>
        <p:spPr>
          <a:xfrm>
            <a:off x="7975440" y="3886200"/>
            <a:ext cx="913680" cy="82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Info in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</a:t>
            </a:r>
            <a:r>
              <a:rPr b="1" i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struct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51" name="CustomShape 41"/>
          <p:cNvSpPr/>
          <p:nvPr/>
        </p:nvSpPr>
        <p:spPr>
          <a:xfrm>
            <a:off x="7611120" y="3649320"/>
            <a:ext cx="365760" cy="118800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Line 42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1" dur="indefinite" restart="never" nodeType="tmRoot">
          <p:childTnLst>
            <p:seq>
              <p:cTn id="8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File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Sharin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954" name="CustomShape 2"/>
          <p:cNvSpPr/>
          <p:nvPr/>
        </p:nvSpPr>
        <p:spPr>
          <a:xfrm>
            <a:off x="371160" y="1220760"/>
            <a:ext cx="8306640" cy="114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Two distinct descriptors sharing the same disk file through two distinct open file table entries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E.g., Calling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open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twice with the same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filename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argument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955" name="CustomShape 3"/>
          <p:cNvSpPr/>
          <p:nvPr/>
        </p:nvSpPr>
        <p:spPr>
          <a:xfrm>
            <a:off x="1506600" y="36702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4"/>
          <p:cNvSpPr/>
          <p:nvPr/>
        </p:nvSpPr>
        <p:spPr>
          <a:xfrm>
            <a:off x="1506600" y="38988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7" name="CustomShape 5"/>
          <p:cNvSpPr/>
          <p:nvPr/>
        </p:nvSpPr>
        <p:spPr>
          <a:xfrm>
            <a:off x="1506600" y="41274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8" name="CustomShape 6"/>
          <p:cNvSpPr/>
          <p:nvPr/>
        </p:nvSpPr>
        <p:spPr>
          <a:xfrm>
            <a:off x="1506600" y="43560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CustomShape 7"/>
          <p:cNvSpPr/>
          <p:nvPr/>
        </p:nvSpPr>
        <p:spPr>
          <a:xfrm>
            <a:off x="1506600" y="45846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CustomShape 8"/>
          <p:cNvSpPr/>
          <p:nvPr/>
        </p:nvSpPr>
        <p:spPr>
          <a:xfrm>
            <a:off x="896760" y="36702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61" name="CustomShape 9"/>
          <p:cNvSpPr/>
          <p:nvPr/>
        </p:nvSpPr>
        <p:spPr>
          <a:xfrm>
            <a:off x="896760" y="38988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62" name="CustomShape 10"/>
          <p:cNvSpPr/>
          <p:nvPr/>
        </p:nvSpPr>
        <p:spPr>
          <a:xfrm>
            <a:off x="896760" y="41274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63" name="CustomShape 11"/>
          <p:cNvSpPr/>
          <p:nvPr/>
        </p:nvSpPr>
        <p:spPr>
          <a:xfrm>
            <a:off x="896760" y="43560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64" name="CustomShape 12"/>
          <p:cNvSpPr/>
          <p:nvPr/>
        </p:nvSpPr>
        <p:spPr>
          <a:xfrm>
            <a:off x="896760" y="45846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65" name="CustomShape 13"/>
          <p:cNvSpPr/>
          <p:nvPr/>
        </p:nvSpPr>
        <p:spPr>
          <a:xfrm>
            <a:off x="621360" y="2639520"/>
            <a:ext cx="236772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966" name="CustomShape 14"/>
          <p:cNvSpPr/>
          <p:nvPr/>
        </p:nvSpPr>
        <p:spPr>
          <a:xfrm>
            <a:off x="317016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967" name="CustomShape 15"/>
          <p:cNvSpPr/>
          <p:nvPr/>
        </p:nvSpPr>
        <p:spPr>
          <a:xfrm>
            <a:off x="576108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968" name="CustomShape 16"/>
          <p:cNvSpPr/>
          <p:nvPr/>
        </p:nvSpPr>
        <p:spPr>
          <a:xfrm>
            <a:off x="3868560" y="3962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69" name="CustomShape 17"/>
          <p:cNvSpPr/>
          <p:nvPr/>
        </p:nvSpPr>
        <p:spPr>
          <a:xfrm>
            <a:off x="3868560" y="42670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70" name="CustomShape 18"/>
          <p:cNvSpPr/>
          <p:nvPr/>
        </p:nvSpPr>
        <p:spPr>
          <a:xfrm>
            <a:off x="3868560" y="45720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71" name="Line 19"/>
          <p:cNvSpPr/>
          <p:nvPr/>
        </p:nvSpPr>
        <p:spPr>
          <a:xfrm flipV="1">
            <a:off x="2116080" y="3657240"/>
            <a:ext cx="1752480" cy="733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CustomShape 20"/>
          <p:cNvSpPr/>
          <p:nvPr/>
        </p:nvSpPr>
        <p:spPr>
          <a:xfrm>
            <a:off x="3868560" y="3657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3" name="CustomShape 21"/>
          <p:cNvSpPr/>
          <p:nvPr/>
        </p:nvSpPr>
        <p:spPr>
          <a:xfrm>
            <a:off x="3868560" y="56386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74" name="CustomShape 22"/>
          <p:cNvSpPr/>
          <p:nvPr/>
        </p:nvSpPr>
        <p:spPr>
          <a:xfrm>
            <a:off x="3868560" y="5943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75" name="CustomShape 23"/>
          <p:cNvSpPr/>
          <p:nvPr/>
        </p:nvSpPr>
        <p:spPr>
          <a:xfrm>
            <a:off x="3868560" y="6248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76" name="CustomShape 24"/>
          <p:cNvSpPr/>
          <p:nvPr/>
        </p:nvSpPr>
        <p:spPr>
          <a:xfrm>
            <a:off x="3868560" y="53341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7" name="Line 25"/>
          <p:cNvSpPr/>
          <p:nvPr/>
        </p:nvSpPr>
        <p:spPr>
          <a:xfrm>
            <a:off x="2116080" y="4682880"/>
            <a:ext cx="177012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8" name="CustomShape 26"/>
          <p:cNvSpPr/>
          <p:nvPr/>
        </p:nvSpPr>
        <p:spPr>
          <a:xfrm>
            <a:off x="228960" y="40867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79" name="CustomShape 27"/>
          <p:cNvSpPr/>
          <p:nvPr/>
        </p:nvSpPr>
        <p:spPr>
          <a:xfrm>
            <a:off x="228960" y="38581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o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u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80" name="CustomShape 28"/>
          <p:cNvSpPr/>
          <p:nvPr/>
        </p:nvSpPr>
        <p:spPr>
          <a:xfrm>
            <a:off x="335160" y="3629520"/>
            <a:ext cx="7142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81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2" name="CustomShape 30"/>
          <p:cNvSpPr/>
          <p:nvPr/>
        </p:nvSpPr>
        <p:spPr>
          <a:xfrm>
            <a:off x="6477120" y="36291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83" name="CustomShape 31"/>
          <p:cNvSpPr/>
          <p:nvPr/>
        </p:nvSpPr>
        <p:spPr>
          <a:xfrm>
            <a:off x="6477120" y="45435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84" name="CustomShape 32"/>
          <p:cNvSpPr/>
          <p:nvPr/>
        </p:nvSpPr>
        <p:spPr>
          <a:xfrm>
            <a:off x="6477120" y="39337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85" name="CustomShape 33"/>
          <p:cNvSpPr/>
          <p:nvPr/>
        </p:nvSpPr>
        <p:spPr>
          <a:xfrm>
            <a:off x="6477120" y="42386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86" name="CustomShape 34"/>
          <p:cNvSpPr/>
          <p:nvPr/>
        </p:nvSpPr>
        <p:spPr>
          <a:xfrm>
            <a:off x="3765600" y="3354480"/>
            <a:ext cx="11530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87" name="CustomShape 35"/>
          <p:cNvSpPr/>
          <p:nvPr/>
        </p:nvSpPr>
        <p:spPr>
          <a:xfrm>
            <a:off x="3773160" y="5031000"/>
            <a:ext cx="114372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988" name="Line 36"/>
          <p:cNvSpPr/>
          <p:nvPr/>
        </p:nvSpPr>
        <p:spPr>
          <a:xfrm flipV="1">
            <a:off x="4706640" y="3641400"/>
            <a:ext cx="1770120" cy="18446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3" dur="indefinite" restart="never" nodeType="tmRoot">
          <p:childTnLst>
            <p:seq>
              <p:cTn id="8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k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990" name="CustomShape 2"/>
          <p:cNvSpPr/>
          <p:nvPr/>
        </p:nvSpPr>
        <p:spPr>
          <a:xfrm>
            <a:off x="379440" y="1143000"/>
            <a:ext cx="830664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x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B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o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991" name="CustomShape 3"/>
          <p:cNvSpPr/>
          <p:nvPr/>
        </p:nvSpPr>
        <p:spPr>
          <a:xfrm>
            <a:off x="1506600" y="36702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2" name="CustomShape 4"/>
          <p:cNvSpPr/>
          <p:nvPr/>
        </p:nvSpPr>
        <p:spPr>
          <a:xfrm>
            <a:off x="1506600" y="38988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5"/>
          <p:cNvSpPr/>
          <p:nvPr/>
        </p:nvSpPr>
        <p:spPr>
          <a:xfrm>
            <a:off x="1506600" y="41274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CustomShape 6"/>
          <p:cNvSpPr/>
          <p:nvPr/>
        </p:nvSpPr>
        <p:spPr>
          <a:xfrm>
            <a:off x="1506600" y="43560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5" name="CustomShape 7"/>
          <p:cNvSpPr/>
          <p:nvPr/>
        </p:nvSpPr>
        <p:spPr>
          <a:xfrm>
            <a:off x="1506600" y="45846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8"/>
          <p:cNvSpPr/>
          <p:nvPr/>
        </p:nvSpPr>
        <p:spPr>
          <a:xfrm>
            <a:off x="896760" y="36702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97" name="CustomShape 9"/>
          <p:cNvSpPr/>
          <p:nvPr/>
        </p:nvSpPr>
        <p:spPr>
          <a:xfrm>
            <a:off x="896760" y="38988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98" name="CustomShape 10"/>
          <p:cNvSpPr/>
          <p:nvPr/>
        </p:nvSpPr>
        <p:spPr>
          <a:xfrm>
            <a:off x="896760" y="41274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99" name="CustomShape 11"/>
          <p:cNvSpPr/>
          <p:nvPr/>
        </p:nvSpPr>
        <p:spPr>
          <a:xfrm>
            <a:off x="896760" y="43560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00" name="CustomShape 12"/>
          <p:cNvSpPr/>
          <p:nvPr/>
        </p:nvSpPr>
        <p:spPr>
          <a:xfrm>
            <a:off x="896760" y="45846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01" name="CustomShape 13"/>
          <p:cNvSpPr/>
          <p:nvPr/>
        </p:nvSpPr>
        <p:spPr>
          <a:xfrm>
            <a:off x="621360" y="2639520"/>
            <a:ext cx="236772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c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ri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r 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002" name="CustomShape 14"/>
          <p:cNvSpPr/>
          <p:nvPr/>
        </p:nvSpPr>
        <p:spPr>
          <a:xfrm>
            <a:off x="317016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 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fi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 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ll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003" name="CustomShape 15"/>
          <p:cNvSpPr/>
          <p:nvPr/>
        </p:nvSpPr>
        <p:spPr>
          <a:xfrm>
            <a:off x="576108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-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 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ll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004" name="CustomShape 16"/>
          <p:cNvSpPr/>
          <p:nvPr/>
        </p:nvSpPr>
        <p:spPr>
          <a:xfrm>
            <a:off x="3868560" y="3962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05" name="CustomShape 17"/>
          <p:cNvSpPr/>
          <p:nvPr/>
        </p:nvSpPr>
        <p:spPr>
          <a:xfrm>
            <a:off x="3868560" y="42670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n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06" name="CustomShape 18"/>
          <p:cNvSpPr/>
          <p:nvPr/>
        </p:nvSpPr>
        <p:spPr>
          <a:xfrm>
            <a:off x="3868560" y="45720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07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8" name="CustomShape 20"/>
          <p:cNvSpPr/>
          <p:nvPr/>
        </p:nvSpPr>
        <p:spPr>
          <a:xfrm>
            <a:off x="3868560" y="3657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9" name="CustomShape 21"/>
          <p:cNvSpPr/>
          <p:nvPr/>
        </p:nvSpPr>
        <p:spPr>
          <a:xfrm>
            <a:off x="3868560" y="56386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10" name="CustomShape 22"/>
          <p:cNvSpPr/>
          <p:nvPr/>
        </p:nvSpPr>
        <p:spPr>
          <a:xfrm>
            <a:off x="3868560" y="5943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cnt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11" name="CustomShape 23"/>
          <p:cNvSpPr/>
          <p:nvPr/>
        </p:nvSpPr>
        <p:spPr>
          <a:xfrm>
            <a:off x="3868560" y="6248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12" name="CustomShape 24"/>
          <p:cNvSpPr/>
          <p:nvPr/>
        </p:nvSpPr>
        <p:spPr>
          <a:xfrm>
            <a:off x="3868560" y="53341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3" name="Line 25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4" name="CustomShape 26"/>
          <p:cNvSpPr/>
          <p:nvPr/>
        </p:nvSpPr>
        <p:spPr>
          <a:xfrm>
            <a:off x="228960" y="40867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15" name="CustomShape 27"/>
          <p:cNvSpPr/>
          <p:nvPr/>
        </p:nvSpPr>
        <p:spPr>
          <a:xfrm>
            <a:off x="228960" y="38581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16" name="CustomShape 28"/>
          <p:cNvSpPr/>
          <p:nvPr/>
        </p:nvSpPr>
        <p:spPr>
          <a:xfrm>
            <a:off x="335160" y="3629520"/>
            <a:ext cx="7142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17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8" name="CustomShape 30"/>
          <p:cNvSpPr/>
          <p:nvPr/>
        </p:nvSpPr>
        <p:spPr>
          <a:xfrm>
            <a:off x="6477120" y="36291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19" name="CustomShape 31"/>
          <p:cNvSpPr/>
          <p:nvPr/>
        </p:nvSpPr>
        <p:spPr>
          <a:xfrm>
            <a:off x="6477120" y="45435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0" name="CustomShape 32"/>
          <p:cNvSpPr/>
          <p:nvPr/>
        </p:nvSpPr>
        <p:spPr>
          <a:xfrm>
            <a:off x="6477120" y="39337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1" name="CustomShape 33"/>
          <p:cNvSpPr/>
          <p:nvPr/>
        </p:nvSpPr>
        <p:spPr>
          <a:xfrm>
            <a:off x="6477120" y="42386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2" name="CustomShape 34"/>
          <p:cNvSpPr/>
          <p:nvPr/>
        </p:nvSpPr>
        <p:spPr>
          <a:xfrm>
            <a:off x="6477120" y="52293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3" name="CustomShape 35"/>
          <p:cNvSpPr/>
          <p:nvPr/>
        </p:nvSpPr>
        <p:spPr>
          <a:xfrm>
            <a:off x="6477120" y="61437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4" name="CustomShape 36"/>
          <p:cNvSpPr/>
          <p:nvPr/>
        </p:nvSpPr>
        <p:spPr>
          <a:xfrm>
            <a:off x="6477120" y="55339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5" name="CustomShape 37"/>
          <p:cNvSpPr/>
          <p:nvPr/>
        </p:nvSpPr>
        <p:spPr>
          <a:xfrm>
            <a:off x="6477120" y="58388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6" name="CustomShape 38"/>
          <p:cNvSpPr/>
          <p:nvPr/>
        </p:nvSpPr>
        <p:spPr>
          <a:xfrm>
            <a:off x="3767040" y="3354480"/>
            <a:ext cx="15310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 (terminal)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7" name="CustomShape 39"/>
          <p:cNvSpPr/>
          <p:nvPr/>
        </p:nvSpPr>
        <p:spPr>
          <a:xfrm>
            <a:off x="3773160" y="5031000"/>
            <a:ext cx="114372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28" name="Line 40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5" dur="indefinite" restart="never" nodeType="tmRoot">
          <p:childTnLst>
            <p:seq>
              <p:cTn id="8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CustomShape 1"/>
          <p:cNvSpPr/>
          <p:nvPr/>
        </p:nvSpPr>
        <p:spPr>
          <a:xfrm>
            <a:off x="272880" y="38088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200" spc="-1" strike="noStrike">
                <a:solidFill>
                  <a:srgbClr val="000000"/>
                </a:solidFill>
                <a:latin typeface="Calibri"/>
              </a:rPr>
              <a:t>How Processes Share Files: </a:t>
            </a:r>
            <a:r>
              <a:rPr b="1" lang="en" sz="3200" spc="-1" strike="noStrike">
                <a:solidFill>
                  <a:srgbClr val="000000"/>
                </a:solidFill>
                <a:latin typeface="Courier New"/>
              </a:rPr>
              <a:t>fork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2030" name="CustomShape 2"/>
          <p:cNvSpPr/>
          <p:nvPr/>
        </p:nvSpPr>
        <p:spPr>
          <a:xfrm>
            <a:off x="290520" y="1066680"/>
            <a:ext cx="830664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31" name="CustomShape 3"/>
          <p:cNvSpPr/>
          <p:nvPr/>
        </p:nvSpPr>
        <p:spPr>
          <a:xfrm>
            <a:off x="1506600" y="36702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2" name="CustomShape 4"/>
          <p:cNvSpPr/>
          <p:nvPr/>
        </p:nvSpPr>
        <p:spPr>
          <a:xfrm>
            <a:off x="1506600" y="38988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5"/>
          <p:cNvSpPr/>
          <p:nvPr/>
        </p:nvSpPr>
        <p:spPr>
          <a:xfrm>
            <a:off x="1506600" y="41274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4" name="CustomShape 6"/>
          <p:cNvSpPr/>
          <p:nvPr/>
        </p:nvSpPr>
        <p:spPr>
          <a:xfrm>
            <a:off x="1506600" y="43560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5" name="CustomShape 7"/>
          <p:cNvSpPr/>
          <p:nvPr/>
        </p:nvSpPr>
        <p:spPr>
          <a:xfrm>
            <a:off x="1506600" y="45846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8"/>
          <p:cNvSpPr/>
          <p:nvPr/>
        </p:nvSpPr>
        <p:spPr>
          <a:xfrm>
            <a:off x="896760" y="36702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37" name="CustomShape 9"/>
          <p:cNvSpPr/>
          <p:nvPr/>
        </p:nvSpPr>
        <p:spPr>
          <a:xfrm>
            <a:off x="896760" y="38988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38" name="CustomShape 10"/>
          <p:cNvSpPr/>
          <p:nvPr/>
        </p:nvSpPr>
        <p:spPr>
          <a:xfrm>
            <a:off x="896760" y="41274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39" name="CustomShape 11"/>
          <p:cNvSpPr/>
          <p:nvPr/>
        </p:nvSpPr>
        <p:spPr>
          <a:xfrm>
            <a:off x="896760" y="43560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40" name="CustomShape 12"/>
          <p:cNvSpPr/>
          <p:nvPr/>
        </p:nvSpPr>
        <p:spPr>
          <a:xfrm>
            <a:off x="896760" y="45846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41" name="CustomShape 13"/>
          <p:cNvSpPr/>
          <p:nvPr/>
        </p:nvSpPr>
        <p:spPr>
          <a:xfrm>
            <a:off x="621360" y="2639520"/>
            <a:ext cx="236772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042" name="CustomShape 14"/>
          <p:cNvSpPr/>
          <p:nvPr/>
        </p:nvSpPr>
        <p:spPr>
          <a:xfrm>
            <a:off x="317016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043" name="CustomShape 15"/>
          <p:cNvSpPr/>
          <p:nvPr/>
        </p:nvSpPr>
        <p:spPr>
          <a:xfrm>
            <a:off x="576108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044" name="CustomShape 16"/>
          <p:cNvSpPr/>
          <p:nvPr/>
        </p:nvSpPr>
        <p:spPr>
          <a:xfrm>
            <a:off x="3868560" y="3962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45" name="CustomShape 17"/>
          <p:cNvSpPr/>
          <p:nvPr/>
        </p:nvSpPr>
        <p:spPr>
          <a:xfrm>
            <a:off x="3868560" y="42670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46" name="CustomShape 18"/>
          <p:cNvSpPr/>
          <p:nvPr/>
        </p:nvSpPr>
        <p:spPr>
          <a:xfrm>
            <a:off x="3868560" y="45720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47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8" name="CustomShape 20"/>
          <p:cNvSpPr/>
          <p:nvPr/>
        </p:nvSpPr>
        <p:spPr>
          <a:xfrm>
            <a:off x="3868560" y="3657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9" name="CustomShape 21"/>
          <p:cNvSpPr/>
          <p:nvPr/>
        </p:nvSpPr>
        <p:spPr>
          <a:xfrm>
            <a:off x="3868560" y="56386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50" name="CustomShape 22"/>
          <p:cNvSpPr/>
          <p:nvPr/>
        </p:nvSpPr>
        <p:spPr>
          <a:xfrm>
            <a:off x="3868560" y="5943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51" name="CustomShape 23"/>
          <p:cNvSpPr/>
          <p:nvPr/>
        </p:nvSpPr>
        <p:spPr>
          <a:xfrm>
            <a:off x="3868560" y="6248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52" name="CustomShape 24"/>
          <p:cNvSpPr/>
          <p:nvPr/>
        </p:nvSpPr>
        <p:spPr>
          <a:xfrm>
            <a:off x="3868560" y="53341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3" name="Line 25"/>
          <p:cNvSpPr/>
          <p:nvPr/>
        </p:nvSpPr>
        <p:spPr>
          <a:xfrm>
            <a:off x="1828800" y="4682880"/>
            <a:ext cx="2057400" cy="6508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4" name="Line 26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5" name="CustomShape 27"/>
          <p:cNvSpPr/>
          <p:nvPr/>
        </p:nvSpPr>
        <p:spPr>
          <a:xfrm>
            <a:off x="6477120" y="36291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56" name="CustomShape 28"/>
          <p:cNvSpPr/>
          <p:nvPr/>
        </p:nvSpPr>
        <p:spPr>
          <a:xfrm>
            <a:off x="6477120" y="45435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57" name="CustomShape 29"/>
          <p:cNvSpPr/>
          <p:nvPr/>
        </p:nvSpPr>
        <p:spPr>
          <a:xfrm>
            <a:off x="6477120" y="39337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58" name="CustomShape 30"/>
          <p:cNvSpPr/>
          <p:nvPr/>
        </p:nvSpPr>
        <p:spPr>
          <a:xfrm>
            <a:off x="6477120" y="42386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59" name="CustomShape 31"/>
          <p:cNvSpPr/>
          <p:nvPr/>
        </p:nvSpPr>
        <p:spPr>
          <a:xfrm>
            <a:off x="6477120" y="52293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60" name="CustomShape 32"/>
          <p:cNvSpPr/>
          <p:nvPr/>
        </p:nvSpPr>
        <p:spPr>
          <a:xfrm>
            <a:off x="6477120" y="61437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61" name="CustomShape 33"/>
          <p:cNvSpPr/>
          <p:nvPr/>
        </p:nvSpPr>
        <p:spPr>
          <a:xfrm>
            <a:off x="6477120" y="55339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62" name="CustomShape 34"/>
          <p:cNvSpPr/>
          <p:nvPr/>
        </p:nvSpPr>
        <p:spPr>
          <a:xfrm>
            <a:off x="6477120" y="58388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63" name="CustomShape 35"/>
          <p:cNvSpPr/>
          <p:nvPr/>
        </p:nvSpPr>
        <p:spPr>
          <a:xfrm>
            <a:off x="3767040" y="3354480"/>
            <a:ext cx="15310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 (terminal)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64" name="CustomShape 36"/>
          <p:cNvSpPr/>
          <p:nvPr/>
        </p:nvSpPr>
        <p:spPr>
          <a:xfrm>
            <a:off x="3773160" y="5031000"/>
            <a:ext cx="114372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B 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65" name="Line 37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6" name="CustomShape 38"/>
          <p:cNvSpPr/>
          <p:nvPr/>
        </p:nvSpPr>
        <p:spPr>
          <a:xfrm>
            <a:off x="1507680" y="541008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7" name="CustomShape 39"/>
          <p:cNvSpPr/>
          <p:nvPr/>
        </p:nvSpPr>
        <p:spPr>
          <a:xfrm>
            <a:off x="1507680" y="563868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8" name="CustomShape 40"/>
          <p:cNvSpPr/>
          <p:nvPr/>
        </p:nvSpPr>
        <p:spPr>
          <a:xfrm>
            <a:off x="1507680" y="586728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9" name="CustomShape 41"/>
          <p:cNvSpPr/>
          <p:nvPr/>
        </p:nvSpPr>
        <p:spPr>
          <a:xfrm>
            <a:off x="1507680" y="609588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42"/>
          <p:cNvSpPr/>
          <p:nvPr/>
        </p:nvSpPr>
        <p:spPr>
          <a:xfrm>
            <a:off x="1507680" y="632448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43"/>
          <p:cNvSpPr/>
          <p:nvPr/>
        </p:nvSpPr>
        <p:spPr>
          <a:xfrm>
            <a:off x="897840" y="541008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72" name="CustomShape 44"/>
          <p:cNvSpPr/>
          <p:nvPr/>
        </p:nvSpPr>
        <p:spPr>
          <a:xfrm>
            <a:off x="897840" y="563868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73" name="CustomShape 45"/>
          <p:cNvSpPr/>
          <p:nvPr/>
        </p:nvSpPr>
        <p:spPr>
          <a:xfrm>
            <a:off x="897840" y="586728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74" name="CustomShape 46"/>
          <p:cNvSpPr/>
          <p:nvPr/>
        </p:nvSpPr>
        <p:spPr>
          <a:xfrm>
            <a:off x="897840" y="609588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75" name="CustomShape 47"/>
          <p:cNvSpPr/>
          <p:nvPr/>
        </p:nvSpPr>
        <p:spPr>
          <a:xfrm>
            <a:off x="897840" y="632448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076" name="CustomShape 48"/>
          <p:cNvSpPr/>
          <p:nvPr/>
        </p:nvSpPr>
        <p:spPr>
          <a:xfrm>
            <a:off x="1401840" y="3354480"/>
            <a:ext cx="73404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Parent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77" name="CustomShape 49"/>
          <p:cNvSpPr/>
          <p:nvPr/>
        </p:nvSpPr>
        <p:spPr>
          <a:xfrm>
            <a:off x="1393920" y="5107320"/>
            <a:ext cx="60444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Child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078" name="CustomShape 50"/>
          <p:cNvSpPr/>
          <p:nvPr/>
        </p:nvSpPr>
        <p:spPr>
          <a:xfrm flipH="1" flipV="1" rot="5400000">
            <a:off x="1807920" y="3695040"/>
            <a:ext cx="2064240" cy="205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CustomShape 51"/>
          <p:cNvSpPr/>
          <p:nvPr/>
        </p:nvSpPr>
        <p:spPr>
          <a:xfrm flipV="1">
            <a:off x="1812240" y="5333400"/>
            <a:ext cx="2073240" cy="11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7" dur="indefinite" restart="never" nodeType="tmRoot">
          <p:childTnLst>
            <p:seq>
              <p:cTn id="8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CustomShape 1"/>
          <p:cNvSpPr/>
          <p:nvPr/>
        </p:nvSpPr>
        <p:spPr>
          <a:xfrm>
            <a:off x="36468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I/O Redirection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2081" name="CustomShape 2"/>
          <p:cNvSpPr/>
          <p:nvPr/>
        </p:nvSpPr>
        <p:spPr>
          <a:xfrm>
            <a:off x="380880" y="1219320"/>
            <a:ext cx="8305200" cy="1904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Question: How does a shell implement I/O redirection?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linux&gt; ls &gt; foo.txt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Answer: By calling the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dup2(oldfd, newfd)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function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Copies (per-process) descriptor table entry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oldfd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 to entry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newfd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82" name="CustomShape 3"/>
          <p:cNvSpPr/>
          <p:nvPr/>
        </p:nvSpPr>
        <p:spPr>
          <a:xfrm>
            <a:off x="1792440" y="460224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CustomShape 4"/>
          <p:cNvSpPr/>
          <p:nvPr/>
        </p:nvSpPr>
        <p:spPr>
          <a:xfrm>
            <a:off x="1792440" y="494676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084" name="CustomShape 5"/>
          <p:cNvSpPr/>
          <p:nvPr/>
        </p:nvSpPr>
        <p:spPr>
          <a:xfrm>
            <a:off x="1792440" y="529128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CustomShape 6"/>
          <p:cNvSpPr/>
          <p:nvPr/>
        </p:nvSpPr>
        <p:spPr>
          <a:xfrm>
            <a:off x="1792440" y="563580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6" name="CustomShape 7"/>
          <p:cNvSpPr/>
          <p:nvPr/>
        </p:nvSpPr>
        <p:spPr>
          <a:xfrm>
            <a:off x="1792440" y="597996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087" name="CustomShape 8"/>
          <p:cNvSpPr/>
          <p:nvPr/>
        </p:nvSpPr>
        <p:spPr>
          <a:xfrm>
            <a:off x="873360" y="4602240"/>
            <a:ext cx="91836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88" name="CustomShape 9"/>
          <p:cNvSpPr/>
          <p:nvPr/>
        </p:nvSpPr>
        <p:spPr>
          <a:xfrm>
            <a:off x="873360" y="4946760"/>
            <a:ext cx="91836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89" name="CustomShape 10"/>
          <p:cNvSpPr/>
          <p:nvPr/>
        </p:nvSpPr>
        <p:spPr>
          <a:xfrm>
            <a:off x="873360" y="5291280"/>
            <a:ext cx="91836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2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90" name="CustomShape 11"/>
          <p:cNvSpPr/>
          <p:nvPr/>
        </p:nvSpPr>
        <p:spPr>
          <a:xfrm>
            <a:off x="873360" y="5635800"/>
            <a:ext cx="91836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3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91" name="CustomShape 12"/>
          <p:cNvSpPr/>
          <p:nvPr/>
        </p:nvSpPr>
        <p:spPr>
          <a:xfrm>
            <a:off x="873360" y="5979960"/>
            <a:ext cx="91836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4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92" name="CustomShape 13"/>
          <p:cNvSpPr/>
          <p:nvPr/>
        </p:nvSpPr>
        <p:spPr>
          <a:xfrm>
            <a:off x="1158120" y="3615480"/>
            <a:ext cx="2716920" cy="82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Descriptor table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before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dup2(4,1)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093" name="CustomShape 14"/>
          <p:cNvSpPr/>
          <p:nvPr/>
        </p:nvSpPr>
        <p:spPr>
          <a:xfrm>
            <a:off x="6126120" y="460224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4" name="CustomShape 15"/>
          <p:cNvSpPr/>
          <p:nvPr/>
        </p:nvSpPr>
        <p:spPr>
          <a:xfrm>
            <a:off x="6126120" y="494676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095" name="CustomShape 16"/>
          <p:cNvSpPr/>
          <p:nvPr/>
        </p:nvSpPr>
        <p:spPr>
          <a:xfrm>
            <a:off x="6126120" y="529128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CustomShape 17"/>
          <p:cNvSpPr/>
          <p:nvPr/>
        </p:nvSpPr>
        <p:spPr>
          <a:xfrm>
            <a:off x="6126120" y="563580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7" name="CustomShape 18"/>
          <p:cNvSpPr/>
          <p:nvPr/>
        </p:nvSpPr>
        <p:spPr>
          <a:xfrm>
            <a:off x="6126120" y="5979960"/>
            <a:ext cx="918360" cy="34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098" name="CustomShape 19"/>
          <p:cNvSpPr/>
          <p:nvPr/>
        </p:nvSpPr>
        <p:spPr>
          <a:xfrm>
            <a:off x="5208840" y="4602240"/>
            <a:ext cx="91692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099" name="CustomShape 20"/>
          <p:cNvSpPr/>
          <p:nvPr/>
        </p:nvSpPr>
        <p:spPr>
          <a:xfrm>
            <a:off x="5208840" y="4946760"/>
            <a:ext cx="91692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100" name="CustomShape 21"/>
          <p:cNvSpPr/>
          <p:nvPr/>
        </p:nvSpPr>
        <p:spPr>
          <a:xfrm>
            <a:off x="5208840" y="5291280"/>
            <a:ext cx="91692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101" name="CustomShape 22"/>
          <p:cNvSpPr/>
          <p:nvPr/>
        </p:nvSpPr>
        <p:spPr>
          <a:xfrm>
            <a:off x="5208840" y="5635800"/>
            <a:ext cx="91692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102" name="CustomShape 23"/>
          <p:cNvSpPr/>
          <p:nvPr/>
        </p:nvSpPr>
        <p:spPr>
          <a:xfrm>
            <a:off x="5208840" y="5979960"/>
            <a:ext cx="916920" cy="343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fd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103" name="CustomShape 24"/>
          <p:cNvSpPr/>
          <p:nvPr/>
        </p:nvSpPr>
        <p:spPr>
          <a:xfrm>
            <a:off x="5475600" y="3615480"/>
            <a:ext cx="2503440" cy="82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crip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aft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du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p2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(4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,1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104" name="CustomShape 25"/>
          <p:cNvSpPr/>
          <p:nvPr/>
        </p:nvSpPr>
        <p:spPr>
          <a:xfrm>
            <a:off x="3624480" y="5059440"/>
            <a:ext cx="1294560" cy="59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9" dur="indefinite" restart="never" nodeType="tmRoot">
          <p:childTnLst>
            <p:seq>
              <p:cTn id="900" dur="indefinite" nodeType="mainSeq">
                <p:childTnLst>
                  <p:par>
                    <p:cTn id="901" fill="hold">
                      <p:stCondLst>
                        <p:cond delay="indefinite"/>
                      </p:stCondLst>
                      <p:childTnLst>
                        <p:par>
                          <p:cTn id="902" fill="hold">
                            <p:stCondLst>
                              <p:cond delay="0"/>
                            </p:stCondLst>
                            <p:childTnLst>
                              <p:par>
                                <p:cTn id="90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0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I/O Redirection Example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2106" name="CustomShape 2"/>
          <p:cNvSpPr/>
          <p:nvPr/>
        </p:nvSpPr>
        <p:spPr>
          <a:xfrm>
            <a:off x="350280" y="1297080"/>
            <a:ext cx="8547840" cy="98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Step #1: open file to which stdout should be redirected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Happens in child executing shell code, before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exec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107" name="CustomShape 3"/>
          <p:cNvSpPr/>
          <p:nvPr/>
        </p:nvSpPr>
        <p:spPr>
          <a:xfrm>
            <a:off x="1506600" y="36702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8" name="CustomShape 4"/>
          <p:cNvSpPr/>
          <p:nvPr/>
        </p:nvSpPr>
        <p:spPr>
          <a:xfrm>
            <a:off x="1506600" y="38988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9" name="CustomShape 5"/>
          <p:cNvSpPr/>
          <p:nvPr/>
        </p:nvSpPr>
        <p:spPr>
          <a:xfrm>
            <a:off x="1506600" y="41274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CustomShape 6"/>
          <p:cNvSpPr/>
          <p:nvPr/>
        </p:nvSpPr>
        <p:spPr>
          <a:xfrm>
            <a:off x="1506600" y="43560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7"/>
          <p:cNvSpPr/>
          <p:nvPr/>
        </p:nvSpPr>
        <p:spPr>
          <a:xfrm>
            <a:off x="1506600" y="45846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2" name="CustomShape 8"/>
          <p:cNvSpPr/>
          <p:nvPr/>
        </p:nvSpPr>
        <p:spPr>
          <a:xfrm>
            <a:off x="896760" y="36702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13" name="CustomShape 9"/>
          <p:cNvSpPr/>
          <p:nvPr/>
        </p:nvSpPr>
        <p:spPr>
          <a:xfrm>
            <a:off x="896760" y="38988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14" name="CustomShape 10"/>
          <p:cNvSpPr/>
          <p:nvPr/>
        </p:nvSpPr>
        <p:spPr>
          <a:xfrm>
            <a:off x="896760" y="41274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15" name="CustomShape 11"/>
          <p:cNvSpPr/>
          <p:nvPr/>
        </p:nvSpPr>
        <p:spPr>
          <a:xfrm>
            <a:off x="896760" y="43560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16" name="CustomShape 12"/>
          <p:cNvSpPr/>
          <p:nvPr/>
        </p:nvSpPr>
        <p:spPr>
          <a:xfrm>
            <a:off x="896760" y="45846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17" name="CustomShape 13"/>
          <p:cNvSpPr/>
          <p:nvPr/>
        </p:nvSpPr>
        <p:spPr>
          <a:xfrm>
            <a:off x="621360" y="2639520"/>
            <a:ext cx="236772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18" name="CustomShape 14"/>
          <p:cNvSpPr/>
          <p:nvPr/>
        </p:nvSpPr>
        <p:spPr>
          <a:xfrm>
            <a:off x="317016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n 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fi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 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ll 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19" name="CustomShape 15"/>
          <p:cNvSpPr/>
          <p:nvPr/>
        </p:nvSpPr>
        <p:spPr>
          <a:xfrm>
            <a:off x="576108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20" name="CustomShape 16"/>
          <p:cNvSpPr/>
          <p:nvPr/>
        </p:nvSpPr>
        <p:spPr>
          <a:xfrm>
            <a:off x="3868560" y="3962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21" name="CustomShape 17"/>
          <p:cNvSpPr/>
          <p:nvPr/>
        </p:nvSpPr>
        <p:spPr>
          <a:xfrm>
            <a:off x="3868560" y="42670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22" name="CustomShape 18"/>
          <p:cNvSpPr/>
          <p:nvPr/>
        </p:nvSpPr>
        <p:spPr>
          <a:xfrm>
            <a:off x="3868560" y="45720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23" name="Line 19"/>
          <p:cNvSpPr/>
          <p:nvPr/>
        </p:nvSpPr>
        <p:spPr>
          <a:xfrm flipV="1">
            <a:off x="1828800" y="3657240"/>
            <a:ext cx="2039760" cy="3524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4" name="CustomShape 20"/>
          <p:cNvSpPr/>
          <p:nvPr/>
        </p:nvSpPr>
        <p:spPr>
          <a:xfrm>
            <a:off x="3868560" y="3657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5" name="CustomShape 21"/>
          <p:cNvSpPr/>
          <p:nvPr/>
        </p:nvSpPr>
        <p:spPr>
          <a:xfrm>
            <a:off x="228960" y="40867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26" name="CustomShape 22"/>
          <p:cNvSpPr/>
          <p:nvPr/>
        </p:nvSpPr>
        <p:spPr>
          <a:xfrm>
            <a:off x="228960" y="38581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27" name="CustomShape 23"/>
          <p:cNvSpPr/>
          <p:nvPr/>
        </p:nvSpPr>
        <p:spPr>
          <a:xfrm>
            <a:off x="335160" y="3629520"/>
            <a:ext cx="7142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28" name="Line 24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9" name="CustomShape 25"/>
          <p:cNvSpPr/>
          <p:nvPr/>
        </p:nvSpPr>
        <p:spPr>
          <a:xfrm>
            <a:off x="6477120" y="36291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0" name="CustomShape 26"/>
          <p:cNvSpPr/>
          <p:nvPr/>
        </p:nvSpPr>
        <p:spPr>
          <a:xfrm>
            <a:off x="6477120" y="45435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1" name="CustomShape 27"/>
          <p:cNvSpPr/>
          <p:nvPr/>
        </p:nvSpPr>
        <p:spPr>
          <a:xfrm>
            <a:off x="6477120" y="39337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2" name="CustomShape 28"/>
          <p:cNvSpPr/>
          <p:nvPr/>
        </p:nvSpPr>
        <p:spPr>
          <a:xfrm>
            <a:off x="6477120" y="42386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3" name="CustomShape 29"/>
          <p:cNvSpPr/>
          <p:nvPr/>
        </p:nvSpPr>
        <p:spPr>
          <a:xfrm>
            <a:off x="3761640" y="3354480"/>
            <a:ext cx="6454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4" name="CustomShape 30"/>
          <p:cNvSpPr/>
          <p:nvPr/>
        </p:nvSpPr>
        <p:spPr>
          <a:xfrm>
            <a:off x="3868560" y="56386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5" name="CustomShape 31"/>
          <p:cNvSpPr/>
          <p:nvPr/>
        </p:nvSpPr>
        <p:spPr>
          <a:xfrm>
            <a:off x="3868560" y="5943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36" name="CustomShape 32"/>
          <p:cNvSpPr/>
          <p:nvPr/>
        </p:nvSpPr>
        <p:spPr>
          <a:xfrm>
            <a:off x="3868560" y="6248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37" name="CustomShape 33"/>
          <p:cNvSpPr/>
          <p:nvPr/>
        </p:nvSpPr>
        <p:spPr>
          <a:xfrm>
            <a:off x="3868560" y="53341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8" name="Line 34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9" name="CustomShape 35"/>
          <p:cNvSpPr/>
          <p:nvPr/>
        </p:nvSpPr>
        <p:spPr>
          <a:xfrm>
            <a:off x="6477120" y="52293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40" name="CustomShape 36"/>
          <p:cNvSpPr/>
          <p:nvPr/>
        </p:nvSpPr>
        <p:spPr>
          <a:xfrm>
            <a:off x="6477120" y="61437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41" name="CustomShape 37"/>
          <p:cNvSpPr/>
          <p:nvPr/>
        </p:nvSpPr>
        <p:spPr>
          <a:xfrm>
            <a:off x="6477120" y="55339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42" name="CustomShape 38"/>
          <p:cNvSpPr/>
          <p:nvPr/>
        </p:nvSpPr>
        <p:spPr>
          <a:xfrm>
            <a:off x="6477120" y="58388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43" name="CustomShape 39"/>
          <p:cNvSpPr/>
          <p:nvPr/>
        </p:nvSpPr>
        <p:spPr>
          <a:xfrm>
            <a:off x="3769560" y="5031000"/>
            <a:ext cx="6364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44" name="Line 40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06" dur="indefinite" restart="never" nodeType="tmRoot">
          <p:childTnLst>
            <p:seq>
              <p:cTn id="907" dur="indefinite" nodeType="mainSeq">
                <p:childTnLst>
                  <p:par>
                    <p:cTn id="908" fill="hold">
                      <p:stCondLst>
                        <p:cond delay="indefinite"/>
                      </p:stCondLst>
                      <p:childTnLst>
                        <p:par>
                          <p:cTn id="909" fill="hold">
                            <p:stCondLst>
                              <p:cond delay="0"/>
                            </p:stCondLst>
                            <p:childTnLst>
                              <p:par>
                                <p:cTn id="9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1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CustomShape 1"/>
          <p:cNvSpPr/>
          <p:nvPr/>
        </p:nvSpPr>
        <p:spPr>
          <a:xfrm>
            <a:off x="357120" y="4572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I/O Redirection Example (cont.)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2146" name="CustomShape 2"/>
          <p:cNvSpPr/>
          <p:nvPr/>
        </p:nvSpPr>
        <p:spPr>
          <a:xfrm>
            <a:off x="366840" y="1297080"/>
            <a:ext cx="8624160" cy="98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Step #2: call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dup2(4,1)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cause fd=1 (stdout) to refer to disk file pointed at by fd=4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147" name="CustomShape 3"/>
          <p:cNvSpPr/>
          <p:nvPr/>
        </p:nvSpPr>
        <p:spPr>
          <a:xfrm>
            <a:off x="1506600" y="36702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4"/>
          <p:cNvSpPr/>
          <p:nvPr/>
        </p:nvSpPr>
        <p:spPr>
          <a:xfrm>
            <a:off x="1506600" y="38988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5"/>
          <p:cNvSpPr/>
          <p:nvPr/>
        </p:nvSpPr>
        <p:spPr>
          <a:xfrm>
            <a:off x="1506600" y="41274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0" name="CustomShape 6"/>
          <p:cNvSpPr/>
          <p:nvPr/>
        </p:nvSpPr>
        <p:spPr>
          <a:xfrm>
            <a:off x="1506600" y="43560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1" name="CustomShape 7"/>
          <p:cNvSpPr/>
          <p:nvPr/>
        </p:nvSpPr>
        <p:spPr>
          <a:xfrm>
            <a:off x="1506600" y="4584600"/>
            <a:ext cx="60876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2" name="CustomShape 8"/>
          <p:cNvSpPr/>
          <p:nvPr/>
        </p:nvSpPr>
        <p:spPr>
          <a:xfrm>
            <a:off x="896760" y="36702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53" name="CustomShape 9"/>
          <p:cNvSpPr/>
          <p:nvPr/>
        </p:nvSpPr>
        <p:spPr>
          <a:xfrm>
            <a:off x="896760" y="38988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54" name="CustomShape 10"/>
          <p:cNvSpPr/>
          <p:nvPr/>
        </p:nvSpPr>
        <p:spPr>
          <a:xfrm>
            <a:off x="896760" y="41274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55" name="CustomShape 11"/>
          <p:cNvSpPr/>
          <p:nvPr/>
        </p:nvSpPr>
        <p:spPr>
          <a:xfrm>
            <a:off x="896760" y="43560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56" name="CustomShape 12"/>
          <p:cNvSpPr/>
          <p:nvPr/>
        </p:nvSpPr>
        <p:spPr>
          <a:xfrm>
            <a:off x="896760" y="4584600"/>
            <a:ext cx="608760" cy="227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fd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57" name="CustomShape 13"/>
          <p:cNvSpPr/>
          <p:nvPr/>
        </p:nvSpPr>
        <p:spPr>
          <a:xfrm>
            <a:off x="621360" y="2639520"/>
            <a:ext cx="236772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[one table per process]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58" name="CustomShape 14"/>
          <p:cNvSpPr/>
          <p:nvPr/>
        </p:nvSpPr>
        <p:spPr>
          <a:xfrm>
            <a:off x="317016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Open file table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59" name="CustomShape 15"/>
          <p:cNvSpPr/>
          <p:nvPr/>
        </p:nvSpPr>
        <p:spPr>
          <a:xfrm>
            <a:off x="5761080" y="2639520"/>
            <a:ext cx="2509560" cy="63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v-node table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[shared by all processes]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2160" name="CustomShape 16"/>
          <p:cNvSpPr/>
          <p:nvPr/>
        </p:nvSpPr>
        <p:spPr>
          <a:xfrm>
            <a:off x="3868560" y="396252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61" name="CustomShape 17"/>
          <p:cNvSpPr/>
          <p:nvPr/>
        </p:nvSpPr>
        <p:spPr>
          <a:xfrm>
            <a:off x="3868560" y="426708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62" name="CustomShape 18"/>
          <p:cNvSpPr/>
          <p:nvPr/>
        </p:nvSpPr>
        <p:spPr>
          <a:xfrm>
            <a:off x="3868560" y="457200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63" name="Line 19"/>
          <p:cNvSpPr/>
          <p:nvPr/>
        </p:nvSpPr>
        <p:spPr>
          <a:xfrm>
            <a:off x="1828800" y="4009680"/>
            <a:ext cx="2057400" cy="13579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CustomShape 20"/>
          <p:cNvSpPr/>
          <p:nvPr/>
        </p:nvSpPr>
        <p:spPr>
          <a:xfrm>
            <a:off x="3868560" y="365760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CustomShape 21"/>
          <p:cNvSpPr/>
          <p:nvPr/>
        </p:nvSpPr>
        <p:spPr>
          <a:xfrm>
            <a:off x="3868560" y="563868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pos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66" name="CustomShape 22"/>
          <p:cNvSpPr/>
          <p:nvPr/>
        </p:nvSpPr>
        <p:spPr>
          <a:xfrm>
            <a:off x="3868560" y="594360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refcnt=2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67" name="CustomShape 23"/>
          <p:cNvSpPr/>
          <p:nvPr/>
        </p:nvSpPr>
        <p:spPr>
          <a:xfrm>
            <a:off x="3868560" y="62485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68" name="CustomShape 24"/>
          <p:cNvSpPr/>
          <p:nvPr/>
        </p:nvSpPr>
        <p:spPr>
          <a:xfrm>
            <a:off x="3868560" y="53341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9" name="Line 25"/>
          <p:cNvSpPr/>
          <p:nvPr/>
        </p:nvSpPr>
        <p:spPr>
          <a:xfrm>
            <a:off x="1828800" y="4682880"/>
            <a:ext cx="2057400" cy="6984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26"/>
          <p:cNvSpPr/>
          <p:nvPr/>
        </p:nvSpPr>
        <p:spPr>
          <a:xfrm>
            <a:off x="228960" y="40867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stderr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71" name="CustomShape 27"/>
          <p:cNvSpPr/>
          <p:nvPr/>
        </p:nvSpPr>
        <p:spPr>
          <a:xfrm>
            <a:off x="228960" y="3858120"/>
            <a:ext cx="82080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stdout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72" name="CustomShape 28"/>
          <p:cNvSpPr/>
          <p:nvPr/>
        </p:nvSpPr>
        <p:spPr>
          <a:xfrm>
            <a:off x="335160" y="3629520"/>
            <a:ext cx="714240" cy="303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stdin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2173" name="Line 29"/>
          <p:cNvSpPr/>
          <p:nvPr/>
        </p:nvSpPr>
        <p:spPr>
          <a:xfrm flipV="1">
            <a:off x="4786200" y="3641400"/>
            <a:ext cx="1690560" cy="154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CustomShape 30"/>
          <p:cNvSpPr/>
          <p:nvPr/>
        </p:nvSpPr>
        <p:spPr>
          <a:xfrm>
            <a:off x="6477120" y="362916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75" name="CustomShape 31"/>
          <p:cNvSpPr/>
          <p:nvPr/>
        </p:nvSpPr>
        <p:spPr>
          <a:xfrm>
            <a:off x="6477120" y="454356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76" name="CustomShape 32"/>
          <p:cNvSpPr/>
          <p:nvPr/>
        </p:nvSpPr>
        <p:spPr>
          <a:xfrm>
            <a:off x="6477120" y="393372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77" name="CustomShape 33"/>
          <p:cNvSpPr/>
          <p:nvPr/>
        </p:nvSpPr>
        <p:spPr>
          <a:xfrm>
            <a:off x="6477120" y="4238640"/>
            <a:ext cx="1065960" cy="3042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78" name="CustomShape 34"/>
          <p:cNvSpPr/>
          <p:nvPr/>
        </p:nvSpPr>
        <p:spPr>
          <a:xfrm>
            <a:off x="6477120" y="52293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access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79" name="CustomShape 35"/>
          <p:cNvSpPr/>
          <p:nvPr/>
        </p:nvSpPr>
        <p:spPr>
          <a:xfrm>
            <a:off x="6477120" y="614376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ctr" vert="vert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0" name="CustomShape 36"/>
          <p:cNvSpPr/>
          <p:nvPr/>
        </p:nvSpPr>
        <p:spPr>
          <a:xfrm>
            <a:off x="6477120" y="553392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1" name="CustomShape 37"/>
          <p:cNvSpPr/>
          <p:nvPr/>
        </p:nvSpPr>
        <p:spPr>
          <a:xfrm>
            <a:off x="6477120" y="5838840"/>
            <a:ext cx="106596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type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2" name="CustomShape 38"/>
          <p:cNvSpPr/>
          <p:nvPr/>
        </p:nvSpPr>
        <p:spPr>
          <a:xfrm>
            <a:off x="3761640" y="3354480"/>
            <a:ext cx="6454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A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3" name="CustomShape 39"/>
          <p:cNvSpPr/>
          <p:nvPr/>
        </p:nvSpPr>
        <p:spPr>
          <a:xfrm>
            <a:off x="3769560" y="5031000"/>
            <a:ext cx="636480" cy="33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File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4" name="Line 40"/>
          <p:cNvSpPr/>
          <p:nvPr/>
        </p:nvSpPr>
        <p:spPr>
          <a:xfrm flipV="1">
            <a:off x="4706640" y="5229000"/>
            <a:ext cx="1770120" cy="2570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3" dur="indefinite" restart="never" nodeType="tmRoot">
          <p:childTnLst>
            <p:seq>
              <p:cTn id="9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Unix I/O vs. Standard I/O vs. RIO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2186" name="CustomShape 2"/>
          <p:cNvSpPr/>
          <p:nvPr/>
        </p:nvSpPr>
        <p:spPr>
          <a:xfrm>
            <a:off x="241200" y="1600200"/>
            <a:ext cx="8749440" cy="487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Standard I/O and RIO are implemented using low-level Unix I/O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Which ones should you use in your programs?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187" name="CustomShape 3"/>
          <p:cNvSpPr/>
          <p:nvPr/>
        </p:nvSpPr>
        <p:spPr>
          <a:xfrm>
            <a:off x="2739960" y="2913120"/>
            <a:ext cx="4041000" cy="1577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8" name="CustomShape 4"/>
          <p:cNvSpPr/>
          <p:nvPr/>
        </p:nvSpPr>
        <p:spPr>
          <a:xfrm>
            <a:off x="2739960" y="4491000"/>
            <a:ext cx="4041000" cy="685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Unix I/O functions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(accessed via system calls)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89" name="CustomShape 5"/>
          <p:cNvSpPr/>
          <p:nvPr/>
        </p:nvSpPr>
        <p:spPr>
          <a:xfrm>
            <a:off x="2741760" y="3805200"/>
            <a:ext cx="1447200" cy="68508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Standard I/O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90" name="CustomShape 6"/>
          <p:cNvSpPr/>
          <p:nvPr/>
        </p:nvSpPr>
        <p:spPr>
          <a:xfrm>
            <a:off x="3268440" y="3124080"/>
            <a:ext cx="2964960" cy="45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application program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2191" name="CustomShape 7"/>
          <p:cNvSpPr/>
          <p:nvPr/>
        </p:nvSpPr>
        <p:spPr>
          <a:xfrm>
            <a:off x="241200" y="2451240"/>
            <a:ext cx="1988280" cy="203616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fopen  fdopen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fread  fwrite fscanf fprintf  sscanf sprintf fgets  fputs fflush fseek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fclose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92" name="CustomShape 8"/>
          <p:cNvSpPr/>
          <p:nvPr/>
        </p:nvSpPr>
        <p:spPr>
          <a:xfrm>
            <a:off x="539640" y="4419720"/>
            <a:ext cx="1643760" cy="8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open   read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write  lseek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   close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93" name="Line 9"/>
          <p:cNvSpPr/>
          <p:nvPr/>
        </p:nvSpPr>
        <p:spPr>
          <a:xfrm flipH="1">
            <a:off x="2230200" y="4840200"/>
            <a:ext cx="47484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4" name="CustomShape 10"/>
          <p:cNvSpPr/>
          <p:nvPr/>
        </p:nvSpPr>
        <p:spPr>
          <a:xfrm>
            <a:off x="7149960" y="3490920"/>
            <a:ext cx="1840680" cy="1306800"/>
          </a:xfrm>
          <a:prstGeom prst="rect">
            <a:avLst/>
          </a:prstGeom>
          <a:solidFill>
            <a:schemeClr val="bg1">
              <a:lumMod val="95000"/>
            </a:schemeClr>
          </a:solidFill>
          <a:ln w="64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rio_readn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rio_writen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rio_readinitb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rio_readlineb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rio_readnb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95" name="CustomShape 11"/>
          <p:cNvSpPr/>
          <p:nvPr/>
        </p:nvSpPr>
        <p:spPr>
          <a:xfrm>
            <a:off x="5334120" y="3805200"/>
            <a:ext cx="1447200" cy="68508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RIO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2196" name="Line 12"/>
          <p:cNvSpPr/>
          <p:nvPr/>
        </p:nvSpPr>
        <p:spPr>
          <a:xfrm flipH="1" flipV="1">
            <a:off x="2260440" y="3340080"/>
            <a:ext cx="482760" cy="7491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7" name="Line 13"/>
          <p:cNvSpPr/>
          <p:nvPr/>
        </p:nvSpPr>
        <p:spPr>
          <a:xfrm>
            <a:off x="6794280" y="4152600"/>
            <a:ext cx="368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5" dur="indefinite" restart="never" nodeType="tmRoot">
          <p:childTnLst>
            <p:seq>
              <p:cTn id="9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380880" y="4191120"/>
            <a:ext cx="4876560" cy="2285640"/>
          </a:xfrm>
          <a:prstGeom prst="rect">
            <a:avLst/>
          </a:prstGeom>
          <a:solidFill>
            <a:srgbClr val="e9e1c9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Shape 2"/>
          <p:cNvSpPr txBox="1"/>
          <p:nvPr/>
        </p:nvSpPr>
        <p:spPr>
          <a:xfrm>
            <a:off x="380880" y="189000"/>
            <a:ext cx="86061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System Call Example: Opening File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362880" y="859680"/>
            <a:ext cx="8399520" cy="104508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User calls: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open(filename, options)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Calls __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open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function, which invokes system call instruction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syscall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529200" y="1918080"/>
            <a:ext cx="8457840" cy="1793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00000000000e5d70 &lt;__open&gt;: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open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 is syscall #2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e5d7e:   0f 05               syscall         # Return value in %rax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e5d80:   48 3d 01 f0 ff ff   cmp  $0xfffffffffffff001,%rax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...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</a:rPr>
              <a:t>e5dfa:   c3                  retq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28" name="CustomShape 5"/>
          <p:cNvSpPr/>
          <p:nvPr/>
        </p:nvSpPr>
        <p:spPr>
          <a:xfrm>
            <a:off x="543600" y="4191120"/>
            <a:ext cx="142092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808080"/>
                </a:solidFill>
                <a:latin typeface="Calibri"/>
              </a:rPr>
              <a:t>User code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29" name="CustomShape 6"/>
          <p:cNvSpPr/>
          <p:nvPr/>
        </p:nvSpPr>
        <p:spPr>
          <a:xfrm>
            <a:off x="3240720" y="4191120"/>
            <a:ext cx="16448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808080"/>
                </a:solidFill>
                <a:latin typeface="Calibri"/>
              </a:rPr>
              <a:t>Kernel code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30" name="Line 7"/>
          <p:cNvSpPr/>
          <p:nvPr/>
        </p:nvSpPr>
        <p:spPr>
          <a:xfrm>
            <a:off x="1296720" y="4713120"/>
            <a:ext cx="360" cy="5983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8"/>
          <p:cNvSpPr/>
          <p:nvPr/>
        </p:nvSpPr>
        <p:spPr>
          <a:xfrm>
            <a:off x="1302840" y="5317920"/>
            <a:ext cx="2806920" cy="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9"/>
          <p:cNvSpPr/>
          <p:nvPr/>
        </p:nvSpPr>
        <p:spPr>
          <a:xfrm>
            <a:off x="4115880" y="5324400"/>
            <a:ext cx="360" cy="59688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10"/>
          <p:cNvSpPr/>
          <p:nvPr/>
        </p:nvSpPr>
        <p:spPr>
          <a:xfrm flipH="1" flipV="1">
            <a:off x="1290240" y="5387760"/>
            <a:ext cx="2832120" cy="5461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11"/>
          <p:cNvSpPr/>
          <p:nvPr/>
        </p:nvSpPr>
        <p:spPr>
          <a:xfrm flipH="1">
            <a:off x="1290240" y="5414760"/>
            <a:ext cx="6480" cy="9097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2"/>
          <p:cNvSpPr/>
          <p:nvPr/>
        </p:nvSpPr>
        <p:spPr>
          <a:xfrm>
            <a:off x="2201760" y="4952880"/>
            <a:ext cx="106884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Exception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36" name="CustomShape 13"/>
          <p:cNvSpPr/>
          <p:nvPr/>
        </p:nvSpPr>
        <p:spPr>
          <a:xfrm>
            <a:off x="4146480" y="5410080"/>
            <a:ext cx="121896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Open file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37" name="CustomShape 14"/>
          <p:cNvSpPr/>
          <p:nvPr/>
        </p:nvSpPr>
        <p:spPr>
          <a:xfrm>
            <a:off x="2178360" y="5719680"/>
            <a:ext cx="88740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Returns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38" name="CustomShape 15"/>
          <p:cNvSpPr/>
          <p:nvPr/>
        </p:nvSpPr>
        <p:spPr>
          <a:xfrm>
            <a:off x="690840" y="5086440"/>
            <a:ext cx="639720" cy="303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</a:rPr>
              <a:t>syscall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39" name="CustomShape 16"/>
          <p:cNvSpPr/>
          <p:nvPr/>
        </p:nvSpPr>
        <p:spPr>
          <a:xfrm>
            <a:off x="785880" y="5292000"/>
            <a:ext cx="490320" cy="303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</a:rPr>
              <a:t>cmp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40" name="CustomShape 17"/>
          <p:cNvSpPr/>
          <p:nvPr/>
        </p:nvSpPr>
        <p:spPr>
          <a:xfrm>
            <a:off x="5410080" y="4241160"/>
            <a:ext cx="3753000" cy="25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%rax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contains syscall number</a:t>
            </a: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Other arguments in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%rdi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%rsi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%rdx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%r10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%r8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%r9</a:t>
            </a: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Return value in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%rax</a:t>
            </a: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Negative value is an error corresponding to negative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errno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CustomShape 1"/>
          <p:cNvSpPr/>
          <p:nvPr/>
        </p:nvSpPr>
        <p:spPr>
          <a:xfrm>
            <a:off x="380880" y="533520"/>
            <a:ext cx="687780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Choosing I/O Functions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2199" name="CustomShape 2"/>
          <p:cNvSpPr/>
          <p:nvPr/>
        </p:nvSpPr>
        <p:spPr>
          <a:xfrm>
            <a:off x="380880" y="1252440"/>
            <a:ext cx="8471880" cy="522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General rule: use the highest-level I/O functions you can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Many C programmers are able to do all of their work using the standard I/O functions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But, be sure to understand the functions you use!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When to use standard I/O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When working with disk or terminal files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When to use raw Unix I/O 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Inside signal handlers, because Unix I/O is async-signal-safe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 rare cases when you need absolute highest performance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When to use RIO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When you are reading and writing network sockets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Avoid using standard I/O on sockets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2200" name="CustomShape 3"/>
          <p:cNvSpPr/>
          <p:nvPr/>
        </p:nvSpPr>
        <p:spPr>
          <a:xfrm>
            <a:off x="-304200" y="308268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7" dur="indefinite" restart="never" nodeType="tmRoot">
          <p:childTnLst>
            <p:seq>
              <p:cTn id="9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762120" y="3581280"/>
            <a:ext cx="5714640" cy="2285640"/>
          </a:xfrm>
          <a:prstGeom prst="rect">
            <a:avLst/>
          </a:prstGeom>
          <a:solidFill>
            <a:srgbClr val="e9e1c9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TextShape 2"/>
          <p:cNvSpPr txBox="1"/>
          <p:nvPr/>
        </p:nvSpPr>
        <p:spPr>
          <a:xfrm>
            <a:off x="441720" y="587520"/>
            <a:ext cx="7892640" cy="55512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43" name="TextShape 3"/>
          <p:cNvSpPr txBox="1"/>
          <p:nvPr/>
        </p:nvSpPr>
        <p:spPr>
          <a:xfrm>
            <a:off x="457200" y="1295280"/>
            <a:ext cx="8152920" cy="1066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User writes to memory location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That portion (page) of user’s memory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currently on disk</a:t>
            </a: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6130080" y="1022400"/>
            <a:ext cx="2131920" cy="1307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int a[1000];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main ()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a[500] = 13;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1160280" y="2489040"/>
            <a:ext cx="6856200" cy="33372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80483b7: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c7 05 10 9d 04 08 0d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movl   $0xd,0x8049d10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446" name="CustomShape 6"/>
          <p:cNvSpPr/>
          <p:nvPr/>
        </p:nvSpPr>
        <p:spPr>
          <a:xfrm>
            <a:off x="883080" y="3633840"/>
            <a:ext cx="142092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808080"/>
                </a:solidFill>
                <a:latin typeface="Calibri"/>
              </a:rPr>
              <a:t>User code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47" name="CustomShape 7"/>
          <p:cNvSpPr/>
          <p:nvPr/>
        </p:nvSpPr>
        <p:spPr>
          <a:xfrm>
            <a:off x="3631680" y="3633840"/>
            <a:ext cx="16448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808080"/>
                </a:solidFill>
                <a:latin typeface="Calibri"/>
              </a:rPr>
              <a:t>Kernel code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48" name="Line 8"/>
          <p:cNvSpPr/>
          <p:nvPr/>
        </p:nvSpPr>
        <p:spPr>
          <a:xfrm>
            <a:off x="1652400" y="4156200"/>
            <a:ext cx="360" cy="5983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9"/>
          <p:cNvSpPr/>
          <p:nvPr/>
        </p:nvSpPr>
        <p:spPr>
          <a:xfrm>
            <a:off x="1658880" y="4761000"/>
            <a:ext cx="2806560" cy="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10"/>
          <p:cNvSpPr/>
          <p:nvPr/>
        </p:nvSpPr>
        <p:spPr>
          <a:xfrm>
            <a:off x="4471920" y="4767120"/>
            <a:ext cx="360" cy="59688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11"/>
          <p:cNvSpPr/>
          <p:nvPr/>
        </p:nvSpPr>
        <p:spPr>
          <a:xfrm flipH="1" flipV="1">
            <a:off x="1645920" y="4767120"/>
            <a:ext cx="2832120" cy="60984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12"/>
          <p:cNvSpPr/>
          <p:nvPr/>
        </p:nvSpPr>
        <p:spPr>
          <a:xfrm flipH="1">
            <a:off x="1645920" y="4857840"/>
            <a:ext cx="6480" cy="909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3"/>
          <p:cNvSpPr/>
          <p:nvPr/>
        </p:nvSpPr>
        <p:spPr>
          <a:xfrm>
            <a:off x="2169000" y="4395960"/>
            <a:ext cx="212508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Exception: page fault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54" name="CustomShape 14"/>
          <p:cNvSpPr/>
          <p:nvPr/>
        </p:nvSpPr>
        <p:spPr>
          <a:xfrm>
            <a:off x="4502160" y="4740120"/>
            <a:ext cx="1974600" cy="63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Copy page from disk to memory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55" name="CustomShape 15"/>
          <p:cNvSpPr/>
          <p:nvPr/>
        </p:nvSpPr>
        <p:spPr>
          <a:xfrm>
            <a:off x="2521080" y="5147280"/>
            <a:ext cx="1816920" cy="63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Return and reexecute movl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56" name="CustomShape 16"/>
          <p:cNvSpPr/>
          <p:nvPr/>
        </p:nvSpPr>
        <p:spPr>
          <a:xfrm>
            <a:off x="1101600" y="4595760"/>
            <a:ext cx="537840" cy="303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</a:rPr>
              <a:t>movl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341280" y="457200"/>
            <a:ext cx="52448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341280" y="457200"/>
            <a:ext cx="52448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366840" y="1143000"/>
            <a:ext cx="7100640" cy="5530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Definition: A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process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is an instance of a running program.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One of the most profound ideas in computer science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 the same as “program” or “processor”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 provides each program with two key abstractions: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ff0000"/>
                </a:solidFill>
                <a:latin typeface="Calibri"/>
              </a:rPr>
              <a:t>Logical control flow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program seems to have exclusive use of the CPU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Provided by kernel mechanism called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context switching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ff0000"/>
                </a:solidFill>
                <a:latin typeface="Calibri"/>
              </a:rPr>
              <a:t>Private address space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Each program seems to have exclusive use of main memory.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Provided by kernel mechanism called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virtual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7616520" y="525780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7768800" y="5715000"/>
            <a:ext cx="1066320" cy="30456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7620120" y="3291480"/>
            <a:ext cx="1371240" cy="190476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63" name="CustomShape 6"/>
          <p:cNvSpPr/>
          <p:nvPr/>
        </p:nvSpPr>
        <p:spPr>
          <a:xfrm>
            <a:off x="7756560" y="3861720"/>
            <a:ext cx="1066320" cy="3045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756560" y="4166640"/>
            <a:ext cx="1066320" cy="3045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7756560" y="4739400"/>
            <a:ext cx="1066320" cy="3045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7756560" y="4455360"/>
            <a:ext cx="1066320" cy="30456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5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09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30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82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36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58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16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Multiprocessing: The Illusion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396720" y="4501440"/>
            <a:ext cx="7895880" cy="1975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Computer runs many processes simultaneously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Applications for one or more users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Web browsers, email clients, editors, …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Background tasks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Monitoring network &amp; I/O devices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748080" y="33526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900360" y="38098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71" name="CustomShape 5"/>
          <p:cNvSpPr/>
          <p:nvPr/>
        </p:nvSpPr>
        <p:spPr>
          <a:xfrm>
            <a:off x="751320" y="1379160"/>
            <a:ext cx="1371240" cy="190476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888120" y="19497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73" name="CustomShape 7"/>
          <p:cNvSpPr/>
          <p:nvPr/>
        </p:nvSpPr>
        <p:spPr>
          <a:xfrm>
            <a:off x="888120" y="225432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74" name="CustomShape 8"/>
          <p:cNvSpPr/>
          <p:nvPr/>
        </p:nvSpPr>
        <p:spPr>
          <a:xfrm>
            <a:off x="888120" y="28274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75" name="CustomShape 9"/>
          <p:cNvSpPr/>
          <p:nvPr/>
        </p:nvSpPr>
        <p:spPr>
          <a:xfrm>
            <a:off x="888120" y="25430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76" name="CustomShape 10"/>
          <p:cNvSpPr/>
          <p:nvPr/>
        </p:nvSpPr>
        <p:spPr>
          <a:xfrm>
            <a:off x="2527920" y="33526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7" name="CustomShape 11"/>
          <p:cNvSpPr/>
          <p:nvPr/>
        </p:nvSpPr>
        <p:spPr>
          <a:xfrm>
            <a:off x="2680200" y="38098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78" name="CustomShape 12"/>
          <p:cNvSpPr/>
          <p:nvPr/>
        </p:nvSpPr>
        <p:spPr>
          <a:xfrm>
            <a:off x="2531160" y="1379520"/>
            <a:ext cx="1371240" cy="190476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79" name="CustomShape 13"/>
          <p:cNvSpPr/>
          <p:nvPr/>
        </p:nvSpPr>
        <p:spPr>
          <a:xfrm>
            <a:off x="2667960" y="19497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0" name="CustomShape 14"/>
          <p:cNvSpPr/>
          <p:nvPr/>
        </p:nvSpPr>
        <p:spPr>
          <a:xfrm>
            <a:off x="2667960" y="22546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1" name="CustomShape 15"/>
          <p:cNvSpPr/>
          <p:nvPr/>
        </p:nvSpPr>
        <p:spPr>
          <a:xfrm>
            <a:off x="2667960" y="28274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2" name="CustomShape 16"/>
          <p:cNvSpPr/>
          <p:nvPr/>
        </p:nvSpPr>
        <p:spPr>
          <a:xfrm>
            <a:off x="2667960" y="25434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3" name="CustomShape 17"/>
          <p:cNvSpPr/>
          <p:nvPr/>
        </p:nvSpPr>
        <p:spPr>
          <a:xfrm>
            <a:off x="4270320" y="2254680"/>
            <a:ext cx="50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484" name="CustomShape 18"/>
          <p:cNvSpPr/>
          <p:nvPr/>
        </p:nvSpPr>
        <p:spPr>
          <a:xfrm>
            <a:off x="5104800" y="33526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85" name="CustomShape 19"/>
          <p:cNvSpPr/>
          <p:nvPr/>
        </p:nvSpPr>
        <p:spPr>
          <a:xfrm>
            <a:off x="5257080" y="38098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6" name="CustomShape 20"/>
          <p:cNvSpPr/>
          <p:nvPr/>
        </p:nvSpPr>
        <p:spPr>
          <a:xfrm>
            <a:off x="5108040" y="1379520"/>
            <a:ext cx="1371240" cy="190476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87" name="CustomShape 21"/>
          <p:cNvSpPr/>
          <p:nvPr/>
        </p:nvSpPr>
        <p:spPr>
          <a:xfrm>
            <a:off x="5244840" y="19497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8" name="CustomShape 22"/>
          <p:cNvSpPr/>
          <p:nvPr/>
        </p:nvSpPr>
        <p:spPr>
          <a:xfrm>
            <a:off x="5244840" y="22546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89" name="CustomShape 23"/>
          <p:cNvSpPr/>
          <p:nvPr/>
        </p:nvSpPr>
        <p:spPr>
          <a:xfrm>
            <a:off x="5244840" y="28274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0" name="CustomShape 24"/>
          <p:cNvSpPr/>
          <p:nvPr/>
        </p:nvSpPr>
        <p:spPr>
          <a:xfrm>
            <a:off x="5244840" y="25434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357120" y="435600"/>
            <a:ext cx="8481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Multiprocessing: The (Traditional) Reality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533520" y="5257800"/>
            <a:ext cx="8534160" cy="129492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Single processor executes multiple processes concurrently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 executions interleaved (multitasking)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Address spaces managed by virtual memory system (later in course)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Register values for nonexecuting processes saved in memory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914400" y="40384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1052640" y="44956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751320" y="1219320"/>
            <a:ext cx="6030000" cy="250668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104040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104040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8" name="CustomShape 8"/>
          <p:cNvSpPr/>
          <p:nvPr/>
        </p:nvSpPr>
        <p:spPr>
          <a:xfrm>
            <a:off x="104040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99" name="CustomShape 9"/>
          <p:cNvSpPr/>
          <p:nvPr/>
        </p:nvSpPr>
        <p:spPr>
          <a:xfrm>
            <a:off x="104040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0" name="CustomShape 10"/>
          <p:cNvSpPr/>
          <p:nvPr/>
        </p:nvSpPr>
        <p:spPr>
          <a:xfrm>
            <a:off x="838080" y="1668600"/>
            <a:ext cx="1537560" cy="3436200"/>
          </a:xfrm>
          <a:prstGeom prst="rect">
            <a:avLst/>
          </a:prstGeom>
          <a:noFill/>
          <a:ln w="25560">
            <a:solidFill>
              <a:schemeClr val="tx1"/>
            </a:solidFill>
            <a:custDash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1"/>
          <p:cNvSpPr/>
          <p:nvPr/>
        </p:nvSpPr>
        <p:spPr>
          <a:xfrm>
            <a:off x="104040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2" name="CustomShape 12"/>
          <p:cNvSpPr/>
          <p:nvPr/>
        </p:nvSpPr>
        <p:spPr>
          <a:xfrm>
            <a:off x="273096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3" name="CustomShape 13"/>
          <p:cNvSpPr/>
          <p:nvPr/>
        </p:nvSpPr>
        <p:spPr>
          <a:xfrm>
            <a:off x="273096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4" name="CustomShape 14"/>
          <p:cNvSpPr/>
          <p:nvPr/>
        </p:nvSpPr>
        <p:spPr>
          <a:xfrm>
            <a:off x="273096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5" name="CustomShape 15"/>
          <p:cNvSpPr/>
          <p:nvPr/>
        </p:nvSpPr>
        <p:spPr>
          <a:xfrm>
            <a:off x="273096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6" name="CustomShape 16"/>
          <p:cNvSpPr/>
          <p:nvPr/>
        </p:nvSpPr>
        <p:spPr>
          <a:xfrm>
            <a:off x="273096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7" name="CustomShape 17"/>
          <p:cNvSpPr/>
          <p:nvPr/>
        </p:nvSpPr>
        <p:spPr>
          <a:xfrm>
            <a:off x="532152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8" name="CustomShape 18"/>
          <p:cNvSpPr/>
          <p:nvPr/>
        </p:nvSpPr>
        <p:spPr>
          <a:xfrm>
            <a:off x="532152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09" name="CustomShape 19"/>
          <p:cNvSpPr/>
          <p:nvPr/>
        </p:nvSpPr>
        <p:spPr>
          <a:xfrm>
            <a:off x="532152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10" name="CustomShape 20"/>
          <p:cNvSpPr/>
          <p:nvPr/>
        </p:nvSpPr>
        <p:spPr>
          <a:xfrm>
            <a:off x="532152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11" name="CustomShape 21"/>
          <p:cNvSpPr/>
          <p:nvPr/>
        </p:nvSpPr>
        <p:spPr>
          <a:xfrm>
            <a:off x="532152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12" name="CustomShape 22"/>
          <p:cNvSpPr/>
          <p:nvPr/>
        </p:nvSpPr>
        <p:spPr>
          <a:xfrm>
            <a:off x="4346640" y="2165400"/>
            <a:ext cx="50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" sz="36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357120" y="435600"/>
            <a:ext cx="8481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Multiprocessing: The (Traditional) Reality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533520" y="5257800"/>
            <a:ext cx="8534160" cy="5331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Save current registers in memory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914400" y="40384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1052640" y="44956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751320" y="1219320"/>
            <a:ext cx="6030000" cy="250668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18" name="CustomShape 6"/>
          <p:cNvSpPr/>
          <p:nvPr/>
        </p:nvSpPr>
        <p:spPr>
          <a:xfrm>
            <a:off x="104040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19" name="CustomShape 7"/>
          <p:cNvSpPr/>
          <p:nvPr/>
        </p:nvSpPr>
        <p:spPr>
          <a:xfrm>
            <a:off x="104040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0" name="CustomShape 8"/>
          <p:cNvSpPr/>
          <p:nvPr/>
        </p:nvSpPr>
        <p:spPr>
          <a:xfrm>
            <a:off x="104040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1" name="CustomShape 9"/>
          <p:cNvSpPr/>
          <p:nvPr/>
        </p:nvSpPr>
        <p:spPr>
          <a:xfrm>
            <a:off x="104040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2" name="CustomShape 10"/>
          <p:cNvSpPr/>
          <p:nvPr/>
        </p:nvSpPr>
        <p:spPr>
          <a:xfrm>
            <a:off x="838080" y="1668600"/>
            <a:ext cx="1537560" cy="3436200"/>
          </a:xfrm>
          <a:prstGeom prst="rect">
            <a:avLst/>
          </a:prstGeom>
          <a:noFill/>
          <a:ln w="25560">
            <a:solidFill>
              <a:schemeClr val="tx1"/>
            </a:solidFill>
            <a:custDash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11"/>
          <p:cNvSpPr/>
          <p:nvPr/>
        </p:nvSpPr>
        <p:spPr>
          <a:xfrm>
            <a:off x="104040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4" name="CustomShape 12"/>
          <p:cNvSpPr/>
          <p:nvPr/>
        </p:nvSpPr>
        <p:spPr>
          <a:xfrm>
            <a:off x="273096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5" name="CustomShape 13"/>
          <p:cNvSpPr/>
          <p:nvPr/>
        </p:nvSpPr>
        <p:spPr>
          <a:xfrm>
            <a:off x="273096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6" name="CustomShape 14"/>
          <p:cNvSpPr/>
          <p:nvPr/>
        </p:nvSpPr>
        <p:spPr>
          <a:xfrm>
            <a:off x="273096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7" name="CustomShape 15"/>
          <p:cNvSpPr/>
          <p:nvPr/>
        </p:nvSpPr>
        <p:spPr>
          <a:xfrm>
            <a:off x="273096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8" name="CustomShape 16"/>
          <p:cNvSpPr/>
          <p:nvPr/>
        </p:nvSpPr>
        <p:spPr>
          <a:xfrm>
            <a:off x="273096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29" name="CustomShape 17"/>
          <p:cNvSpPr/>
          <p:nvPr/>
        </p:nvSpPr>
        <p:spPr>
          <a:xfrm>
            <a:off x="532152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0" name="CustomShape 18"/>
          <p:cNvSpPr/>
          <p:nvPr/>
        </p:nvSpPr>
        <p:spPr>
          <a:xfrm>
            <a:off x="532152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1" name="CustomShape 19"/>
          <p:cNvSpPr/>
          <p:nvPr/>
        </p:nvSpPr>
        <p:spPr>
          <a:xfrm>
            <a:off x="532152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2" name="CustomShape 20"/>
          <p:cNvSpPr/>
          <p:nvPr/>
        </p:nvSpPr>
        <p:spPr>
          <a:xfrm>
            <a:off x="532152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3" name="CustomShape 21"/>
          <p:cNvSpPr/>
          <p:nvPr/>
        </p:nvSpPr>
        <p:spPr>
          <a:xfrm>
            <a:off x="532152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34" name="CustomShape 22"/>
          <p:cNvSpPr/>
          <p:nvPr/>
        </p:nvSpPr>
        <p:spPr>
          <a:xfrm>
            <a:off x="4346640" y="2165400"/>
            <a:ext cx="50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535" name="CustomShape 23"/>
          <p:cNvSpPr/>
          <p:nvPr/>
        </p:nvSpPr>
        <p:spPr>
          <a:xfrm>
            <a:off x="1447920" y="3573720"/>
            <a:ext cx="228240" cy="46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357120" y="435600"/>
            <a:ext cx="8481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Multiprocessing: The (Traditional) Reality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533520" y="5257800"/>
            <a:ext cx="8534160" cy="5331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Schedule next process for execution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2590920" y="40384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39" name="CustomShape 4"/>
          <p:cNvSpPr/>
          <p:nvPr/>
        </p:nvSpPr>
        <p:spPr>
          <a:xfrm>
            <a:off x="2729160" y="44956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0" name="CustomShape 5"/>
          <p:cNvSpPr/>
          <p:nvPr/>
        </p:nvSpPr>
        <p:spPr>
          <a:xfrm>
            <a:off x="751320" y="1219320"/>
            <a:ext cx="6030000" cy="250668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41" name="CustomShape 6"/>
          <p:cNvSpPr/>
          <p:nvPr/>
        </p:nvSpPr>
        <p:spPr>
          <a:xfrm>
            <a:off x="104040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104040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3" name="CustomShape 8"/>
          <p:cNvSpPr/>
          <p:nvPr/>
        </p:nvSpPr>
        <p:spPr>
          <a:xfrm>
            <a:off x="104040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4" name="CustomShape 9"/>
          <p:cNvSpPr/>
          <p:nvPr/>
        </p:nvSpPr>
        <p:spPr>
          <a:xfrm>
            <a:off x="104040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5" name="CustomShape 10"/>
          <p:cNvSpPr/>
          <p:nvPr/>
        </p:nvSpPr>
        <p:spPr>
          <a:xfrm>
            <a:off x="2514600" y="1668600"/>
            <a:ext cx="1537560" cy="3436200"/>
          </a:xfrm>
          <a:prstGeom prst="rect">
            <a:avLst/>
          </a:prstGeom>
          <a:noFill/>
          <a:ln w="25560">
            <a:solidFill>
              <a:schemeClr val="tx1"/>
            </a:solidFill>
            <a:custDash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1"/>
          <p:cNvSpPr/>
          <p:nvPr/>
        </p:nvSpPr>
        <p:spPr>
          <a:xfrm>
            <a:off x="104040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7" name="CustomShape 12"/>
          <p:cNvSpPr/>
          <p:nvPr/>
        </p:nvSpPr>
        <p:spPr>
          <a:xfrm>
            <a:off x="273096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8" name="CustomShape 13"/>
          <p:cNvSpPr/>
          <p:nvPr/>
        </p:nvSpPr>
        <p:spPr>
          <a:xfrm>
            <a:off x="273096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49" name="CustomShape 14"/>
          <p:cNvSpPr/>
          <p:nvPr/>
        </p:nvSpPr>
        <p:spPr>
          <a:xfrm>
            <a:off x="273096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273096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273096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532152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3" name="CustomShape 18"/>
          <p:cNvSpPr/>
          <p:nvPr/>
        </p:nvSpPr>
        <p:spPr>
          <a:xfrm>
            <a:off x="532152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4" name="CustomShape 19"/>
          <p:cNvSpPr/>
          <p:nvPr/>
        </p:nvSpPr>
        <p:spPr>
          <a:xfrm>
            <a:off x="532152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5" name="CustomShape 20"/>
          <p:cNvSpPr/>
          <p:nvPr/>
        </p:nvSpPr>
        <p:spPr>
          <a:xfrm>
            <a:off x="532152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6" name="CustomShape 21"/>
          <p:cNvSpPr/>
          <p:nvPr/>
        </p:nvSpPr>
        <p:spPr>
          <a:xfrm>
            <a:off x="532152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57" name="CustomShape 22"/>
          <p:cNvSpPr/>
          <p:nvPr/>
        </p:nvSpPr>
        <p:spPr>
          <a:xfrm>
            <a:off x="4346640" y="2165400"/>
            <a:ext cx="50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" sz="36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357120" y="435600"/>
            <a:ext cx="848196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Multiprocessing: The (Traditional) Reality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533520" y="5257800"/>
            <a:ext cx="8534160" cy="5331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Load saved registers and switch address space (context switch)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2590920" y="4038480"/>
            <a:ext cx="1371240" cy="99036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CPU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2729160" y="4495680"/>
            <a:ext cx="1066320" cy="3045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62" name="CustomShape 5"/>
          <p:cNvSpPr/>
          <p:nvPr/>
        </p:nvSpPr>
        <p:spPr>
          <a:xfrm>
            <a:off x="751320" y="1219320"/>
            <a:ext cx="6030000" cy="250668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Arial Narrow"/>
              </a:rPr>
              <a:t>Memory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63" name="CustomShape 6"/>
          <p:cNvSpPr/>
          <p:nvPr/>
        </p:nvSpPr>
        <p:spPr>
          <a:xfrm>
            <a:off x="104040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64" name="CustomShape 7"/>
          <p:cNvSpPr/>
          <p:nvPr/>
        </p:nvSpPr>
        <p:spPr>
          <a:xfrm>
            <a:off x="104040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65" name="CustomShape 8"/>
          <p:cNvSpPr/>
          <p:nvPr/>
        </p:nvSpPr>
        <p:spPr>
          <a:xfrm>
            <a:off x="104040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66" name="CustomShape 9"/>
          <p:cNvSpPr/>
          <p:nvPr/>
        </p:nvSpPr>
        <p:spPr>
          <a:xfrm>
            <a:off x="104040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67" name="CustomShape 10"/>
          <p:cNvSpPr/>
          <p:nvPr/>
        </p:nvSpPr>
        <p:spPr>
          <a:xfrm>
            <a:off x="2514600" y="1668600"/>
            <a:ext cx="1537560" cy="3436200"/>
          </a:xfrm>
          <a:prstGeom prst="rect">
            <a:avLst/>
          </a:prstGeom>
          <a:noFill/>
          <a:ln w="25560">
            <a:solidFill>
              <a:schemeClr val="tx1"/>
            </a:solidFill>
            <a:custDash>
              <a:ds d="1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11"/>
          <p:cNvSpPr/>
          <p:nvPr/>
        </p:nvSpPr>
        <p:spPr>
          <a:xfrm>
            <a:off x="104040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69" name="CustomShape 12"/>
          <p:cNvSpPr/>
          <p:nvPr/>
        </p:nvSpPr>
        <p:spPr>
          <a:xfrm>
            <a:off x="273096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0" name="CustomShape 13"/>
          <p:cNvSpPr/>
          <p:nvPr/>
        </p:nvSpPr>
        <p:spPr>
          <a:xfrm>
            <a:off x="273096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1" name="CustomShape 14"/>
          <p:cNvSpPr/>
          <p:nvPr/>
        </p:nvSpPr>
        <p:spPr>
          <a:xfrm>
            <a:off x="273096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2" name="CustomShape 15"/>
          <p:cNvSpPr/>
          <p:nvPr/>
        </p:nvSpPr>
        <p:spPr>
          <a:xfrm>
            <a:off x="273096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3" name="CustomShape 16"/>
          <p:cNvSpPr/>
          <p:nvPr/>
        </p:nvSpPr>
        <p:spPr>
          <a:xfrm>
            <a:off x="273096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4" name="CustomShape 17"/>
          <p:cNvSpPr/>
          <p:nvPr/>
        </p:nvSpPr>
        <p:spPr>
          <a:xfrm>
            <a:off x="5321520" y="178956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5" name="CustomShape 18"/>
          <p:cNvSpPr/>
          <p:nvPr/>
        </p:nvSpPr>
        <p:spPr>
          <a:xfrm>
            <a:off x="5321520" y="209448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6" name="CustomShape 19"/>
          <p:cNvSpPr/>
          <p:nvPr/>
        </p:nvSpPr>
        <p:spPr>
          <a:xfrm>
            <a:off x="5321520" y="266724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Code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7" name="CustomShape 20"/>
          <p:cNvSpPr/>
          <p:nvPr/>
        </p:nvSpPr>
        <p:spPr>
          <a:xfrm>
            <a:off x="5321520" y="2383200"/>
            <a:ext cx="1066320" cy="304560"/>
          </a:xfrm>
          <a:prstGeom prst="rect">
            <a:avLst/>
          </a:prstGeom>
          <a:solidFill>
            <a:srgbClr val="d9d9d9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8" name="CustomShape 21"/>
          <p:cNvSpPr/>
          <p:nvPr/>
        </p:nvSpPr>
        <p:spPr>
          <a:xfrm>
            <a:off x="5321520" y="3040200"/>
            <a:ext cx="1066320" cy="53316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</a:rPr>
              <a:t>Saved registers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579" name="CustomShape 22"/>
          <p:cNvSpPr/>
          <p:nvPr/>
        </p:nvSpPr>
        <p:spPr>
          <a:xfrm>
            <a:off x="4346640" y="2165400"/>
            <a:ext cx="50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580" name="CustomShape 23"/>
          <p:cNvSpPr/>
          <p:nvPr/>
        </p:nvSpPr>
        <p:spPr>
          <a:xfrm flipV="1">
            <a:off x="3200400" y="3573720"/>
            <a:ext cx="228240" cy="46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431640" y="457200"/>
            <a:ext cx="86209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452520" y="1219320"/>
            <a:ext cx="8294400" cy="174096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only purpose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of a computing machine is to be faster than a human.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All novel programs are the result of a good idea combined with a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performance surplus.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Surplus can be generated by new/more/better machines.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or by clever programming.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 can no longer (only) depend on engineers solving our problems by building better machines.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406440" y="493560"/>
            <a:ext cx="60703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409680" y="1219320"/>
            <a:ext cx="7895880" cy="25905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Each process is a logical control flow. 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Two processes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run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concurrently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are concurrent)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if their flows overlap in time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Otherwise, they are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sequential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Examples (running on single core):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Concurrent: A &amp; B, A &amp; 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Sequential: B &amp; 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Line 3"/>
          <p:cNvSpPr/>
          <p:nvPr/>
        </p:nvSpPr>
        <p:spPr>
          <a:xfrm>
            <a:off x="3124080" y="46479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4"/>
          <p:cNvSpPr/>
          <p:nvPr/>
        </p:nvSpPr>
        <p:spPr>
          <a:xfrm>
            <a:off x="2633400" y="4267080"/>
            <a:ext cx="97668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</a:rPr>
              <a:t>Process A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4157640" y="4267080"/>
            <a:ext cx="967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</a:rPr>
              <a:t>Process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5682600" y="4267080"/>
            <a:ext cx="958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</a:rPr>
              <a:t>Process C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587" name="Line 7"/>
          <p:cNvSpPr/>
          <p:nvPr/>
        </p:nvSpPr>
        <p:spPr>
          <a:xfrm>
            <a:off x="4647960" y="49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8"/>
          <p:cNvSpPr/>
          <p:nvPr/>
        </p:nvSpPr>
        <p:spPr>
          <a:xfrm>
            <a:off x="6172200" y="52578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9"/>
          <p:cNvSpPr/>
          <p:nvPr/>
        </p:nvSpPr>
        <p:spPr>
          <a:xfrm>
            <a:off x="3124080" y="55623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10"/>
          <p:cNvSpPr/>
          <p:nvPr/>
        </p:nvSpPr>
        <p:spPr>
          <a:xfrm>
            <a:off x="6172200" y="58672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11"/>
          <p:cNvSpPr/>
          <p:nvPr/>
        </p:nvSpPr>
        <p:spPr>
          <a:xfrm>
            <a:off x="2666880" y="495288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12"/>
          <p:cNvSpPr/>
          <p:nvPr/>
        </p:nvSpPr>
        <p:spPr>
          <a:xfrm>
            <a:off x="2666880" y="525780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13"/>
          <p:cNvSpPr/>
          <p:nvPr/>
        </p:nvSpPr>
        <p:spPr>
          <a:xfrm>
            <a:off x="2666880" y="556236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14"/>
          <p:cNvSpPr/>
          <p:nvPr/>
        </p:nvSpPr>
        <p:spPr>
          <a:xfrm>
            <a:off x="2666880" y="586728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15"/>
          <p:cNvSpPr/>
          <p:nvPr/>
        </p:nvSpPr>
        <p:spPr>
          <a:xfrm>
            <a:off x="2666880" y="617220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16"/>
          <p:cNvSpPr/>
          <p:nvPr/>
        </p:nvSpPr>
        <p:spPr>
          <a:xfrm>
            <a:off x="1010880" y="5177160"/>
            <a:ext cx="81756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Time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597" name="CustomShape 17"/>
          <p:cNvSpPr/>
          <p:nvPr/>
        </p:nvSpPr>
        <p:spPr>
          <a:xfrm>
            <a:off x="1752480" y="4800600"/>
            <a:ext cx="456840" cy="1599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5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86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1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Shape 1"/>
          <p:cNvSpPr txBox="1"/>
          <p:nvPr/>
        </p:nvSpPr>
        <p:spPr>
          <a:xfrm>
            <a:off x="380880" y="533520"/>
            <a:ext cx="84578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User View of Concurrent 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99" name="TextShape 2"/>
          <p:cNvSpPr txBox="1"/>
          <p:nvPr/>
        </p:nvSpPr>
        <p:spPr>
          <a:xfrm>
            <a:off x="410040" y="1285920"/>
            <a:ext cx="7895880" cy="199044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Control flows for concurrent processes are physically disjoint in time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However, we can think of concurrent processes as running in parallel with each other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1223640" y="4311720"/>
            <a:ext cx="8089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Time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601" name="Line 4"/>
          <p:cNvSpPr/>
          <p:nvPr/>
        </p:nvSpPr>
        <p:spPr>
          <a:xfrm>
            <a:off x="3276360" y="41907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5"/>
          <p:cNvSpPr/>
          <p:nvPr/>
        </p:nvSpPr>
        <p:spPr>
          <a:xfrm>
            <a:off x="2720880" y="3809880"/>
            <a:ext cx="97668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</a:rPr>
              <a:t>Process A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03" name="CustomShape 6"/>
          <p:cNvSpPr/>
          <p:nvPr/>
        </p:nvSpPr>
        <p:spPr>
          <a:xfrm>
            <a:off x="4245120" y="3809880"/>
            <a:ext cx="967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</a:rPr>
              <a:t>Process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04" name="CustomShape 7"/>
          <p:cNvSpPr/>
          <p:nvPr/>
        </p:nvSpPr>
        <p:spPr>
          <a:xfrm>
            <a:off x="5770080" y="3809880"/>
            <a:ext cx="958320" cy="3337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</a:rPr>
              <a:t>Process C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05" name="Line 8"/>
          <p:cNvSpPr/>
          <p:nvPr/>
        </p:nvSpPr>
        <p:spPr>
          <a:xfrm>
            <a:off x="4800600" y="43434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9"/>
          <p:cNvSpPr/>
          <p:nvPr/>
        </p:nvSpPr>
        <p:spPr>
          <a:xfrm>
            <a:off x="6324480" y="46479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10"/>
          <p:cNvSpPr/>
          <p:nvPr/>
        </p:nvSpPr>
        <p:spPr>
          <a:xfrm>
            <a:off x="3276360" y="44956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11"/>
          <p:cNvSpPr/>
          <p:nvPr/>
        </p:nvSpPr>
        <p:spPr>
          <a:xfrm>
            <a:off x="2819160" y="4190760"/>
            <a:ext cx="403884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12"/>
          <p:cNvSpPr/>
          <p:nvPr/>
        </p:nvSpPr>
        <p:spPr>
          <a:xfrm>
            <a:off x="2819160" y="4800600"/>
            <a:ext cx="403884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13"/>
          <p:cNvSpPr/>
          <p:nvPr/>
        </p:nvSpPr>
        <p:spPr>
          <a:xfrm>
            <a:off x="6324480" y="49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Line 14"/>
          <p:cNvSpPr/>
          <p:nvPr/>
        </p:nvSpPr>
        <p:spPr>
          <a:xfrm>
            <a:off x="2819160" y="4343400"/>
            <a:ext cx="403884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Line 15"/>
          <p:cNvSpPr/>
          <p:nvPr/>
        </p:nvSpPr>
        <p:spPr>
          <a:xfrm>
            <a:off x="2819160" y="4647960"/>
            <a:ext cx="403884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1500000" sp="1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16"/>
          <p:cNvSpPr/>
          <p:nvPr/>
        </p:nvSpPr>
        <p:spPr>
          <a:xfrm>
            <a:off x="1981080" y="4000680"/>
            <a:ext cx="456840" cy="1257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Creating and Terminating 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396720" y="1362240"/>
            <a:ext cx="7895880" cy="50382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From a programmer’s perspective, we can think of a process as being in one of three states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Running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 is either executing, or waiting to be executed and will eventually be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scheduled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(i.e., chosen to execute) by the kernel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Stopped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 execution is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suspended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will not be scheduled until further notice (next lecture when we study signals)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Terminated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Process is stopped permanently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TextShape 1"/>
          <p:cNvSpPr txBox="1"/>
          <p:nvPr/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Terminating Processes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17" name="TextShape 2"/>
          <p:cNvSpPr txBox="1"/>
          <p:nvPr/>
        </p:nvSpPr>
        <p:spPr>
          <a:xfrm>
            <a:off x="396720" y="1362240"/>
            <a:ext cx="7895880" cy="50893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 becomes terminated for one of three reasons: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Receiving a signal whose default action is to terminate (next lecture)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Returning from the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main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routine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Calling the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exit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function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Last thread terminates with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pthread_exit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void exit(int status)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Terminates with an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exit status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status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Convention: normal return status is 0, nonzero on error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Another way to explicitly set the exit status is to return an integer value from the main routine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exit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is called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once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but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never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returns.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7" dur="indefinite" restart="never" nodeType="tmRoot">
          <p:childTnLst>
            <p:seq>
              <p:cTn id="2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352440" y="493560"/>
            <a:ext cx="715860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Creating 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19" name="TextShape 2"/>
          <p:cNvSpPr txBox="1"/>
          <p:nvPr/>
        </p:nvSpPr>
        <p:spPr>
          <a:xfrm>
            <a:off x="367920" y="1282320"/>
            <a:ext cx="8015040" cy="5270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Parent process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creates a new running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child process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by calling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fork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int fork(void)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Returns 0 to the child process, child’s PID to parent process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Child is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almost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identical to parent: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Child get an identical (but separate) copy of the parent’s virtual address space.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Child gets identical copies of the parent’s open file descriptors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Child has a different PID than the parent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fork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is interesting (and often confusing) because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it is called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once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but returns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twice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49" dur="indefinite" restart="never" nodeType="tmRoot">
          <p:childTnLst>
            <p:seq>
              <p:cTn id="2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Shape 1"/>
          <p:cNvSpPr txBox="1"/>
          <p:nvPr/>
        </p:nvSpPr>
        <p:spPr>
          <a:xfrm>
            <a:off x="380880" y="417600"/>
            <a:ext cx="69973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Reaping Child Processes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1" name="TextShape 2"/>
          <p:cNvSpPr txBox="1"/>
          <p:nvPr/>
        </p:nvSpPr>
        <p:spPr>
          <a:xfrm>
            <a:off x="359640" y="1098720"/>
            <a:ext cx="8307000" cy="54543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Idea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When process terminates, it still consumes system resources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Examples: Exit status, various OS tables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Called a “zombie”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Living corpse, half alive and half dead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Reaping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Performed by parent on terminated child (using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wait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waitpid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Parent is given exit status information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Kernel then deletes zombie child process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What if parent doesn’t reap?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any parent terminates without reaping a child, then the orphaned child will be reaped by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init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process (pid == 1)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So, only need explicit reaping in long-running processes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shells and servers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16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172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276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17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46" end="4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462" end="5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519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304920" y="493560"/>
            <a:ext cx="830556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wait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: Synchronizing with Children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304920" y="1295280"/>
            <a:ext cx="8254800" cy="51051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Parent reaps a child by calling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wait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function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int wait(int *child_status)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Suspends current process until one of its children terminates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value is the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of the child process that terminated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child_status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!= NULL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then the integer it points to will be set to  a value that indicates reason the child terminated and the exit status: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Checked using macros defined in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wait.h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WIFEXITED, WEXITSTATUS, WIFSIGNALED, WTERMSIG, WIFSTOPPED, WSTOPSIG, WIFCONTINUED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See textbook for details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3" dur="indefinite" restart="never" nodeType="tmRoot">
          <p:childTnLst>
            <p:seq>
              <p:cTn id="2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Signals</a:t>
            </a:r>
            <a:endParaRPr b="0" lang="en" sz="3600" spc="-1" strike="noStrike">
              <a:latin typeface="Arial"/>
            </a:endParaRPr>
          </a:p>
        </p:txBody>
      </p:sp>
    </p:spTree>
  </p:cSld>
  <p:timing>
    <p:tnLst>
      <p:par>
        <p:cTn id="275" dur="indefinite" restart="never" nodeType="tmRoot">
          <p:childTnLst>
            <p:seq>
              <p:cTn id="2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Signals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366840" y="1220760"/>
            <a:ext cx="8395200" cy="274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signal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is a small message that notifies a process that an event of some type has occurred in the system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Akin to exceptions and interrupts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Sent from the kernel (sometimes at the request of another process) to a process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Signal type is identified by small integer ID’s (1-30)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Only information in a signal is its ID and the fact that it arrived</a:t>
            </a:r>
            <a:endParaRPr b="0" lang="en" sz="2000" spc="-1" strike="noStrike">
              <a:latin typeface="Arial"/>
            </a:endParaRPr>
          </a:p>
        </p:txBody>
      </p:sp>
      <p:graphicFrame>
        <p:nvGraphicFramePr>
          <p:cNvPr id="627" name="Table 3"/>
          <p:cNvGraphicFramePr/>
          <p:nvPr/>
        </p:nvGraphicFramePr>
        <p:xfrm>
          <a:off x="609480" y="4038480"/>
          <a:ext cx="8000280" cy="1930680"/>
        </p:xfrm>
        <a:graphic>
          <a:graphicData uri="http://schemas.openxmlformats.org/drawingml/2006/table">
            <a:tbl>
              <a:tblPr/>
              <a:tblGrid>
                <a:gridCol w="679320"/>
                <a:gridCol w="1149120"/>
                <a:gridCol w="2052000"/>
                <a:gridCol w="4120200"/>
              </a:tblGrid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latin typeface="Calibri"/>
                        </a:rPr>
                        <a:t>ID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latin typeface="Calibri"/>
                        </a:rPr>
                        <a:t>Name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latin typeface="Calibri"/>
                        </a:rPr>
                        <a:t>Default Action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i="1" lang="en" sz="1800" spc="-1" strike="noStrike">
                          <a:solidFill>
                            <a:srgbClr val="990000"/>
                          </a:solidFill>
                          <a:latin typeface="Calibri"/>
                        </a:rPr>
                        <a:t>Corresponding Event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SIGINT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User typed ctrl-c 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SIGKILL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Kill program (cannot override or ignore)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SIGSEGV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Terminate 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Segmentation violation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SIGALRM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Timer signal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21840">
                <a:tc>
                  <a:txBody>
                    <a:bodyPr/>
                    <a:p>
                      <a:pPr algn="r"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SIGCHLD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Ignore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5000"/>
                        </a:lnSpc>
                        <a:spcBef>
                          <a:spcPts val="901"/>
                        </a:spcBef>
                      </a:pPr>
                      <a:r>
                        <a:rPr b="1" lang="e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Child stopped or terminated</a:t>
                      </a:r>
                      <a:endParaRPr b="0" lang="en" sz="1800" spc="-1" strike="noStrike">
                        <a:latin typeface="Arial"/>
                      </a:endParaRPr>
                    </a:p>
                  </a:txBody>
                  <a:tcPr marL="91440" marR="91440">
                    <a:lnT w="2520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Signal Concepts: Sending a Signal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29" name="CustomShape 2"/>
          <p:cNvSpPr/>
          <p:nvPr/>
        </p:nvSpPr>
        <p:spPr>
          <a:xfrm>
            <a:off x="366840" y="1328760"/>
            <a:ext cx="8547480" cy="4690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d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d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r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k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2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2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422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31640" y="457200"/>
            <a:ext cx="86209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91440" y="1000080"/>
            <a:ext cx="8869680" cy="56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Signal Concepts: Receiving a Signal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396720" y="1143000"/>
            <a:ext cx="83649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r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c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v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g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o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m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C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t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c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h</a:t>
            </a:r>
            <a:r>
              <a:rPr b="0" i="1" lang="en" sz="2000" spc="-1" strike="noStrike">
                <a:solidFill>
                  <a:srgbClr val="ff33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s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i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g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h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n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d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l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632" name="Line 3"/>
          <p:cNvSpPr/>
          <p:nvPr/>
        </p:nvSpPr>
        <p:spPr>
          <a:xfrm>
            <a:off x="3423960" y="4809960"/>
            <a:ext cx="360" cy="5983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4"/>
          <p:cNvSpPr/>
          <p:nvPr/>
        </p:nvSpPr>
        <p:spPr>
          <a:xfrm>
            <a:off x="3430440" y="5414760"/>
            <a:ext cx="24001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5"/>
          <p:cNvSpPr/>
          <p:nvPr/>
        </p:nvSpPr>
        <p:spPr>
          <a:xfrm>
            <a:off x="5829120" y="5421240"/>
            <a:ext cx="360" cy="5331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6"/>
          <p:cNvSpPr/>
          <p:nvPr/>
        </p:nvSpPr>
        <p:spPr>
          <a:xfrm flipH="1" flipV="1">
            <a:off x="3427200" y="5541840"/>
            <a:ext cx="2352600" cy="387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7"/>
          <p:cNvSpPr/>
          <p:nvPr/>
        </p:nvSpPr>
        <p:spPr>
          <a:xfrm>
            <a:off x="3425760" y="5549760"/>
            <a:ext cx="3240" cy="876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8"/>
          <p:cNvSpPr/>
          <p:nvPr/>
        </p:nvSpPr>
        <p:spPr>
          <a:xfrm>
            <a:off x="3619800" y="4813200"/>
            <a:ext cx="20023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(2) Control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passes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 signal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handler 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38" name="CustomShape 9"/>
          <p:cNvSpPr/>
          <p:nvPr/>
        </p:nvSpPr>
        <p:spPr>
          <a:xfrm>
            <a:off x="5899320" y="5397480"/>
            <a:ext cx="149112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(3) Signal 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handler runs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39" name="CustomShape 10"/>
          <p:cNvSpPr/>
          <p:nvPr/>
        </p:nvSpPr>
        <p:spPr>
          <a:xfrm>
            <a:off x="3705120" y="5861160"/>
            <a:ext cx="188028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40" name="CustomShape 11"/>
          <p:cNvSpPr/>
          <p:nvPr/>
        </p:nvSpPr>
        <p:spPr>
          <a:xfrm>
            <a:off x="2962080" y="5132520"/>
            <a:ext cx="4640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41" name="CustomShape 12"/>
          <p:cNvSpPr/>
          <p:nvPr/>
        </p:nvSpPr>
        <p:spPr>
          <a:xfrm>
            <a:off x="2962800" y="5329080"/>
            <a:ext cx="4762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42" name="CustomShape 13"/>
          <p:cNvSpPr/>
          <p:nvPr/>
        </p:nvSpPr>
        <p:spPr>
          <a:xfrm>
            <a:off x="965160" y="4788000"/>
            <a:ext cx="19785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algn="r"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293" dur="indefinite" restart="never" nodeType="tmRoot">
          <p:childTnLst>
            <p:seq>
              <p:cTn id="294" dur="indefinite" nodeType="mainSeq">
                <p:childTnLst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99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76320" y="435600"/>
            <a:ext cx="891432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Signal Concepts: Pending and Blocked Signals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44" name="CustomShape 2"/>
          <p:cNvSpPr/>
          <p:nvPr/>
        </p:nvSpPr>
        <p:spPr>
          <a:xfrm>
            <a:off x="290520" y="1633680"/>
            <a:ext cx="8547480" cy="4613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signal is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pending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if sent but not yet received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There can be at most one pending signal of any particular type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Important: Signals are not queued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a process has a pending signal of type k, then subsequent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signals of type k that are sent to that process are discarded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process can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block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the receipt of certain signals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Blocked signals can be delivered, but will not be received until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signal is unblocked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pending signal is received at most once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454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Signal Concepts: Pending/Blocked Bits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343080" y="1676520"/>
            <a:ext cx="8418960" cy="3699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Kernel maintains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pending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blocked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bit vectors in the context of each process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pending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represents the set of pending signals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Kernel sets bit k in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pending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when a signal of type k is delivered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Kernel clears bit k in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pending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when a signal of type k is received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blocked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represents the set of blocked signals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Can be set and cleared by using the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sigprocmask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function</a:t>
            </a:r>
            <a:endParaRPr b="0" lang="en" sz="20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Also referred to as the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signal mask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343" dur="indefinite" restart="never" nodeType="tmRoot">
          <p:childTnLst>
            <p:seq>
              <p:cTn id="3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Receiving Signals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396720" y="1200240"/>
            <a:ext cx="7895160" cy="497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Suppose kernel is returning from an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exception handler and is ready to pass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to process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Kernel computes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pnb = pending &amp;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~blocked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set of pending nonblocked signals for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If  (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pnb == 0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Pass control to next instruction in the logical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flow for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20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Else</a:t>
            </a:r>
            <a:endParaRPr b="0" lang="en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Choose least nonzero bit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pnb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force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receive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signal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receipt of the signal triggers some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  <a:ea typeface="DejaVu Sans"/>
              </a:rPr>
              <a:t>action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by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Repeat for all nonzero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pnb</a:t>
            </a:r>
            <a:endParaRPr b="0" lang="en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Pass control to next instruction in logical flow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485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38088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400" spc="-1" strike="noStrike">
                <a:solidFill>
                  <a:srgbClr val="000000"/>
                </a:solidFill>
                <a:latin typeface="Calibri"/>
                <a:ea typeface="DejaVu Sans"/>
              </a:rPr>
              <a:t>Signals Handlers as Concurrent Flows</a:t>
            </a:r>
            <a:endParaRPr b="0" lang="en" sz="3400" spc="-1" strike="noStrike">
              <a:latin typeface="Arial"/>
            </a:endParaRPr>
          </a:p>
        </p:txBody>
      </p:sp>
      <p:sp>
        <p:nvSpPr>
          <p:cNvPr id="650" name="CustomShape 2"/>
          <p:cNvSpPr/>
          <p:nvPr/>
        </p:nvSpPr>
        <p:spPr>
          <a:xfrm>
            <a:off x="380880" y="1371600"/>
            <a:ext cx="8306280" cy="129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signal handler is a separate logical flow (not process) that runs concurrently with the main program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651" name="Line 3"/>
          <p:cNvSpPr/>
          <p:nvPr/>
        </p:nvSpPr>
        <p:spPr>
          <a:xfrm>
            <a:off x="2987640" y="43434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4"/>
          <p:cNvSpPr/>
          <p:nvPr/>
        </p:nvSpPr>
        <p:spPr>
          <a:xfrm>
            <a:off x="2423520" y="3124080"/>
            <a:ext cx="1277640" cy="10630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Process A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(1)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53" name="CustomShape 5"/>
          <p:cNvSpPr/>
          <p:nvPr/>
        </p:nvSpPr>
        <p:spPr>
          <a:xfrm>
            <a:off x="3947760" y="3124080"/>
            <a:ext cx="1399680" cy="13064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Process A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handler(){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…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54" name="CustomShape 6"/>
          <p:cNvSpPr/>
          <p:nvPr/>
        </p:nvSpPr>
        <p:spPr>
          <a:xfrm>
            <a:off x="5479920" y="3124080"/>
            <a:ext cx="966600" cy="3330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c00000"/>
                </a:solidFill>
                <a:latin typeface="Calibri"/>
                <a:ea typeface="DejaVu Sans"/>
              </a:rPr>
              <a:t>Process B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55" name="Line 7"/>
          <p:cNvSpPr/>
          <p:nvPr/>
        </p:nvSpPr>
        <p:spPr>
          <a:xfrm>
            <a:off x="4511520" y="49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8"/>
          <p:cNvSpPr/>
          <p:nvPr/>
        </p:nvSpPr>
        <p:spPr>
          <a:xfrm>
            <a:off x="6035400" y="46479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9"/>
          <p:cNvSpPr/>
          <p:nvPr/>
        </p:nvSpPr>
        <p:spPr>
          <a:xfrm>
            <a:off x="2987640" y="52578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10"/>
          <p:cNvSpPr/>
          <p:nvPr/>
        </p:nvSpPr>
        <p:spPr>
          <a:xfrm>
            <a:off x="6035400" y="55623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11"/>
          <p:cNvSpPr/>
          <p:nvPr/>
        </p:nvSpPr>
        <p:spPr>
          <a:xfrm>
            <a:off x="2530440" y="464796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22500000" sp="16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12"/>
          <p:cNvSpPr/>
          <p:nvPr/>
        </p:nvSpPr>
        <p:spPr>
          <a:xfrm>
            <a:off x="2530440" y="495288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22500000" sp="16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13"/>
          <p:cNvSpPr/>
          <p:nvPr/>
        </p:nvSpPr>
        <p:spPr>
          <a:xfrm>
            <a:off x="2530440" y="525780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22500000" sp="16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Line 14"/>
          <p:cNvSpPr/>
          <p:nvPr/>
        </p:nvSpPr>
        <p:spPr>
          <a:xfrm>
            <a:off x="2530440" y="556236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22500000" sp="16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15"/>
          <p:cNvSpPr/>
          <p:nvPr/>
        </p:nvSpPr>
        <p:spPr>
          <a:xfrm>
            <a:off x="2530440" y="5867280"/>
            <a:ext cx="4038480" cy="360"/>
          </a:xfrm>
          <a:prstGeom prst="line">
            <a:avLst/>
          </a:prstGeom>
          <a:ln cap="rnd" w="3240">
            <a:solidFill>
              <a:schemeClr val="tx1"/>
            </a:solidFill>
            <a:custDash>
              <a:ds d="22500000" sp="16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6"/>
          <p:cNvSpPr/>
          <p:nvPr/>
        </p:nvSpPr>
        <p:spPr>
          <a:xfrm>
            <a:off x="990720" y="4796280"/>
            <a:ext cx="816840" cy="4554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Time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665" name="CustomShape 17"/>
          <p:cNvSpPr/>
          <p:nvPr/>
        </p:nvSpPr>
        <p:spPr>
          <a:xfrm>
            <a:off x="1732320" y="4419720"/>
            <a:ext cx="456120" cy="1599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65" dur="indefinite" restart="never" nodeType="tmRoot">
          <p:childTnLst>
            <p:seq>
              <p:cTn id="3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Nested Signal Handlers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396720" y="1362240"/>
            <a:ext cx="7895160" cy="61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Handlers can be interrupted by other handlers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668" name="Line 3"/>
          <p:cNvSpPr/>
          <p:nvPr/>
        </p:nvSpPr>
        <p:spPr>
          <a:xfrm>
            <a:off x="2844000" y="2822400"/>
            <a:ext cx="360" cy="59832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4"/>
          <p:cNvSpPr/>
          <p:nvPr/>
        </p:nvSpPr>
        <p:spPr>
          <a:xfrm>
            <a:off x="2850480" y="3427200"/>
            <a:ext cx="24001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5"/>
          <p:cNvSpPr/>
          <p:nvPr/>
        </p:nvSpPr>
        <p:spPr>
          <a:xfrm flipH="1" flipV="1">
            <a:off x="5198400" y="4116600"/>
            <a:ext cx="2355120" cy="5320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6"/>
          <p:cNvSpPr/>
          <p:nvPr/>
        </p:nvSpPr>
        <p:spPr>
          <a:xfrm>
            <a:off x="2845800" y="4108320"/>
            <a:ext cx="3240" cy="87624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7"/>
          <p:cNvSpPr/>
          <p:nvPr/>
        </p:nvSpPr>
        <p:spPr>
          <a:xfrm>
            <a:off x="3033360" y="2825640"/>
            <a:ext cx="204984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(2) Control passes to handler 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3" name="CustomShape 8"/>
          <p:cNvSpPr/>
          <p:nvPr/>
        </p:nvSpPr>
        <p:spPr>
          <a:xfrm>
            <a:off x="2017080" y="2286000"/>
            <a:ext cx="164340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Main program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4" name="CustomShape 9"/>
          <p:cNvSpPr/>
          <p:nvPr/>
        </p:nvSpPr>
        <p:spPr>
          <a:xfrm>
            <a:off x="5612400" y="4572000"/>
            <a:ext cx="147744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(5) Handler T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returns to handler 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5" name="CustomShape 10"/>
          <p:cNvSpPr/>
          <p:nvPr/>
        </p:nvSpPr>
        <p:spPr>
          <a:xfrm>
            <a:off x="2382120" y="3144960"/>
            <a:ext cx="46404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curr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2382840" y="3849840"/>
            <a:ext cx="47628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next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7" name="CustomShape 12"/>
          <p:cNvSpPr/>
          <p:nvPr/>
        </p:nvSpPr>
        <p:spPr>
          <a:xfrm>
            <a:off x="435960" y="3105000"/>
            <a:ext cx="191664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(1) Program catches signal 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8" name="CustomShape 13"/>
          <p:cNvSpPr/>
          <p:nvPr/>
        </p:nvSpPr>
        <p:spPr>
          <a:xfrm>
            <a:off x="4595400" y="2286000"/>
            <a:ext cx="12794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Handler 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79" name="CustomShape 14"/>
          <p:cNvSpPr/>
          <p:nvPr/>
        </p:nvSpPr>
        <p:spPr>
          <a:xfrm>
            <a:off x="6949080" y="2286000"/>
            <a:ext cx="12794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Handler 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80" name="CustomShape 15"/>
          <p:cNvSpPr/>
          <p:nvPr/>
        </p:nvSpPr>
        <p:spPr>
          <a:xfrm>
            <a:off x="3369600" y="3600360"/>
            <a:ext cx="18532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(3) Program catches signal 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81" name="Line 16"/>
          <p:cNvSpPr/>
          <p:nvPr/>
        </p:nvSpPr>
        <p:spPr>
          <a:xfrm>
            <a:off x="5231880" y="3431880"/>
            <a:ext cx="360" cy="598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17"/>
          <p:cNvSpPr/>
          <p:nvPr/>
        </p:nvSpPr>
        <p:spPr>
          <a:xfrm>
            <a:off x="5225400" y="4024080"/>
            <a:ext cx="2400120" cy="3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18"/>
          <p:cNvSpPr/>
          <p:nvPr/>
        </p:nvSpPr>
        <p:spPr>
          <a:xfrm>
            <a:off x="5357160" y="3409920"/>
            <a:ext cx="211356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(4)  Control passes to handler T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84" name="Line 19"/>
          <p:cNvSpPr/>
          <p:nvPr/>
        </p:nvSpPr>
        <p:spPr>
          <a:xfrm>
            <a:off x="7606440" y="4079520"/>
            <a:ext cx="360" cy="598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20"/>
          <p:cNvSpPr/>
          <p:nvPr/>
        </p:nvSpPr>
        <p:spPr>
          <a:xfrm>
            <a:off x="5231880" y="4206600"/>
            <a:ext cx="360" cy="59868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21"/>
          <p:cNvSpPr/>
          <p:nvPr/>
        </p:nvSpPr>
        <p:spPr>
          <a:xfrm flipH="1" flipV="1">
            <a:off x="2836080" y="4040640"/>
            <a:ext cx="2342880" cy="70956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22"/>
          <p:cNvSpPr/>
          <p:nvPr/>
        </p:nvSpPr>
        <p:spPr>
          <a:xfrm>
            <a:off x="3529440" y="4699080"/>
            <a:ext cx="147744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(6) Handler S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returns to main program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88" name="CustomShape 23"/>
          <p:cNvSpPr/>
          <p:nvPr/>
        </p:nvSpPr>
        <p:spPr>
          <a:xfrm>
            <a:off x="435960" y="3930480"/>
            <a:ext cx="191664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(7) Main program resumes 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367" dur="indefinite" restart="never" nodeType="tmRoot">
          <p:childTnLst>
            <p:seq>
              <p:cTn id="3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CustomShape 1"/>
          <p:cNvSpPr/>
          <p:nvPr/>
        </p:nvSpPr>
        <p:spPr>
          <a:xfrm>
            <a:off x="357120" y="435600"/>
            <a:ext cx="7590960" cy="76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08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Vi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 b="0" lang="en" sz="3600" spc="-1" strike="noStrike">
              <a:latin typeface="Arial"/>
            </a:endParaRPr>
          </a:p>
        </p:txBody>
      </p:sp>
    </p:spTree>
  </p:cSld>
  <p:timing>
    <p:tnLst>
      <p:par>
        <p:cTn id="369" dur="indefinite" restart="never" nodeType="tmRoot">
          <p:childTnLst>
            <p:seq>
              <p:cTn id="3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849960" y="2280600"/>
            <a:ext cx="3749040" cy="11487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"/>
          <p:cNvSpPr/>
          <p:nvPr/>
        </p:nvSpPr>
        <p:spPr>
          <a:xfrm>
            <a:off x="351000" y="380880"/>
            <a:ext cx="871632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 System Using Virtual Addressing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692" name="CustomShape 3"/>
          <p:cNvSpPr/>
          <p:nvPr/>
        </p:nvSpPr>
        <p:spPr>
          <a:xfrm>
            <a:off x="455760" y="5443560"/>
            <a:ext cx="8306640" cy="126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Used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 all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moder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server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s,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laptop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s, and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smart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phone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One of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great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ideas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compu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ter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scienc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693" name="CustomShape 4"/>
          <p:cNvSpPr/>
          <p:nvPr/>
        </p:nvSpPr>
        <p:spPr>
          <a:xfrm>
            <a:off x="6324480" y="438624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5"/>
          <p:cNvSpPr/>
          <p:nvPr/>
        </p:nvSpPr>
        <p:spPr>
          <a:xfrm>
            <a:off x="6019200" y="18176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0: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95" name="CustomShape 6"/>
          <p:cNvSpPr/>
          <p:nvPr/>
        </p:nvSpPr>
        <p:spPr>
          <a:xfrm>
            <a:off x="6019200" y="20462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1: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96" name="CustomShape 7"/>
          <p:cNvSpPr/>
          <p:nvPr/>
        </p:nvSpPr>
        <p:spPr>
          <a:xfrm>
            <a:off x="5781960" y="4338720"/>
            <a:ext cx="5792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M-1: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97" name="CustomShape 8"/>
          <p:cNvSpPr/>
          <p:nvPr/>
        </p:nvSpPr>
        <p:spPr>
          <a:xfrm>
            <a:off x="6063840" y="1523880"/>
            <a:ext cx="13730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Main memory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98" name="CustomShape 9"/>
          <p:cNvSpPr/>
          <p:nvPr/>
        </p:nvSpPr>
        <p:spPr>
          <a:xfrm>
            <a:off x="3429000" y="2619720"/>
            <a:ext cx="1065960" cy="5328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MMU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699" name="CustomShape 10"/>
          <p:cNvSpPr/>
          <p:nvPr/>
        </p:nvSpPr>
        <p:spPr>
          <a:xfrm>
            <a:off x="6021000" y="22748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2: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00" name="CustomShape 11"/>
          <p:cNvSpPr/>
          <p:nvPr/>
        </p:nvSpPr>
        <p:spPr>
          <a:xfrm>
            <a:off x="6019200" y="25034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3: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01" name="CustomShape 12"/>
          <p:cNvSpPr/>
          <p:nvPr/>
        </p:nvSpPr>
        <p:spPr>
          <a:xfrm>
            <a:off x="6324480" y="182232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3"/>
          <p:cNvSpPr/>
          <p:nvPr/>
        </p:nvSpPr>
        <p:spPr>
          <a:xfrm>
            <a:off x="6324480" y="205092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4"/>
          <p:cNvSpPr/>
          <p:nvPr/>
        </p:nvSpPr>
        <p:spPr>
          <a:xfrm>
            <a:off x="6324480" y="227952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5"/>
          <p:cNvSpPr/>
          <p:nvPr/>
        </p:nvSpPr>
        <p:spPr>
          <a:xfrm>
            <a:off x="6324480" y="250812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16"/>
          <p:cNvSpPr/>
          <p:nvPr/>
        </p:nvSpPr>
        <p:spPr>
          <a:xfrm>
            <a:off x="6324480" y="2736720"/>
            <a:ext cx="913680" cy="22788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17"/>
          <p:cNvSpPr/>
          <p:nvPr/>
        </p:nvSpPr>
        <p:spPr>
          <a:xfrm>
            <a:off x="6324480" y="2965320"/>
            <a:ext cx="913680" cy="22788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18"/>
          <p:cNvSpPr/>
          <p:nvPr/>
        </p:nvSpPr>
        <p:spPr>
          <a:xfrm>
            <a:off x="6019200" y="27320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4: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08" name="CustomShape 19"/>
          <p:cNvSpPr/>
          <p:nvPr/>
        </p:nvSpPr>
        <p:spPr>
          <a:xfrm>
            <a:off x="6019200" y="29606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5: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09" name="CustomShape 20"/>
          <p:cNvSpPr/>
          <p:nvPr/>
        </p:nvSpPr>
        <p:spPr>
          <a:xfrm>
            <a:off x="6324480" y="3193920"/>
            <a:ext cx="913680" cy="22788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21"/>
          <p:cNvSpPr/>
          <p:nvPr/>
        </p:nvSpPr>
        <p:spPr>
          <a:xfrm>
            <a:off x="6324480" y="3422520"/>
            <a:ext cx="913680" cy="227880"/>
          </a:xfrm>
          <a:prstGeom prst="rect">
            <a:avLst/>
          </a:prstGeom>
          <a:solidFill>
            <a:srgbClr val="c0c0c0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22"/>
          <p:cNvSpPr/>
          <p:nvPr/>
        </p:nvSpPr>
        <p:spPr>
          <a:xfrm>
            <a:off x="6019200" y="31892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6: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12" name="CustomShape 23"/>
          <p:cNvSpPr/>
          <p:nvPr/>
        </p:nvSpPr>
        <p:spPr>
          <a:xfrm>
            <a:off x="6021000" y="341784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7: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13" name="CustomShape 24"/>
          <p:cNvSpPr/>
          <p:nvPr/>
        </p:nvSpPr>
        <p:spPr>
          <a:xfrm>
            <a:off x="6324480" y="416232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25"/>
          <p:cNvSpPr/>
          <p:nvPr/>
        </p:nvSpPr>
        <p:spPr>
          <a:xfrm>
            <a:off x="4561200" y="2378880"/>
            <a:ext cx="1387800" cy="51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Physical address</a:t>
            </a:r>
            <a:endParaRPr b="0" lang="en" sz="14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(PA)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15" name="CustomShape 26"/>
          <p:cNvSpPr/>
          <p:nvPr/>
        </p:nvSpPr>
        <p:spPr>
          <a:xfrm>
            <a:off x="7315200" y="2736720"/>
            <a:ext cx="75600" cy="91368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27"/>
          <p:cNvSpPr/>
          <p:nvPr/>
        </p:nvSpPr>
        <p:spPr>
          <a:xfrm>
            <a:off x="8046720" y="3077640"/>
            <a:ext cx="95184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 word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17" name="CustomShape 28"/>
          <p:cNvSpPr/>
          <p:nvPr/>
        </p:nvSpPr>
        <p:spPr>
          <a:xfrm>
            <a:off x="6324480" y="3651840"/>
            <a:ext cx="913680" cy="227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29"/>
          <p:cNvSpPr/>
          <p:nvPr/>
        </p:nvSpPr>
        <p:spPr>
          <a:xfrm>
            <a:off x="6019200" y="3652920"/>
            <a:ext cx="33984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3300"/>
                </a:solidFill>
                <a:latin typeface="Calibri"/>
                <a:ea typeface="DejaVu Sans"/>
              </a:rPr>
              <a:t>8: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19" name="CustomShape 30"/>
          <p:cNvSpPr/>
          <p:nvPr/>
        </p:nvSpPr>
        <p:spPr>
          <a:xfrm>
            <a:off x="6400800" y="3886200"/>
            <a:ext cx="913680" cy="227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 vert="vert"/>
          <a:p>
            <a:pPr algn="ctr" rtl="1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720" name="CustomShape 31"/>
          <p:cNvSpPr/>
          <p:nvPr/>
        </p:nvSpPr>
        <p:spPr>
          <a:xfrm flipV="1">
            <a:off x="4495680" y="2884320"/>
            <a:ext cx="1521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32"/>
          <p:cNvSpPr/>
          <p:nvPr/>
        </p:nvSpPr>
        <p:spPr>
          <a:xfrm flipV="1">
            <a:off x="7467480" y="3193920"/>
            <a:ext cx="533520" cy="144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Line 33"/>
          <p:cNvSpPr/>
          <p:nvPr/>
        </p:nvSpPr>
        <p:spPr>
          <a:xfrm>
            <a:off x="8001000" y="3189960"/>
            <a:ext cx="0" cy="183996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34"/>
          <p:cNvSpPr/>
          <p:nvPr/>
        </p:nvSpPr>
        <p:spPr>
          <a:xfrm rot="10800000">
            <a:off x="14474520" y="6905880"/>
            <a:ext cx="6474600" cy="187560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35"/>
          <p:cNvSpPr/>
          <p:nvPr/>
        </p:nvSpPr>
        <p:spPr>
          <a:xfrm>
            <a:off x="990720" y="2620440"/>
            <a:ext cx="1065960" cy="5328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25" name="CustomShape 36"/>
          <p:cNvSpPr/>
          <p:nvPr/>
        </p:nvSpPr>
        <p:spPr>
          <a:xfrm flipV="1">
            <a:off x="2057400" y="2881800"/>
            <a:ext cx="13694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37"/>
          <p:cNvSpPr/>
          <p:nvPr/>
        </p:nvSpPr>
        <p:spPr>
          <a:xfrm>
            <a:off x="2060280" y="2378880"/>
            <a:ext cx="1299240" cy="51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4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(VA)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27" name="CustomShape 38"/>
          <p:cNvSpPr/>
          <p:nvPr/>
        </p:nvSpPr>
        <p:spPr>
          <a:xfrm>
            <a:off x="771480" y="1976760"/>
            <a:ext cx="103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CPU Chip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728" name="CustomShape 39"/>
          <p:cNvSpPr/>
          <p:nvPr/>
        </p:nvSpPr>
        <p:spPr>
          <a:xfrm>
            <a:off x="5107680" y="2815200"/>
            <a:ext cx="3027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4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29" name="CustomShape 40"/>
          <p:cNvSpPr/>
          <p:nvPr/>
        </p:nvSpPr>
        <p:spPr>
          <a:xfrm>
            <a:off x="2366280" y="2882520"/>
            <a:ext cx="66852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4100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371" dur="indefinite" restart="never" nodeType="tmRoot">
          <p:childTnLst>
            <p:seq>
              <p:cTn id="3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304920" y="457200"/>
            <a:ext cx="800028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Why Virtual Memory (VM)?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304920" y="1301760"/>
            <a:ext cx="8686080" cy="5479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Uses main memory efficiently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Use DRAM as a cache for parts of a virtual address space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Simplifies memory management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Each process gets the same uniform linear address space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88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Isolates address spaces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One process can’t interfere with another’s memory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User program cannot access privileged kernel information and code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373" dur="indefinite" restart="never" nodeType="tmRoot">
          <p:childTnLst>
            <p:seq>
              <p:cTn id="3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Enabling Data Structure: Page Table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290520" y="1147680"/>
            <a:ext cx="8306640" cy="128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page table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is an array of page table entries (PTEs) that maps virtual pages to physical pages. 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Per-process kernel data structure in DRAM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2120760" y="46767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4"/>
          <p:cNvSpPr/>
          <p:nvPr/>
        </p:nvSpPr>
        <p:spPr>
          <a:xfrm>
            <a:off x="2120760" y="49053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5"/>
          <p:cNvSpPr/>
          <p:nvPr/>
        </p:nvSpPr>
        <p:spPr>
          <a:xfrm>
            <a:off x="2120760" y="44481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37" name="CustomShape 6"/>
          <p:cNvSpPr/>
          <p:nvPr/>
        </p:nvSpPr>
        <p:spPr>
          <a:xfrm>
            <a:off x="2120760" y="33051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38" name="CustomShape 7"/>
          <p:cNvSpPr/>
          <p:nvPr/>
        </p:nvSpPr>
        <p:spPr>
          <a:xfrm>
            <a:off x="212076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8"/>
          <p:cNvSpPr/>
          <p:nvPr/>
        </p:nvSpPr>
        <p:spPr>
          <a:xfrm>
            <a:off x="2120760" y="37623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CustomShape 9"/>
          <p:cNvSpPr/>
          <p:nvPr/>
        </p:nvSpPr>
        <p:spPr>
          <a:xfrm>
            <a:off x="2120760" y="39909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CustomShape 10"/>
          <p:cNvSpPr/>
          <p:nvPr/>
        </p:nvSpPr>
        <p:spPr>
          <a:xfrm>
            <a:off x="2120760" y="42195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11"/>
          <p:cNvSpPr/>
          <p:nvPr/>
        </p:nvSpPr>
        <p:spPr>
          <a:xfrm>
            <a:off x="2098800" y="51750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43" name="CustomShape 12"/>
          <p:cNvSpPr/>
          <p:nvPr/>
        </p:nvSpPr>
        <p:spPr>
          <a:xfrm>
            <a:off x="5356080" y="23623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44" name="CustomShape 13"/>
          <p:cNvSpPr/>
          <p:nvPr/>
        </p:nvSpPr>
        <p:spPr>
          <a:xfrm>
            <a:off x="5465880" y="34005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45" name="CustomShape 14"/>
          <p:cNvSpPr/>
          <p:nvPr/>
        </p:nvSpPr>
        <p:spPr>
          <a:xfrm>
            <a:off x="5465880" y="361008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46" name="Line 15"/>
          <p:cNvSpPr/>
          <p:nvPr/>
        </p:nvSpPr>
        <p:spPr>
          <a:xfrm>
            <a:off x="2946240" y="4797360"/>
            <a:ext cx="252720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Line 16"/>
          <p:cNvSpPr/>
          <p:nvPr/>
        </p:nvSpPr>
        <p:spPr>
          <a:xfrm flipV="1">
            <a:off x="2946240" y="3427200"/>
            <a:ext cx="252720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17"/>
          <p:cNvSpPr/>
          <p:nvPr/>
        </p:nvSpPr>
        <p:spPr>
          <a:xfrm flipV="1">
            <a:off x="2971800" y="3198600"/>
            <a:ext cx="250164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18"/>
          <p:cNvSpPr/>
          <p:nvPr/>
        </p:nvSpPr>
        <p:spPr>
          <a:xfrm flipV="1">
            <a:off x="2920680" y="29700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19"/>
          <p:cNvSpPr/>
          <p:nvPr/>
        </p:nvSpPr>
        <p:spPr>
          <a:xfrm>
            <a:off x="5416920" y="43592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51" name="CustomShape 20"/>
          <p:cNvSpPr/>
          <p:nvPr/>
        </p:nvSpPr>
        <p:spPr>
          <a:xfrm>
            <a:off x="181620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21"/>
          <p:cNvSpPr/>
          <p:nvPr/>
        </p:nvSpPr>
        <p:spPr>
          <a:xfrm>
            <a:off x="1816200" y="4905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CustomShape 22"/>
          <p:cNvSpPr/>
          <p:nvPr/>
        </p:nvSpPr>
        <p:spPr>
          <a:xfrm>
            <a:off x="181620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3"/>
          <p:cNvSpPr/>
          <p:nvPr/>
        </p:nvSpPr>
        <p:spPr>
          <a:xfrm>
            <a:off x="181620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CustomShape 24"/>
          <p:cNvSpPr/>
          <p:nvPr/>
        </p:nvSpPr>
        <p:spPr>
          <a:xfrm>
            <a:off x="181620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25"/>
          <p:cNvSpPr/>
          <p:nvPr/>
        </p:nvSpPr>
        <p:spPr>
          <a:xfrm>
            <a:off x="181620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6"/>
          <p:cNvSpPr/>
          <p:nvPr/>
        </p:nvSpPr>
        <p:spPr>
          <a:xfrm>
            <a:off x="181620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CustomShape 27"/>
          <p:cNvSpPr/>
          <p:nvPr/>
        </p:nvSpPr>
        <p:spPr>
          <a:xfrm>
            <a:off x="181620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8"/>
          <p:cNvSpPr/>
          <p:nvPr/>
        </p:nvSpPr>
        <p:spPr>
          <a:xfrm>
            <a:off x="1587600" y="30002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60" name="CustomShape 29"/>
          <p:cNvSpPr/>
          <p:nvPr/>
        </p:nvSpPr>
        <p:spPr>
          <a:xfrm>
            <a:off x="1828800" y="32749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1" name="CustomShape 30"/>
          <p:cNvSpPr/>
          <p:nvPr/>
        </p:nvSpPr>
        <p:spPr>
          <a:xfrm>
            <a:off x="1828800" y="3507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2" name="CustomShape 31"/>
          <p:cNvSpPr/>
          <p:nvPr/>
        </p:nvSpPr>
        <p:spPr>
          <a:xfrm>
            <a:off x="1828800" y="39736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3" name="CustomShape 32"/>
          <p:cNvSpPr/>
          <p:nvPr/>
        </p:nvSpPr>
        <p:spPr>
          <a:xfrm>
            <a:off x="1828800" y="41810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4" name="CustomShape 33"/>
          <p:cNvSpPr/>
          <p:nvPr/>
        </p:nvSpPr>
        <p:spPr>
          <a:xfrm>
            <a:off x="1828800" y="4420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5" name="CustomShape 34"/>
          <p:cNvSpPr/>
          <p:nvPr/>
        </p:nvSpPr>
        <p:spPr>
          <a:xfrm>
            <a:off x="1828800" y="4879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6" name="CustomShape 35"/>
          <p:cNvSpPr/>
          <p:nvPr/>
        </p:nvSpPr>
        <p:spPr>
          <a:xfrm>
            <a:off x="1828800" y="46468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7" name="CustomShape 36"/>
          <p:cNvSpPr/>
          <p:nvPr/>
        </p:nvSpPr>
        <p:spPr>
          <a:xfrm>
            <a:off x="1828800" y="37407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68" name="CustomShape 37"/>
          <p:cNvSpPr/>
          <p:nvPr/>
        </p:nvSpPr>
        <p:spPr>
          <a:xfrm>
            <a:off x="2195640" y="25131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69" name="CustomShape 38"/>
          <p:cNvSpPr/>
          <p:nvPr/>
        </p:nvSpPr>
        <p:spPr>
          <a:xfrm>
            <a:off x="1212120" y="32396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70" name="CustomShape 39"/>
          <p:cNvSpPr/>
          <p:nvPr/>
        </p:nvSpPr>
        <p:spPr>
          <a:xfrm>
            <a:off x="1208880" y="48524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71" name="CustomShape 40"/>
          <p:cNvSpPr/>
          <p:nvPr/>
        </p:nvSpPr>
        <p:spPr>
          <a:xfrm>
            <a:off x="6833160" y="29095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72" name="CustomShape 41"/>
          <p:cNvSpPr/>
          <p:nvPr/>
        </p:nvSpPr>
        <p:spPr>
          <a:xfrm>
            <a:off x="5465880" y="31748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73" name="CustomShape 42"/>
          <p:cNvSpPr/>
          <p:nvPr/>
        </p:nvSpPr>
        <p:spPr>
          <a:xfrm>
            <a:off x="546588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74" name="CustomShape 43"/>
          <p:cNvSpPr/>
          <p:nvPr/>
        </p:nvSpPr>
        <p:spPr>
          <a:xfrm>
            <a:off x="2895480" y="50036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44"/>
          <p:cNvSpPr/>
          <p:nvPr/>
        </p:nvSpPr>
        <p:spPr>
          <a:xfrm>
            <a:off x="289548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5"/>
          <p:cNvSpPr/>
          <p:nvPr/>
        </p:nvSpPr>
        <p:spPr>
          <a:xfrm>
            <a:off x="2895480" y="38671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46"/>
          <p:cNvSpPr/>
          <p:nvPr/>
        </p:nvSpPr>
        <p:spPr>
          <a:xfrm>
            <a:off x="2895480" y="3632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47"/>
          <p:cNvSpPr/>
          <p:nvPr/>
        </p:nvSpPr>
        <p:spPr>
          <a:xfrm>
            <a:off x="6845760" y="35697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779" name="CustomShape 48"/>
          <p:cNvSpPr/>
          <p:nvPr/>
        </p:nvSpPr>
        <p:spPr>
          <a:xfrm>
            <a:off x="5473800" y="49878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80" name="CustomShape 49"/>
          <p:cNvSpPr/>
          <p:nvPr/>
        </p:nvSpPr>
        <p:spPr>
          <a:xfrm>
            <a:off x="5473800" y="52984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81" name="CustomShape 50"/>
          <p:cNvSpPr/>
          <p:nvPr/>
        </p:nvSpPr>
        <p:spPr>
          <a:xfrm>
            <a:off x="5473800" y="59194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82" name="CustomShape 51"/>
          <p:cNvSpPr/>
          <p:nvPr/>
        </p:nvSpPr>
        <p:spPr>
          <a:xfrm>
            <a:off x="5473800" y="62301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83" name="CustomShape 52"/>
          <p:cNvSpPr/>
          <p:nvPr/>
        </p:nvSpPr>
        <p:spPr>
          <a:xfrm>
            <a:off x="5473800" y="65404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84" name="CustomShape 53"/>
          <p:cNvSpPr/>
          <p:nvPr/>
        </p:nvSpPr>
        <p:spPr>
          <a:xfrm>
            <a:off x="2895480" y="40762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Line 54"/>
          <p:cNvSpPr/>
          <p:nvPr/>
        </p:nvSpPr>
        <p:spPr>
          <a:xfrm>
            <a:off x="2908080" y="4120920"/>
            <a:ext cx="256536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55"/>
          <p:cNvSpPr/>
          <p:nvPr/>
        </p:nvSpPr>
        <p:spPr>
          <a:xfrm>
            <a:off x="2895480" y="42861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Line 56"/>
          <p:cNvSpPr/>
          <p:nvPr/>
        </p:nvSpPr>
        <p:spPr>
          <a:xfrm flipV="1">
            <a:off x="2939760" y="36432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57"/>
          <p:cNvSpPr/>
          <p:nvPr/>
        </p:nvSpPr>
        <p:spPr>
          <a:xfrm>
            <a:off x="5473800" y="56088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31640" y="457200"/>
            <a:ext cx="42922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Control Flow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Page Hit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790" name="CustomShape 2"/>
          <p:cNvSpPr/>
          <p:nvPr/>
        </p:nvSpPr>
        <p:spPr>
          <a:xfrm>
            <a:off x="309960" y="1147680"/>
            <a:ext cx="8306640" cy="60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Page hit: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reference to VM word that is in physical memory (DRAM cache hit)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791" name="CustomShape 3"/>
          <p:cNvSpPr/>
          <p:nvPr/>
        </p:nvSpPr>
        <p:spPr>
          <a:xfrm>
            <a:off x="3184920" y="44481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4"/>
          <p:cNvSpPr/>
          <p:nvPr/>
        </p:nvSpPr>
        <p:spPr>
          <a:xfrm>
            <a:off x="3184920" y="4676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5"/>
          <p:cNvSpPr/>
          <p:nvPr/>
        </p:nvSpPr>
        <p:spPr>
          <a:xfrm>
            <a:off x="3184920" y="4219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94" name="CustomShape 6"/>
          <p:cNvSpPr/>
          <p:nvPr/>
        </p:nvSpPr>
        <p:spPr>
          <a:xfrm>
            <a:off x="3184920" y="3076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95" name="CustomShape 7"/>
          <p:cNvSpPr/>
          <p:nvPr/>
        </p:nvSpPr>
        <p:spPr>
          <a:xfrm>
            <a:off x="3184920" y="33051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8"/>
          <p:cNvSpPr/>
          <p:nvPr/>
        </p:nvSpPr>
        <p:spPr>
          <a:xfrm>
            <a:off x="318492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9"/>
          <p:cNvSpPr/>
          <p:nvPr/>
        </p:nvSpPr>
        <p:spPr>
          <a:xfrm>
            <a:off x="3184920" y="37623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10"/>
          <p:cNvSpPr/>
          <p:nvPr/>
        </p:nvSpPr>
        <p:spPr>
          <a:xfrm>
            <a:off x="3184920" y="39909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11"/>
          <p:cNvSpPr/>
          <p:nvPr/>
        </p:nvSpPr>
        <p:spPr>
          <a:xfrm>
            <a:off x="3162960" y="49464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00" name="CustomShape 12"/>
          <p:cNvSpPr/>
          <p:nvPr/>
        </p:nvSpPr>
        <p:spPr>
          <a:xfrm>
            <a:off x="6420240" y="21337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01" name="CustomShape 13"/>
          <p:cNvSpPr/>
          <p:nvPr/>
        </p:nvSpPr>
        <p:spPr>
          <a:xfrm>
            <a:off x="6529680" y="31719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02" name="CustomShape 14"/>
          <p:cNvSpPr/>
          <p:nvPr/>
        </p:nvSpPr>
        <p:spPr>
          <a:xfrm>
            <a:off x="6529680" y="338148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03" name="Line 15"/>
          <p:cNvSpPr/>
          <p:nvPr/>
        </p:nvSpPr>
        <p:spPr>
          <a:xfrm>
            <a:off x="4010400" y="4568760"/>
            <a:ext cx="252720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Line 16"/>
          <p:cNvSpPr/>
          <p:nvPr/>
        </p:nvSpPr>
        <p:spPr>
          <a:xfrm flipV="1">
            <a:off x="4010400" y="3198600"/>
            <a:ext cx="252720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Line 17"/>
          <p:cNvSpPr/>
          <p:nvPr/>
        </p:nvSpPr>
        <p:spPr>
          <a:xfrm flipV="1">
            <a:off x="403560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Line 18"/>
          <p:cNvSpPr/>
          <p:nvPr/>
        </p:nvSpPr>
        <p:spPr>
          <a:xfrm flipV="1">
            <a:off x="398484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19"/>
          <p:cNvSpPr/>
          <p:nvPr/>
        </p:nvSpPr>
        <p:spPr>
          <a:xfrm>
            <a:off x="6481080" y="41306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08" name="CustomShape 20"/>
          <p:cNvSpPr/>
          <p:nvPr/>
        </p:nvSpPr>
        <p:spPr>
          <a:xfrm>
            <a:off x="288000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21"/>
          <p:cNvSpPr/>
          <p:nvPr/>
        </p:nvSpPr>
        <p:spPr>
          <a:xfrm>
            <a:off x="288000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2"/>
          <p:cNvSpPr/>
          <p:nvPr/>
        </p:nvSpPr>
        <p:spPr>
          <a:xfrm>
            <a:off x="288000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3"/>
          <p:cNvSpPr/>
          <p:nvPr/>
        </p:nvSpPr>
        <p:spPr>
          <a:xfrm>
            <a:off x="2880000" y="3076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24"/>
          <p:cNvSpPr/>
          <p:nvPr/>
        </p:nvSpPr>
        <p:spPr>
          <a:xfrm>
            <a:off x="288000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25"/>
          <p:cNvSpPr/>
          <p:nvPr/>
        </p:nvSpPr>
        <p:spPr>
          <a:xfrm>
            <a:off x="288000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6"/>
          <p:cNvSpPr/>
          <p:nvPr/>
        </p:nvSpPr>
        <p:spPr>
          <a:xfrm>
            <a:off x="288000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7"/>
          <p:cNvSpPr/>
          <p:nvPr/>
        </p:nvSpPr>
        <p:spPr>
          <a:xfrm>
            <a:off x="288000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28"/>
          <p:cNvSpPr/>
          <p:nvPr/>
        </p:nvSpPr>
        <p:spPr>
          <a:xfrm>
            <a:off x="2651400" y="27716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17" name="CustomShape 29"/>
          <p:cNvSpPr/>
          <p:nvPr/>
        </p:nvSpPr>
        <p:spPr>
          <a:xfrm>
            <a:off x="2892960" y="30463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18" name="CustomShape 30"/>
          <p:cNvSpPr/>
          <p:nvPr/>
        </p:nvSpPr>
        <p:spPr>
          <a:xfrm>
            <a:off x="2892960" y="32792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19" name="CustomShape 31"/>
          <p:cNvSpPr/>
          <p:nvPr/>
        </p:nvSpPr>
        <p:spPr>
          <a:xfrm>
            <a:off x="2892960" y="3745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20" name="CustomShape 32"/>
          <p:cNvSpPr/>
          <p:nvPr/>
        </p:nvSpPr>
        <p:spPr>
          <a:xfrm>
            <a:off x="2892960" y="3952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21" name="CustomShape 33"/>
          <p:cNvSpPr/>
          <p:nvPr/>
        </p:nvSpPr>
        <p:spPr>
          <a:xfrm>
            <a:off x="2892960" y="41914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22" name="CustomShape 34"/>
          <p:cNvSpPr/>
          <p:nvPr/>
        </p:nvSpPr>
        <p:spPr>
          <a:xfrm>
            <a:off x="2892960" y="4650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23" name="CustomShape 35"/>
          <p:cNvSpPr/>
          <p:nvPr/>
        </p:nvSpPr>
        <p:spPr>
          <a:xfrm>
            <a:off x="2892960" y="44182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24" name="CustomShape 36"/>
          <p:cNvSpPr/>
          <p:nvPr/>
        </p:nvSpPr>
        <p:spPr>
          <a:xfrm>
            <a:off x="2892960" y="35121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25" name="CustomShape 37"/>
          <p:cNvSpPr/>
          <p:nvPr/>
        </p:nvSpPr>
        <p:spPr>
          <a:xfrm>
            <a:off x="3259440" y="22845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26" name="CustomShape 38"/>
          <p:cNvSpPr/>
          <p:nvPr/>
        </p:nvSpPr>
        <p:spPr>
          <a:xfrm>
            <a:off x="2275920" y="30110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27" name="CustomShape 39"/>
          <p:cNvSpPr/>
          <p:nvPr/>
        </p:nvSpPr>
        <p:spPr>
          <a:xfrm>
            <a:off x="2273040" y="46238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28" name="CustomShape 40"/>
          <p:cNvSpPr/>
          <p:nvPr/>
        </p:nvSpPr>
        <p:spPr>
          <a:xfrm>
            <a:off x="7897320" y="26809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29" name="CustomShape 41"/>
          <p:cNvSpPr/>
          <p:nvPr/>
        </p:nvSpPr>
        <p:spPr>
          <a:xfrm>
            <a:off x="652968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30" name="CustomShape 42"/>
          <p:cNvSpPr/>
          <p:nvPr/>
        </p:nvSpPr>
        <p:spPr>
          <a:xfrm>
            <a:off x="6529680" y="27176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31" name="CustomShape 43"/>
          <p:cNvSpPr/>
          <p:nvPr/>
        </p:nvSpPr>
        <p:spPr>
          <a:xfrm>
            <a:off x="395964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44"/>
          <p:cNvSpPr/>
          <p:nvPr/>
        </p:nvSpPr>
        <p:spPr>
          <a:xfrm>
            <a:off x="3959640" y="4546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45"/>
          <p:cNvSpPr/>
          <p:nvPr/>
        </p:nvSpPr>
        <p:spPr>
          <a:xfrm>
            <a:off x="3959640" y="36385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46"/>
          <p:cNvSpPr/>
          <p:nvPr/>
        </p:nvSpPr>
        <p:spPr>
          <a:xfrm>
            <a:off x="3959640" y="3403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47"/>
          <p:cNvSpPr/>
          <p:nvPr/>
        </p:nvSpPr>
        <p:spPr>
          <a:xfrm>
            <a:off x="7909920" y="33411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36" name="CustomShape 48"/>
          <p:cNvSpPr/>
          <p:nvPr/>
        </p:nvSpPr>
        <p:spPr>
          <a:xfrm>
            <a:off x="6537600" y="4759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37" name="CustomShape 49"/>
          <p:cNvSpPr/>
          <p:nvPr/>
        </p:nvSpPr>
        <p:spPr>
          <a:xfrm>
            <a:off x="6537600" y="5069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38" name="CustomShape 50"/>
          <p:cNvSpPr/>
          <p:nvPr/>
        </p:nvSpPr>
        <p:spPr>
          <a:xfrm>
            <a:off x="6537600" y="5690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39" name="CustomShape 51"/>
          <p:cNvSpPr/>
          <p:nvPr/>
        </p:nvSpPr>
        <p:spPr>
          <a:xfrm>
            <a:off x="6537600" y="60015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40" name="CustomShape 52"/>
          <p:cNvSpPr/>
          <p:nvPr/>
        </p:nvSpPr>
        <p:spPr>
          <a:xfrm>
            <a:off x="6537600" y="6311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41" name="CustomShape 53"/>
          <p:cNvSpPr/>
          <p:nvPr/>
        </p:nvSpPr>
        <p:spPr>
          <a:xfrm>
            <a:off x="3959640" y="38476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Line 54"/>
          <p:cNvSpPr/>
          <p:nvPr/>
        </p:nvSpPr>
        <p:spPr>
          <a:xfrm>
            <a:off x="3972240" y="3892320"/>
            <a:ext cx="256536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55"/>
          <p:cNvSpPr/>
          <p:nvPr/>
        </p:nvSpPr>
        <p:spPr>
          <a:xfrm>
            <a:off x="3959640" y="40575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Line 56"/>
          <p:cNvSpPr/>
          <p:nvPr/>
        </p:nvSpPr>
        <p:spPr>
          <a:xfrm flipV="1">
            <a:off x="400392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57"/>
          <p:cNvSpPr/>
          <p:nvPr/>
        </p:nvSpPr>
        <p:spPr>
          <a:xfrm>
            <a:off x="6537600" y="5380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46" name="CustomShape 58"/>
          <p:cNvSpPr/>
          <p:nvPr/>
        </p:nvSpPr>
        <p:spPr>
          <a:xfrm>
            <a:off x="380880" y="2438280"/>
            <a:ext cx="1599480" cy="2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47" name="CustomShape 59"/>
          <p:cNvSpPr/>
          <p:nvPr/>
        </p:nvSpPr>
        <p:spPr>
          <a:xfrm flipH="1" rot="16200000">
            <a:off x="1542600" y="2319840"/>
            <a:ext cx="982800" cy="170712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23" dur="indefinite" restart="never" nodeType="tmRoot">
          <p:childTnLst>
            <p:seq>
              <p:cTn id="424" dur="indefinite" nodeType="mainSeq">
                <p:childTnLst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Page Fault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849" name="CustomShape 2"/>
          <p:cNvSpPr/>
          <p:nvPr/>
        </p:nvSpPr>
        <p:spPr>
          <a:xfrm>
            <a:off x="322560" y="1147680"/>
            <a:ext cx="830664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Page fault: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reference to VM word that is not in physical memory (DRAM cache miss)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850" name="CustomShape 3"/>
          <p:cNvSpPr/>
          <p:nvPr/>
        </p:nvSpPr>
        <p:spPr>
          <a:xfrm>
            <a:off x="3261240" y="44481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4"/>
          <p:cNvSpPr/>
          <p:nvPr/>
        </p:nvSpPr>
        <p:spPr>
          <a:xfrm>
            <a:off x="3261240" y="4676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5"/>
          <p:cNvSpPr/>
          <p:nvPr/>
        </p:nvSpPr>
        <p:spPr>
          <a:xfrm>
            <a:off x="3261240" y="4219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53" name="CustomShape 6"/>
          <p:cNvSpPr/>
          <p:nvPr/>
        </p:nvSpPr>
        <p:spPr>
          <a:xfrm>
            <a:off x="3261240" y="3076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54" name="CustomShape 7"/>
          <p:cNvSpPr/>
          <p:nvPr/>
        </p:nvSpPr>
        <p:spPr>
          <a:xfrm>
            <a:off x="3261240" y="33051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8"/>
          <p:cNvSpPr/>
          <p:nvPr/>
        </p:nvSpPr>
        <p:spPr>
          <a:xfrm>
            <a:off x="326124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9"/>
          <p:cNvSpPr/>
          <p:nvPr/>
        </p:nvSpPr>
        <p:spPr>
          <a:xfrm>
            <a:off x="3261240" y="37623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0"/>
          <p:cNvSpPr/>
          <p:nvPr/>
        </p:nvSpPr>
        <p:spPr>
          <a:xfrm>
            <a:off x="3261240" y="39909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11"/>
          <p:cNvSpPr/>
          <p:nvPr/>
        </p:nvSpPr>
        <p:spPr>
          <a:xfrm>
            <a:off x="3238920" y="49464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59" name="CustomShape 12"/>
          <p:cNvSpPr/>
          <p:nvPr/>
        </p:nvSpPr>
        <p:spPr>
          <a:xfrm>
            <a:off x="6496560" y="21337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60" name="CustomShape 13"/>
          <p:cNvSpPr/>
          <p:nvPr/>
        </p:nvSpPr>
        <p:spPr>
          <a:xfrm>
            <a:off x="6606000" y="31719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61" name="CustomShape 14"/>
          <p:cNvSpPr/>
          <p:nvPr/>
        </p:nvSpPr>
        <p:spPr>
          <a:xfrm>
            <a:off x="6606000" y="338148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62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19"/>
          <p:cNvSpPr/>
          <p:nvPr/>
        </p:nvSpPr>
        <p:spPr>
          <a:xfrm>
            <a:off x="6557040" y="41306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67" name="CustomShape 20"/>
          <p:cNvSpPr/>
          <p:nvPr/>
        </p:nvSpPr>
        <p:spPr>
          <a:xfrm>
            <a:off x="295632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CustomShape 21"/>
          <p:cNvSpPr/>
          <p:nvPr/>
        </p:nvSpPr>
        <p:spPr>
          <a:xfrm>
            <a:off x="295632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2"/>
          <p:cNvSpPr/>
          <p:nvPr/>
        </p:nvSpPr>
        <p:spPr>
          <a:xfrm>
            <a:off x="295632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CustomShape 23"/>
          <p:cNvSpPr/>
          <p:nvPr/>
        </p:nvSpPr>
        <p:spPr>
          <a:xfrm>
            <a:off x="2956320" y="3076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CustomShape 24"/>
          <p:cNvSpPr/>
          <p:nvPr/>
        </p:nvSpPr>
        <p:spPr>
          <a:xfrm>
            <a:off x="295632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25"/>
          <p:cNvSpPr/>
          <p:nvPr/>
        </p:nvSpPr>
        <p:spPr>
          <a:xfrm>
            <a:off x="295632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26"/>
          <p:cNvSpPr/>
          <p:nvPr/>
        </p:nvSpPr>
        <p:spPr>
          <a:xfrm>
            <a:off x="295632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27"/>
          <p:cNvSpPr/>
          <p:nvPr/>
        </p:nvSpPr>
        <p:spPr>
          <a:xfrm>
            <a:off x="295632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28"/>
          <p:cNvSpPr/>
          <p:nvPr/>
        </p:nvSpPr>
        <p:spPr>
          <a:xfrm>
            <a:off x="2727720" y="27716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76" name="CustomShape 29"/>
          <p:cNvSpPr/>
          <p:nvPr/>
        </p:nvSpPr>
        <p:spPr>
          <a:xfrm>
            <a:off x="2968920" y="30463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77" name="CustomShape 30"/>
          <p:cNvSpPr/>
          <p:nvPr/>
        </p:nvSpPr>
        <p:spPr>
          <a:xfrm>
            <a:off x="2969280" y="32792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78" name="CustomShape 31"/>
          <p:cNvSpPr/>
          <p:nvPr/>
        </p:nvSpPr>
        <p:spPr>
          <a:xfrm>
            <a:off x="2968920" y="3745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79" name="CustomShape 32"/>
          <p:cNvSpPr/>
          <p:nvPr/>
        </p:nvSpPr>
        <p:spPr>
          <a:xfrm>
            <a:off x="2969280" y="3952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80" name="CustomShape 33"/>
          <p:cNvSpPr/>
          <p:nvPr/>
        </p:nvSpPr>
        <p:spPr>
          <a:xfrm>
            <a:off x="2968920" y="41914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81" name="CustomShape 34"/>
          <p:cNvSpPr/>
          <p:nvPr/>
        </p:nvSpPr>
        <p:spPr>
          <a:xfrm>
            <a:off x="2969280" y="4650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82" name="CustomShape 35"/>
          <p:cNvSpPr/>
          <p:nvPr/>
        </p:nvSpPr>
        <p:spPr>
          <a:xfrm>
            <a:off x="2968920" y="44182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83" name="CustomShape 36"/>
          <p:cNvSpPr/>
          <p:nvPr/>
        </p:nvSpPr>
        <p:spPr>
          <a:xfrm>
            <a:off x="2969280" y="35121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84" name="CustomShape 37"/>
          <p:cNvSpPr/>
          <p:nvPr/>
        </p:nvSpPr>
        <p:spPr>
          <a:xfrm>
            <a:off x="3335760" y="22845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85" name="CustomShape 38"/>
          <p:cNvSpPr/>
          <p:nvPr/>
        </p:nvSpPr>
        <p:spPr>
          <a:xfrm>
            <a:off x="2352240" y="30110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86" name="CustomShape 39"/>
          <p:cNvSpPr/>
          <p:nvPr/>
        </p:nvSpPr>
        <p:spPr>
          <a:xfrm>
            <a:off x="2349000" y="46238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87" name="CustomShape 40"/>
          <p:cNvSpPr/>
          <p:nvPr/>
        </p:nvSpPr>
        <p:spPr>
          <a:xfrm>
            <a:off x="7973280" y="26809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88" name="CustomShape 41"/>
          <p:cNvSpPr/>
          <p:nvPr/>
        </p:nvSpPr>
        <p:spPr>
          <a:xfrm>
            <a:off x="660600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89" name="CustomShape 42"/>
          <p:cNvSpPr/>
          <p:nvPr/>
        </p:nvSpPr>
        <p:spPr>
          <a:xfrm>
            <a:off x="6606000" y="27176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90" name="CustomShape 43"/>
          <p:cNvSpPr/>
          <p:nvPr/>
        </p:nvSpPr>
        <p:spPr>
          <a:xfrm>
            <a:off x="403596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CustomShape 44"/>
          <p:cNvSpPr/>
          <p:nvPr/>
        </p:nvSpPr>
        <p:spPr>
          <a:xfrm>
            <a:off x="4035960" y="4546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CustomShape 45"/>
          <p:cNvSpPr/>
          <p:nvPr/>
        </p:nvSpPr>
        <p:spPr>
          <a:xfrm>
            <a:off x="4035960" y="36385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46"/>
          <p:cNvSpPr/>
          <p:nvPr/>
        </p:nvSpPr>
        <p:spPr>
          <a:xfrm>
            <a:off x="4035960" y="3403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47"/>
          <p:cNvSpPr/>
          <p:nvPr/>
        </p:nvSpPr>
        <p:spPr>
          <a:xfrm>
            <a:off x="7986240" y="33411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895" name="CustomShape 48"/>
          <p:cNvSpPr/>
          <p:nvPr/>
        </p:nvSpPr>
        <p:spPr>
          <a:xfrm>
            <a:off x="6613920" y="4759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96" name="CustomShape 49"/>
          <p:cNvSpPr/>
          <p:nvPr/>
        </p:nvSpPr>
        <p:spPr>
          <a:xfrm>
            <a:off x="6613920" y="5069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97" name="CustomShape 50"/>
          <p:cNvSpPr/>
          <p:nvPr/>
        </p:nvSpPr>
        <p:spPr>
          <a:xfrm>
            <a:off x="6613920" y="5690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98" name="CustomShape 51"/>
          <p:cNvSpPr/>
          <p:nvPr/>
        </p:nvSpPr>
        <p:spPr>
          <a:xfrm>
            <a:off x="6613920" y="60015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99" name="CustomShape 52"/>
          <p:cNvSpPr/>
          <p:nvPr/>
        </p:nvSpPr>
        <p:spPr>
          <a:xfrm>
            <a:off x="6613920" y="6311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00" name="CustomShape 53"/>
          <p:cNvSpPr/>
          <p:nvPr/>
        </p:nvSpPr>
        <p:spPr>
          <a:xfrm>
            <a:off x="4035960" y="38476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55"/>
          <p:cNvSpPr/>
          <p:nvPr/>
        </p:nvSpPr>
        <p:spPr>
          <a:xfrm>
            <a:off x="4035960" y="40575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57"/>
          <p:cNvSpPr/>
          <p:nvPr/>
        </p:nvSpPr>
        <p:spPr>
          <a:xfrm>
            <a:off x="6613920" y="5380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05" name="CustomShape 58"/>
          <p:cNvSpPr/>
          <p:nvPr/>
        </p:nvSpPr>
        <p:spPr>
          <a:xfrm>
            <a:off x="457200" y="2514600"/>
            <a:ext cx="1599480" cy="2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06" name="CustomShape 59"/>
          <p:cNvSpPr/>
          <p:nvPr/>
        </p:nvSpPr>
        <p:spPr>
          <a:xfrm flipH="1" rot="16200000">
            <a:off x="1546560" y="2468160"/>
            <a:ext cx="1118520" cy="169848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Handling Page Fault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908" name="CustomShape 2"/>
          <p:cNvSpPr/>
          <p:nvPr/>
        </p:nvSpPr>
        <p:spPr>
          <a:xfrm>
            <a:off x="309960" y="1147680"/>
            <a:ext cx="830664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miss causes page fault (an exception)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909" name="CustomShape 3"/>
          <p:cNvSpPr/>
          <p:nvPr/>
        </p:nvSpPr>
        <p:spPr>
          <a:xfrm>
            <a:off x="3261240" y="44481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4"/>
          <p:cNvSpPr/>
          <p:nvPr/>
        </p:nvSpPr>
        <p:spPr>
          <a:xfrm>
            <a:off x="3261240" y="4676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5"/>
          <p:cNvSpPr/>
          <p:nvPr/>
        </p:nvSpPr>
        <p:spPr>
          <a:xfrm>
            <a:off x="3261240" y="4219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12" name="CustomShape 6"/>
          <p:cNvSpPr/>
          <p:nvPr/>
        </p:nvSpPr>
        <p:spPr>
          <a:xfrm>
            <a:off x="3261240" y="3076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13" name="CustomShape 7"/>
          <p:cNvSpPr/>
          <p:nvPr/>
        </p:nvSpPr>
        <p:spPr>
          <a:xfrm>
            <a:off x="3261240" y="33051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8"/>
          <p:cNvSpPr/>
          <p:nvPr/>
        </p:nvSpPr>
        <p:spPr>
          <a:xfrm>
            <a:off x="326124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9"/>
          <p:cNvSpPr/>
          <p:nvPr/>
        </p:nvSpPr>
        <p:spPr>
          <a:xfrm>
            <a:off x="3261240" y="37623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6" name="CustomShape 10"/>
          <p:cNvSpPr/>
          <p:nvPr/>
        </p:nvSpPr>
        <p:spPr>
          <a:xfrm>
            <a:off x="3261240" y="39909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1"/>
          <p:cNvSpPr/>
          <p:nvPr/>
        </p:nvSpPr>
        <p:spPr>
          <a:xfrm>
            <a:off x="3238920" y="49464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18" name="CustomShape 12"/>
          <p:cNvSpPr/>
          <p:nvPr/>
        </p:nvSpPr>
        <p:spPr>
          <a:xfrm>
            <a:off x="6496560" y="21337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19" name="CustomShape 13"/>
          <p:cNvSpPr/>
          <p:nvPr/>
        </p:nvSpPr>
        <p:spPr>
          <a:xfrm>
            <a:off x="6606000" y="31719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20" name="CustomShape 14"/>
          <p:cNvSpPr/>
          <p:nvPr/>
        </p:nvSpPr>
        <p:spPr>
          <a:xfrm>
            <a:off x="6606000" y="338148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21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2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9"/>
          <p:cNvSpPr/>
          <p:nvPr/>
        </p:nvSpPr>
        <p:spPr>
          <a:xfrm>
            <a:off x="6557040" y="41306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26" name="CustomShape 20"/>
          <p:cNvSpPr/>
          <p:nvPr/>
        </p:nvSpPr>
        <p:spPr>
          <a:xfrm>
            <a:off x="295632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21"/>
          <p:cNvSpPr/>
          <p:nvPr/>
        </p:nvSpPr>
        <p:spPr>
          <a:xfrm>
            <a:off x="295632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22"/>
          <p:cNvSpPr/>
          <p:nvPr/>
        </p:nvSpPr>
        <p:spPr>
          <a:xfrm>
            <a:off x="295632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23"/>
          <p:cNvSpPr/>
          <p:nvPr/>
        </p:nvSpPr>
        <p:spPr>
          <a:xfrm>
            <a:off x="2956320" y="3076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24"/>
          <p:cNvSpPr/>
          <p:nvPr/>
        </p:nvSpPr>
        <p:spPr>
          <a:xfrm>
            <a:off x="295632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25"/>
          <p:cNvSpPr/>
          <p:nvPr/>
        </p:nvSpPr>
        <p:spPr>
          <a:xfrm>
            <a:off x="295632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6"/>
          <p:cNvSpPr/>
          <p:nvPr/>
        </p:nvSpPr>
        <p:spPr>
          <a:xfrm>
            <a:off x="295632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27"/>
          <p:cNvSpPr/>
          <p:nvPr/>
        </p:nvSpPr>
        <p:spPr>
          <a:xfrm>
            <a:off x="295632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8"/>
          <p:cNvSpPr/>
          <p:nvPr/>
        </p:nvSpPr>
        <p:spPr>
          <a:xfrm>
            <a:off x="2727720" y="27716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35" name="CustomShape 29"/>
          <p:cNvSpPr/>
          <p:nvPr/>
        </p:nvSpPr>
        <p:spPr>
          <a:xfrm>
            <a:off x="2968920" y="30463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36" name="CustomShape 30"/>
          <p:cNvSpPr/>
          <p:nvPr/>
        </p:nvSpPr>
        <p:spPr>
          <a:xfrm>
            <a:off x="2969280" y="32792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37" name="CustomShape 31"/>
          <p:cNvSpPr/>
          <p:nvPr/>
        </p:nvSpPr>
        <p:spPr>
          <a:xfrm>
            <a:off x="2968920" y="3745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38" name="CustomShape 32"/>
          <p:cNvSpPr/>
          <p:nvPr/>
        </p:nvSpPr>
        <p:spPr>
          <a:xfrm>
            <a:off x="2969280" y="3952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39" name="CustomShape 33"/>
          <p:cNvSpPr/>
          <p:nvPr/>
        </p:nvSpPr>
        <p:spPr>
          <a:xfrm>
            <a:off x="2968920" y="41914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40" name="CustomShape 34"/>
          <p:cNvSpPr/>
          <p:nvPr/>
        </p:nvSpPr>
        <p:spPr>
          <a:xfrm>
            <a:off x="2969280" y="4650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41" name="CustomShape 35"/>
          <p:cNvSpPr/>
          <p:nvPr/>
        </p:nvSpPr>
        <p:spPr>
          <a:xfrm>
            <a:off x="2968920" y="44182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42" name="CustomShape 36"/>
          <p:cNvSpPr/>
          <p:nvPr/>
        </p:nvSpPr>
        <p:spPr>
          <a:xfrm>
            <a:off x="2969280" y="35121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43" name="CustomShape 37"/>
          <p:cNvSpPr/>
          <p:nvPr/>
        </p:nvSpPr>
        <p:spPr>
          <a:xfrm>
            <a:off x="3335760" y="22845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44" name="CustomShape 38"/>
          <p:cNvSpPr/>
          <p:nvPr/>
        </p:nvSpPr>
        <p:spPr>
          <a:xfrm>
            <a:off x="2352240" y="30110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45" name="CustomShape 39"/>
          <p:cNvSpPr/>
          <p:nvPr/>
        </p:nvSpPr>
        <p:spPr>
          <a:xfrm>
            <a:off x="2349000" y="46238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46" name="CustomShape 40"/>
          <p:cNvSpPr/>
          <p:nvPr/>
        </p:nvSpPr>
        <p:spPr>
          <a:xfrm>
            <a:off x="7973280" y="26809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47" name="CustomShape 41"/>
          <p:cNvSpPr/>
          <p:nvPr/>
        </p:nvSpPr>
        <p:spPr>
          <a:xfrm>
            <a:off x="660600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48" name="CustomShape 42"/>
          <p:cNvSpPr/>
          <p:nvPr/>
        </p:nvSpPr>
        <p:spPr>
          <a:xfrm>
            <a:off x="6606000" y="27176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49" name="CustomShape 43"/>
          <p:cNvSpPr/>
          <p:nvPr/>
        </p:nvSpPr>
        <p:spPr>
          <a:xfrm>
            <a:off x="403596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44"/>
          <p:cNvSpPr/>
          <p:nvPr/>
        </p:nvSpPr>
        <p:spPr>
          <a:xfrm>
            <a:off x="4035960" y="4546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45"/>
          <p:cNvSpPr/>
          <p:nvPr/>
        </p:nvSpPr>
        <p:spPr>
          <a:xfrm>
            <a:off x="4035960" y="36385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46"/>
          <p:cNvSpPr/>
          <p:nvPr/>
        </p:nvSpPr>
        <p:spPr>
          <a:xfrm>
            <a:off x="4035960" y="3403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47"/>
          <p:cNvSpPr/>
          <p:nvPr/>
        </p:nvSpPr>
        <p:spPr>
          <a:xfrm>
            <a:off x="7986240" y="33411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54" name="CustomShape 48"/>
          <p:cNvSpPr/>
          <p:nvPr/>
        </p:nvSpPr>
        <p:spPr>
          <a:xfrm>
            <a:off x="6613920" y="4759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55" name="CustomShape 49"/>
          <p:cNvSpPr/>
          <p:nvPr/>
        </p:nvSpPr>
        <p:spPr>
          <a:xfrm>
            <a:off x="6613920" y="5069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56" name="CustomShape 50"/>
          <p:cNvSpPr/>
          <p:nvPr/>
        </p:nvSpPr>
        <p:spPr>
          <a:xfrm>
            <a:off x="6613920" y="5690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57" name="CustomShape 51"/>
          <p:cNvSpPr/>
          <p:nvPr/>
        </p:nvSpPr>
        <p:spPr>
          <a:xfrm>
            <a:off x="6613920" y="60015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58" name="CustomShape 52"/>
          <p:cNvSpPr/>
          <p:nvPr/>
        </p:nvSpPr>
        <p:spPr>
          <a:xfrm>
            <a:off x="6613920" y="6311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59" name="CustomShape 53"/>
          <p:cNvSpPr/>
          <p:nvPr/>
        </p:nvSpPr>
        <p:spPr>
          <a:xfrm>
            <a:off x="4035960" y="38476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55"/>
          <p:cNvSpPr/>
          <p:nvPr/>
        </p:nvSpPr>
        <p:spPr>
          <a:xfrm>
            <a:off x="4035960" y="40575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57"/>
          <p:cNvSpPr/>
          <p:nvPr/>
        </p:nvSpPr>
        <p:spPr>
          <a:xfrm>
            <a:off x="6613920" y="5380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64" name="CustomShape 58"/>
          <p:cNvSpPr/>
          <p:nvPr/>
        </p:nvSpPr>
        <p:spPr>
          <a:xfrm>
            <a:off x="457200" y="2514600"/>
            <a:ext cx="1599480" cy="2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65" name="CustomShape 59"/>
          <p:cNvSpPr/>
          <p:nvPr/>
        </p:nvSpPr>
        <p:spPr>
          <a:xfrm flipH="1" rot="16200000">
            <a:off x="1546560" y="2468160"/>
            <a:ext cx="1118520" cy="1698480"/>
          </a:xfrm>
          <a:prstGeom prst="bentConnector2">
            <a:avLst/>
          </a:prstGeom>
          <a:noFill/>
          <a:ln w="255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9" dur="indefinite" restart="never" nodeType="tmRoot">
          <p:childTnLst>
            <p:seq>
              <p:cTn id="4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Handling Page Fault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967" name="CustomShape 2"/>
          <p:cNvSpPr/>
          <p:nvPr/>
        </p:nvSpPr>
        <p:spPr>
          <a:xfrm>
            <a:off x="309960" y="1147680"/>
            <a:ext cx="830664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miss causes page fault (an exception)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fault handler selects a victim to be evicted (here VP 4)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968" name="CustomShape 3"/>
          <p:cNvSpPr/>
          <p:nvPr/>
        </p:nvSpPr>
        <p:spPr>
          <a:xfrm>
            <a:off x="3261240" y="44481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4"/>
          <p:cNvSpPr/>
          <p:nvPr/>
        </p:nvSpPr>
        <p:spPr>
          <a:xfrm>
            <a:off x="3261240" y="4676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CustomShape 5"/>
          <p:cNvSpPr/>
          <p:nvPr/>
        </p:nvSpPr>
        <p:spPr>
          <a:xfrm>
            <a:off x="3261240" y="4219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71" name="CustomShape 6"/>
          <p:cNvSpPr/>
          <p:nvPr/>
        </p:nvSpPr>
        <p:spPr>
          <a:xfrm>
            <a:off x="3261240" y="3076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72" name="CustomShape 7"/>
          <p:cNvSpPr/>
          <p:nvPr/>
        </p:nvSpPr>
        <p:spPr>
          <a:xfrm>
            <a:off x="3261240" y="33051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CustomShape 8"/>
          <p:cNvSpPr/>
          <p:nvPr/>
        </p:nvSpPr>
        <p:spPr>
          <a:xfrm>
            <a:off x="326124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9"/>
          <p:cNvSpPr/>
          <p:nvPr/>
        </p:nvSpPr>
        <p:spPr>
          <a:xfrm>
            <a:off x="3261240" y="37623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0"/>
          <p:cNvSpPr/>
          <p:nvPr/>
        </p:nvSpPr>
        <p:spPr>
          <a:xfrm>
            <a:off x="3261240" y="39909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1"/>
          <p:cNvSpPr/>
          <p:nvPr/>
        </p:nvSpPr>
        <p:spPr>
          <a:xfrm>
            <a:off x="3238920" y="49464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77" name="CustomShape 12"/>
          <p:cNvSpPr/>
          <p:nvPr/>
        </p:nvSpPr>
        <p:spPr>
          <a:xfrm>
            <a:off x="6496560" y="21337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78" name="CustomShape 13"/>
          <p:cNvSpPr/>
          <p:nvPr/>
        </p:nvSpPr>
        <p:spPr>
          <a:xfrm>
            <a:off x="6606000" y="31719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79" name="CustomShape 14"/>
          <p:cNvSpPr/>
          <p:nvPr/>
        </p:nvSpPr>
        <p:spPr>
          <a:xfrm>
            <a:off x="6606000" y="3381480"/>
            <a:ext cx="1378800" cy="22788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80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19"/>
          <p:cNvSpPr/>
          <p:nvPr/>
        </p:nvSpPr>
        <p:spPr>
          <a:xfrm>
            <a:off x="6557040" y="41306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85" name="CustomShape 20"/>
          <p:cNvSpPr/>
          <p:nvPr/>
        </p:nvSpPr>
        <p:spPr>
          <a:xfrm>
            <a:off x="295632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21"/>
          <p:cNvSpPr/>
          <p:nvPr/>
        </p:nvSpPr>
        <p:spPr>
          <a:xfrm>
            <a:off x="295632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22"/>
          <p:cNvSpPr/>
          <p:nvPr/>
        </p:nvSpPr>
        <p:spPr>
          <a:xfrm>
            <a:off x="295632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23"/>
          <p:cNvSpPr/>
          <p:nvPr/>
        </p:nvSpPr>
        <p:spPr>
          <a:xfrm>
            <a:off x="2956320" y="3076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24"/>
          <p:cNvSpPr/>
          <p:nvPr/>
        </p:nvSpPr>
        <p:spPr>
          <a:xfrm>
            <a:off x="295632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5"/>
          <p:cNvSpPr/>
          <p:nvPr/>
        </p:nvSpPr>
        <p:spPr>
          <a:xfrm>
            <a:off x="295632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6"/>
          <p:cNvSpPr/>
          <p:nvPr/>
        </p:nvSpPr>
        <p:spPr>
          <a:xfrm>
            <a:off x="295632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7"/>
          <p:cNvSpPr/>
          <p:nvPr/>
        </p:nvSpPr>
        <p:spPr>
          <a:xfrm>
            <a:off x="295632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28"/>
          <p:cNvSpPr/>
          <p:nvPr/>
        </p:nvSpPr>
        <p:spPr>
          <a:xfrm>
            <a:off x="2727720" y="27716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994" name="CustomShape 29"/>
          <p:cNvSpPr/>
          <p:nvPr/>
        </p:nvSpPr>
        <p:spPr>
          <a:xfrm>
            <a:off x="2968920" y="30463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95" name="CustomShape 30"/>
          <p:cNvSpPr/>
          <p:nvPr/>
        </p:nvSpPr>
        <p:spPr>
          <a:xfrm>
            <a:off x="2969280" y="32792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96" name="CustomShape 31"/>
          <p:cNvSpPr/>
          <p:nvPr/>
        </p:nvSpPr>
        <p:spPr>
          <a:xfrm>
            <a:off x="2968920" y="3745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97" name="CustomShape 32"/>
          <p:cNvSpPr/>
          <p:nvPr/>
        </p:nvSpPr>
        <p:spPr>
          <a:xfrm>
            <a:off x="2969280" y="3952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98" name="CustomShape 33"/>
          <p:cNvSpPr/>
          <p:nvPr/>
        </p:nvSpPr>
        <p:spPr>
          <a:xfrm>
            <a:off x="2968920" y="41914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99" name="CustomShape 34"/>
          <p:cNvSpPr/>
          <p:nvPr/>
        </p:nvSpPr>
        <p:spPr>
          <a:xfrm>
            <a:off x="2969280" y="4650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00" name="CustomShape 35"/>
          <p:cNvSpPr/>
          <p:nvPr/>
        </p:nvSpPr>
        <p:spPr>
          <a:xfrm>
            <a:off x="2968920" y="44182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01" name="CustomShape 36"/>
          <p:cNvSpPr/>
          <p:nvPr/>
        </p:nvSpPr>
        <p:spPr>
          <a:xfrm>
            <a:off x="2969280" y="35121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02" name="CustomShape 37"/>
          <p:cNvSpPr/>
          <p:nvPr/>
        </p:nvSpPr>
        <p:spPr>
          <a:xfrm>
            <a:off x="3335760" y="22845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03" name="CustomShape 38"/>
          <p:cNvSpPr/>
          <p:nvPr/>
        </p:nvSpPr>
        <p:spPr>
          <a:xfrm>
            <a:off x="2352240" y="30110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04" name="CustomShape 39"/>
          <p:cNvSpPr/>
          <p:nvPr/>
        </p:nvSpPr>
        <p:spPr>
          <a:xfrm>
            <a:off x="2349000" y="46238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05" name="CustomShape 40"/>
          <p:cNvSpPr/>
          <p:nvPr/>
        </p:nvSpPr>
        <p:spPr>
          <a:xfrm>
            <a:off x="7973280" y="26809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06" name="CustomShape 41"/>
          <p:cNvSpPr/>
          <p:nvPr/>
        </p:nvSpPr>
        <p:spPr>
          <a:xfrm>
            <a:off x="660600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07" name="CustomShape 42"/>
          <p:cNvSpPr/>
          <p:nvPr/>
        </p:nvSpPr>
        <p:spPr>
          <a:xfrm>
            <a:off x="6606000" y="27176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08" name="CustomShape 43"/>
          <p:cNvSpPr/>
          <p:nvPr/>
        </p:nvSpPr>
        <p:spPr>
          <a:xfrm>
            <a:off x="403596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44"/>
          <p:cNvSpPr/>
          <p:nvPr/>
        </p:nvSpPr>
        <p:spPr>
          <a:xfrm>
            <a:off x="4035960" y="4546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45"/>
          <p:cNvSpPr/>
          <p:nvPr/>
        </p:nvSpPr>
        <p:spPr>
          <a:xfrm>
            <a:off x="4035960" y="36385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46"/>
          <p:cNvSpPr/>
          <p:nvPr/>
        </p:nvSpPr>
        <p:spPr>
          <a:xfrm>
            <a:off x="4035960" y="3403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47"/>
          <p:cNvSpPr/>
          <p:nvPr/>
        </p:nvSpPr>
        <p:spPr>
          <a:xfrm>
            <a:off x="7986240" y="33411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13" name="CustomShape 48"/>
          <p:cNvSpPr/>
          <p:nvPr/>
        </p:nvSpPr>
        <p:spPr>
          <a:xfrm>
            <a:off x="6613920" y="4759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14" name="CustomShape 49"/>
          <p:cNvSpPr/>
          <p:nvPr/>
        </p:nvSpPr>
        <p:spPr>
          <a:xfrm>
            <a:off x="6613920" y="5069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15" name="CustomShape 50"/>
          <p:cNvSpPr/>
          <p:nvPr/>
        </p:nvSpPr>
        <p:spPr>
          <a:xfrm>
            <a:off x="6613920" y="5690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16" name="CustomShape 51"/>
          <p:cNvSpPr/>
          <p:nvPr/>
        </p:nvSpPr>
        <p:spPr>
          <a:xfrm>
            <a:off x="6613920" y="60015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17" name="CustomShape 52"/>
          <p:cNvSpPr/>
          <p:nvPr/>
        </p:nvSpPr>
        <p:spPr>
          <a:xfrm>
            <a:off x="6613920" y="6311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18" name="CustomShape 53"/>
          <p:cNvSpPr/>
          <p:nvPr/>
        </p:nvSpPr>
        <p:spPr>
          <a:xfrm>
            <a:off x="4035960" y="38476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Line 54"/>
          <p:cNvSpPr/>
          <p:nvPr/>
        </p:nvSpPr>
        <p:spPr>
          <a:xfrm>
            <a:off x="4048200" y="3892320"/>
            <a:ext cx="2565720" cy="151128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55"/>
          <p:cNvSpPr/>
          <p:nvPr/>
        </p:nvSpPr>
        <p:spPr>
          <a:xfrm>
            <a:off x="4035960" y="40575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Line 56"/>
          <p:cNvSpPr/>
          <p:nvPr/>
        </p:nvSpPr>
        <p:spPr>
          <a:xfrm flipV="1">
            <a:off x="4080240" y="3414600"/>
            <a:ext cx="2533680" cy="6732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57"/>
          <p:cNvSpPr/>
          <p:nvPr/>
        </p:nvSpPr>
        <p:spPr>
          <a:xfrm>
            <a:off x="6613920" y="5380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23" name="CustomShape 58"/>
          <p:cNvSpPr/>
          <p:nvPr/>
        </p:nvSpPr>
        <p:spPr>
          <a:xfrm>
            <a:off x="457200" y="2514600"/>
            <a:ext cx="1599480" cy="2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24" name="CustomShape 59"/>
          <p:cNvSpPr/>
          <p:nvPr/>
        </p:nvSpPr>
        <p:spPr>
          <a:xfrm flipH="1" rot="16200000">
            <a:off x="1546560" y="2468160"/>
            <a:ext cx="1118520" cy="1698480"/>
          </a:xfrm>
          <a:prstGeom prst="bentConnector2">
            <a:avLst/>
          </a:prstGeom>
          <a:noFill/>
          <a:ln w="255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41" dur="indefinite" restart="never" nodeType="tmRoot">
          <p:childTnLst>
            <p:seq>
              <p:cTn id="4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Handling Page Fault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026" name="CustomShape 2"/>
          <p:cNvSpPr/>
          <p:nvPr/>
        </p:nvSpPr>
        <p:spPr>
          <a:xfrm>
            <a:off x="309960" y="1147680"/>
            <a:ext cx="830664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miss causes page fault (an exception)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fault handler selects a victim to be evicted (here VP 4)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027" name="CustomShape 3"/>
          <p:cNvSpPr/>
          <p:nvPr/>
        </p:nvSpPr>
        <p:spPr>
          <a:xfrm>
            <a:off x="3261240" y="44481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4"/>
          <p:cNvSpPr/>
          <p:nvPr/>
        </p:nvSpPr>
        <p:spPr>
          <a:xfrm>
            <a:off x="3261240" y="4676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CustomShape 5"/>
          <p:cNvSpPr/>
          <p:nvPr/>
        </p:nvSpPr>
        <p:spPr>
          <a:xfrm>
            <a:off x="3261240" y="4219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30" name="CustomShape 6"/>
          <p:cNvSpPr/>
          <p:nvPr/>
        </p:nvSpPr>
        <p:spPr>
          <a:xfrm>
            <a:off x="3261240" y="3076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31" name="CustomShape 7"/>
          <p:cNvSpPr/>
          <p:nvPr/>
        </p:nvSpPr>
        <p:spPr>
          <a:xfrm>
            <a:off x="3261240" y="33051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8"/>
          <p:cNvSpPr/>
          <p:nvPr/>
        </p:nvSpPr>
        <p:spPr>
          <a:xfrm>
            <a:off x="326124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9"/>
          <p:cNvSpPr/>
          <p:nvPr/>
        </p:nvSpPr>
        <p:spPr>
          <a:xfrm>
            <a:off x="3261240" y="37623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0"/>
          <p:cNvSpPr/>
          <p:nvPr/>
        </p:nvSpPr>
        <p:spPr>
          <a:xfrm>
            <a:off x="3261240" y="39909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11"/>
          <p:cNvSpPr/>
          <p:nvPr/>
        </p:nvSpPr>
        <p:spPr>
          <a:xfrm>
            <a:off x="3238920" y="49464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36" name="CustomShape 12"/>
          <p:cNvSpPr/>
          <p:nvPr/>
        </p:nvSpPr>
        <p:spPr>
          <a:xfrm>
            <a:off x="6496560" y="21337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37" name="CustomShape 13"/>
          <p:cNvSpPr/>
          <p:nvPr/>
        </p:nvSpPr>
        <p:spPr>
          <a:xfrm>
            <a:off x="6606000" y="31719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38" name="CustomShape 14"/>
          <p:cNvSpPr/>
          <p:nvPr/>
        </p:nvSpPr>
        <p:spPr>
          <a:xfrm>
            <a:off x="6606000" y="338148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39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19"/>
          <p:cNvSpPr/>
          <p:nvPr/>
        </p:nvSpPr>
        <p:spPr>
          <a:xfrm>
            <a:off x="6557040" y="41306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44" name="CustomShape 20"/>
          <p:cNvSpPr/>
          <p:nvPr/>
        </p:nvSpPr>
        <p:spPr>
          <a:xfrm>
            <a:off x="295632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21"/>
          <p:cNvSpPr/>
          <p:nvPr/>
        </p:nvSpPr>
        <p:spPr>
          <a:xfrm>
            <a:off x="295632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2"/>
          <p:cNvSpPr/>
          <p:nvPr/>
        </p:nvSpPr>
        <p:spPr>
          <a:xfrm>
            <a:off x="295632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3"/>
          <p:cNvSpPr/>
          <p:nvPr/>
        </p:nvSpPr>
        <p:spPr>
          <a:xfrm>
            <a:off x="2956320" y="3076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4"/>
          <p:cNvSpPr/>
          <p:nvPr/>
        </p:nvSpPr>
        <p:spPr>
          <a:xfrm>
            <a:off x="295632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CustomShape 25"/>
          <p:cNvSpPr/>
          <p:nvPr/>
        </p:nvSpPr>
        <p:spPr>
          <a:xfrm>
            <a:off x="295632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26"/>
          <p:cNvSpPr/>
          <p:nvPr/>
        </p:nvSpPr>
        <p:spPr>
          <a:xfrm>
            <a:off x="295632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27"/>
          <p:cNvSpPr/>
          <p:nvPr/>
        </p:nvSpPr>
        <p:spPr>
          <a:xfrm>
            <a:off x="295632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CustomShape 28"/>
          <p:cNvSpPr/>
          <p:nvPr/>
        </p:nvSpPr>
        <p:spPr>
          <a:xfrm>
            <a:off x="2727720" y="27716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53" name="CustomShape 29"/>
          <p:cNvSpPr/>
          <p:nvPr/>
        </p:nvSpPr>
        <p:spPr>
          <a:xfrm>
            <a:off x="2968920" y="30463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54" name="CustomShape 30"/>
          <p:cNvSpPr/>
          <p:nvPr/>
        </p:nvSpPr>
        <p:spPr>
          <a:xfrm>
            <a:off x="2969280" y="32792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55" name="CustomShape 31"/>
          <p:cNvSpPr/>
          <p:nvPr/>
        </p:nvSpPr>
        <p:spPr>
          <a:xfrm>
            <a:off x="2964960" y="3745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56" name="CustomShape 32"/>
          <p:cNvSpPr/>
          <p:nvPr/>
        </p:nvSpPr>
        <p:spPr>
          <a:xfrm>
            <a:off x="2966040" y="3952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57" name="CustomShape 33"/>
          <p:cNvSpPr/>
          <p:nvPr/>
        </p:nvSpPr>
        <p:spPr>
          <a:xfrm>
            <a:off x="2968920" y="41914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58" name="CustomShape 34"/>
          <p:cNvSpPr/>
          <p:nvPr/>
        </p:nvSpPr>
        <p:spPr>
          <a:xfrm>
            <a:off x="2969280" y="4650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59" name="CustomShape 35"/>
          <p:cNvSpPr/>
          <p:nvPr/>
        </p:nvSpPr>
        <p:spPr>
          <a:xfrm>
            <a:off x="2968920" y="44182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60" name="CustomShape 36"/>
          <p:cNvSpPr/>
          <p:nvPr/>
        </p:nvSpPr>
        <p:spPr>
          <a:xfrm>
            <a:off x="2969280" y="35121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61" name="CustomShape 37"/>
          <p:cNvSpPr/>
          <p:nvPr/>
        </p:nvSpPr>
        <p:spPr>
          <a:xfrm>
            <a:off x="3335760" y="22845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62" name="CustomShape 38"/>
          <p:cNvSpPr/>
          <p:nvPr/>
        </p:nvSpPr>
        <p:spPr>
          <a:xfrm>
            <a:off x="2352240" y="30110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63" name="CustomShape 39"/>
          <p:cNvSpPr/>
          <p:nvPr/>
        </p:nvSpPr>
        <p:spPr>
          <a:xfrm>
            <a:off x="2349000" y="46238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64" name="CustomShape 40"/>
          <p:cNvSpPr/>
          <p:nvPr/>
        </p:nvSpPr>
        <p:spPr>
          <a:xfrm>
            <a:off x="7973280" y="26809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65" name="CustomShape 41"/>
          <p:cNvSpPr/>
          <p:nvPr/>
        </p:nvSpPr>
        <p:spPr>
          <a:xfrm>
            <a:off x="660600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66" name="CustomShape 42"/>
          <p:cNvSpPr/>
          <p:nvPr/>
        </p:nvSpPr>
        <p:spPr>
          <a:xfrm>
            <a:off x="6606000" y="27176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67" name="CustomShape 43"/>
          <p:cNvSpPr/>
          <p:nvPr/>
        </p:nvSpPr>
        <p:spPr>
          <a:xfrm>
            <a:off x="403596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44"/>
          <p:cNvSpPr/>
          <p:nvPr/>
        </p:nvSpPr>
        <p:spPr>
          <a:xfrm>
            <a:off x="4035960" y="4546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45"/>
          <p:cNvSpPr/>
          <p:nvPr/>
        </p:nvSpPr>
        <p:spPr>
          <a:xfrm>
            <a:off x="4035960" y="36385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46"/>
          <p:cNvSpPr/>
          <p:nvPr/>
        </p:nvSpPr>
        <p:spPr>
          <a:xfrm>
            <a:off x="4035960" y="3403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47"/>
          <p:cNvSpPr/>
          <p:nvPr/>
        </p:nvSpPr>
        <p:spPr>
          <a:xfrm>
            <a:off x="7986240" y="33411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72" name="CustomShape 48"/>
          <p:cNvSpPr/>
          <p:nvPr/>
        </p:nvSpPr>
        <p:spPr>
          <a:xfrm>
            <a:off x="6613920" y="4759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73" name="CustomShape 49"/>
          <p:cNvSpPr/>
          <p:nvPr/>
        </p:nvSpPr>
        <p:spPr>
          <a:xfrm>
            <a:off x="6613920" y="5069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74" name="CustomShape 50"/>
          <p:cNvSpPr/>
          <p:nvPr/>
        </p:nvSpPr>
        <p:spPr>
          <a:xfrm>
            <a:off x="6613920" y="5690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75" name="CustomShape 51"/>
          <p:cNvSpPr/>
          <p:nvPr/>
        </p:nvSpPr>
        <p:spPr>
          <a:xfrm>
            <a:off x="6613920" y="60015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76" name="CustomShape 52"/>
          <p:cNvSpPr/>
          <p:nvPr/>
        </p:nvSpPr>
        <p:spPr>
          <a:xfrm>
            <a:off x="6613920" y="6311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77" name="CustomShape 53"/>
          <p:cNvSpPr/>
          <p:nvPr/>
        </p:nvSpPr>
        <p:spPr>
          <a:xfrm>
            <a:off x="4035960" y="38476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Line 54"/>
          <p:cNvSpPr/>
          <p:nvPr/>
        </p:nvSpPr>
        <p:spPr>
          <a:xfrm>
            <a:off x="4080240" y="4087800"/>
            <a:ext cx="2533680" cy="160272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55"/>
          <p:cNvSpPr/>
          <p:nvPr/>
        </p:nvSpPr>
        <p:spPr>
          <a:xfrm>
            <a:off x="4035960" y="40575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Line 56"/>
          <p:cNvSpPr/>
          <p:nvPr/>
        </p:nvSpPr>
        <p:spPr>
          <a:xfrm flipV="1">
            <a:off x="4086360" y="344304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57"/>
          <p:cNvSpPr/>
          <p:nvPr/>
        </p:nvSpPr>
        <p:spPr>
          <a:xfrm>
            <a:off x="6613920" y="5380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82" name="CustomShape 58"/>
          <p:cNvSpPr/>
          <p:nvPr/>
        </p:nvSpPr>
        <p:spPr>
          <a:xfrm>
            <a:off x="457200" y="2514600"/>
            <a:ext cx="1599480" cy="2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83" name="CustomShape 59"/>
          <p:cNvSpPr/>
          <p:nvPr/>
        </p:nvSpPr>
        <p:spPr>
          <a:xfrm flipH="1" rot="16200000">
            <a:off x="1546560" y="2468160"/>
            <a:ext cx="1118520" cy="1698480"/>
          </a:xfrm>
          <a:prstGeom prst="bentConnector2">
            <a:avLst/>
          </a:prstGeom>
          <a:noFill/>
          <a:ln w="25560">
            <a:solidFill>
              <a:schemeClr val="bg1">
                <a:lumMod val="75000"/>
              </a:scheme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43" dur="indefinite" restart="never" nodeType="tmRoot">
          <p:childTnLst>
            <p:seq>
              <p:cTn id="4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CustomShape 1"/>
          <p:cNvSpPr/>
          <p:nvPr/>
        </p:nvSpPr>
        <p:spPr>
          <a:xfrm>
            <a:off x="298440" y="360360"/>
            <a:ext cx="828144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Handling Page Fault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085" name="CustomShape 2"/>
          <p:cNvSpPr/>
          <p:nvPr/>
        </p:nvSpPr>
        <p:spPr>
          <a:xfrm>
            <a:off x="309960" y="1147680"/>
            <a:ext cx="8306640" cy="75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miss causes page fault (an exception)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Page fault handler selects a victim to be evicted (here VP 4)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Offending instruction is restarted: page hit!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086" name="CustomShape 3"/>
          <p:cNvSpPr/>
          <p:nvPr/>
        </p:nvSpPr>
        <p:spPr>
          <a:xfrm>
            <a:off x="3261240" y="44481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4"/>
          <p:cNvSpPr/>
          <p:nvPr/>
        </p:nvSpPr>
        <p:spPr>
          <a:xfrm>
            <a:off x="3261240" y="4676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5"/>
          <p:cNvSpPr/>
          <p:nvPr/>
        </p:nvSpPr>
        <p:spPr>
          <a:xfrm>
            <a:off x="3261240" y="4219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89" name="CustomShape 6"/>
          <p:cNvSpPr/>
          <p:nvPr/>
        </p:nvSpPr>
        <p:spPr>
          <a:xfrm>
            <a:off x="3261240" y="3076560"/>
            <a:ext cx="159948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null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90" name="CustomShape 7"/>
          <p:cNvSpPr/>
          <p:nvPr/>
        </p:nvSpPr>
        <p:spPr>
          <a:xfrm>
            <a:off x="3261240" y="33051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8"/>
          <p:cNvSpPr/>
          <p:nvPr/>
        </p:nvSpPr>
        <p:spPr>
          <a:xfrm>
            <a:off x="3261240" y="35337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CustomShape 9"/>
          <p:cNvSpPr/>
          <p:nvPr/>
        </p:nvSpPr>
        <p:spPr>
          <a:xfrm>
            <a:off x="3261240" y="3762360"/>
            <a:ext cx="159948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3" name="CustomShape 10"/>
          <p:cNvSpPr/>
          <p:nvPr/>
        </p:nvSpPr>
        <p:spPr>
          <a:xfrm>
            <a:off x="3261240" y="3990960"/>
            <a:ext cx="1599480" cy="2278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4" name="CustomShape 11"/>
          <p:cNvSpPr/>
          <p:nvPr/>
        </p:nvSpPr>
        <p:spPr>
          <a:xfrm>
            <a:off x="3238920" y="4946400"/>
            <a:ext cx="1639080" cy="81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Memory resident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page table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95" name="CustomShape 12"/>
          <p:cNvSpPr/>
          <p:nvPr/>
        </p:nvSpPr>
        <p:spPr>
          <a:xfrm>
            <a:off x="6496560" y="2133720"/>
            <a:ext cx="161028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(DRAM)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096" name="CustomShape 13"/>
          <p:cNvSpPr/>
          <p:nvPr/>
        </p:nvSpPr>
        <p:spPr>
          <a:xfrm>
            <a:off x="6606000" y="317196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97" name="CustomShape 14"/>
          <p:cNvSpPr/>
          <p:nvPr/>
        </p:nvSpPr>
        <p:spPr>
          <a:xfrm>
            <a:off x="6606000" y="338148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98" name="Line 15"/>
          <p:cNvSpPr/>
          <p:nvPr/>
        </p:nvSpPr>
        <p:spPr>
          <a:xfrm>
            <a:off x="4086360" y="4568760"/>
            <a:ext cx="2527560" cy="145080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Line 16"/>
          <p:cNvSpPr/>
          <p:nvPr/>
        </p:nvSpPr>
        <p:spPr>
          <a:xfrm flipV="1">
            <a:off x="4086360" y="3198600"/>
            <a:ext cx="2527560" cy="16128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Line 17"/>
          <p:cNvSpPr/>
          <p:nvPr/>
        </p:nvSpPr>
        <p:spPr>
          <a:xfrm flipV="1">
            <a:off x="4111920" y="2970000"/>
            <a:ext cx="2502000" cy="69840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Line 18"/>
          <p:cNvSpPr/>
          <p:nvPr/>
        </p:nvSpPr>
        <p:spPr>
          <a:xfrm flipV="1">
            <a:off x="4061160" y="2741400"/>
            <a:ext cx="2552760" cy="7016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19"/>
          <p:cNvSpPr/>
          <p:nvPr/>
        </p:nvSpPr>
        <p:spPr>
          <a:xfrm>
            <a:off x="6557040" y="4130640"/>
            <a:ext cx="150804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Virtual memory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(disk)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03" name="CustomShape 20"/>
          <p:cNvSpPr/>
          <p:nvPr/>
        </p:nvSpPr>
        <p:spPr>
          <a:xfrm>
            <a:off x="2956320" y="4448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21"/>
          <p:cNvSpPr/>
          <p:nvPr/>
        </p:nvSpPr>
        <p:spPr>
          <a:xfrm>
            <a:off x="2956320" y="4676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5" name="CustomShape 22"/>
          <p:cNvSpPr/>
          <p:nvPr/>
        </p:nvSpPr>
        <p:spPr>
          <a:xfrm>
            <a:off x="2956320" y="4219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6" name="CustomShape 23"/>
          <p:cNvSpPr/>
          <p:nvPr/>
        </p:nvSpPr>
        <p:spPr>
          <a:xfrm>
            <a:off x="2956320" y="30765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24"/>
          <p:cNvSpPr/>
          <p:nvPr/>
        </p:nvSpPr>
        <p:spPr>
          <a:xfrm>
            <a:off x="2956320" y="33051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CustomShape 25"/>
          <p:cNvSpPr/>
          <p:nvPr/>
        </p:nvSpPr>
        <p:spPr>
          <a:xfrm>
            <a:off x="2956320" y="35337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26"/>
          <p:cNvSpPr/>
          <p:nvPr/>
        </p:nvSpPr>
        <p:spPr>
          <a:xfrm>
            <a:off x="2956320" y="37623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27"/>
          <p:cNvSpPr/>
          <p:nvPr/>
        </p:nvSpPr>
        <p:spPr>
          <a:xfrm>
            <a:off x="2956320" y="3990960"/>
            <a:ext cx="304200" cy="227880"/>
          </a:xfrm>
          <a:prstGeom prst="rect">
            <a:avLst/>
          </a:prstGeom>
          <a:noFill/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CustomShape 28"/>
          <p:cNvSpPr/>
          <p:nvPr/>
        </p:nvSpPr>
        <p:spPr>
          <a:xfrm>
            <a:off x="2727720" y="2771640"/>
            <a:ext cx="6850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Valid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12" name="CustomShape 29"/>
          <p:cNvSpPr/>
          <p:nvPr/>
        </p:nvSpPr>
        <p:spPr>
          <a:xfrm>
            <a:off x="2968920" y="304632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3" name="CustomShape 30"/>
          <p:cNvSpPr/>
          <p:nvPr/>
        </p:nvSpPr>
        <p:spPr>
          <a:xfrm>
            <a:off x="2969280" y="32792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4" name="CustomShape 31"/>
          <p:cNvSpPr/>
          <p:nvPr/>
        </p:nvSpPr>
        <p:spPr>
          <a:xfrm>
            <a:off x="2964960" y="37450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5" name="CustomShape 32"/>
          <p:cNvSpPr/>
          <p:nvPr/>
        </p:nvSpPr>
        <p:spPr>
          <a:xfrm>
            <a:off x="2966040" y="39524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6" name="CustomShape 33"/>
          <p:cNvSpPr/>
          <p:nvPr/>
        </p:nvSpPr>
        <p:spPr>
          <a:xfrm>
            <a:off x="2968920" y="41914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7" name="CustomShape 34"/>
          <p:cNvSpPr/>
          <p:nvPr/>
        </p:nvSpPr>
        <p:spPr>
          <a:xfrm>
            <a:off x="2969280" y="465084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8" name="CustomShape 35"/>
          <p:cNvSpPr/>
          <p:nvPr/>
        </p:nvSpPr>
        <p:spPr>
          <a:xfrm>
            <a:off x="2968920" y="441828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19" name="CustomShape 36"/>
          <p:cNvSpPr/>
          <p:nvPr/>
        </p:nvSpPr>
        <p:spPr>
          <a:xfrm>
            <a:off x="2969280" y="3512160"/>
            <a:ext cx="270720" cy="30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20" name="CustomShape 37"/>
          <p:cNvSpPr/>
          <p:nvPr/>
        </p:nvSpPr>
        <p:spPr>
          <a:xfrm>
            <a:off x="3335760" y="2284560"/>
            <a:ext cx="1322280" cy="813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Physical page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number or 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98000"/>
              </a:lnSpc>
            </a:pPr>
            <a:r>
              <a:rPr b="1" i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disk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21" name="CustomShape 38"/>
          <p:cNvSpPr/>
          <p:nvPr/>
        </p:nvSpPr>
        <p:spPr>
          <a:xfrm>
            <a:off x="2352240" y="30110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22" name="CustomShape 39"/>
          <p:cNvSpPr/>
          <p:nvPr/>
        </p:nvSpPr>
        <p:spPr>
          <a:xfrm>
            <a:off x="2349000" y="4623840"/>
            <a:ext cx="63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PTE 7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23" name="CustomShape 40"/>
          <p:cNvSpPr/>
          <p:nvPr/>
        </p:nvSpPr>
        <p:spPr>
          <a:xfrm>
            <a:off x="7973280" y="268092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24" name="CustomShape 41"/>
          <p:cNvSpPr/>
          <p:nvPr/>
        </p:nvSpPr>
        <p:spPr>
          <a:xfrm>
            <a:off x="6606000" y="29462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25" name="CustomShape 42"/>
          <p:cNvSpPr/>
          <p:nvPr/>
        </p:nvSpPr>
        <p:spPr>
          <a:xfrm>
            <a:off x="6606000" y="2717640"/>
            <a:ext cx="1378800" cy="227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26" name="CustomShape 43"/>
          <p:cNvSpPr/>
          <p:nvPr/>
        </p:nvSpPr>
        <p:spPr>
          <a:xfrm>
            <a:off x="4035960" y="47750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7" name="CustomShape 44"/>
          <p:cNvSpPr/>
          <p:nvPr/>
        </p:nvSpPr>
        <p:spPr>
          <a:xfrm>
            <a:off x="4035960" y="4546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45"/>
          <p:cNvSpPr/>
          <p:nvPr/>
        </p:nvSpPr>
        <p:spPr>
          <a:xfrm>
            <a:off x="4035960" y="363852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9" name="CustomShape 46"/>
          <p:cNvSpPr/>
          <p:nvPr/>
        </p:nvSpPr>
        <p:spPr>
          <a:xfrm>
            <a:off x="4035960" y="340344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47"/>
          <p:cNvSpPr/>
          <p:nvPr/>
        </p:nvSpPr>
        <p:spPr>
          <a:xfrm>
            <a:off x="7986240" y="3341160"/>
            <a:ext cx="545040" cy="33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595959"/>
                </a:solidFill>
                <a:latin typeface="Calibri"/>
                <a:ea typeface="DejaVu Sans"/>
              </a:rPr>
              <a:t>PP 3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31" name="CustomShape 48"/>
          <p:cNvSpPr/>
          <p:nvPr/>
        </p:nvSpPr>
        <p:spPr>
          <a:xfrm>
            <a:off x="6613920" y="4759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32" name="CustomShape 49"/>
          <p:cNvSpPr/>
          <p:nvPr/>
        </p:nvSpPr>
        <p:spPr>
          <a:xfrm>
            <a:off x="6613920" y="5069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33" name="CustomShape 50"/>
          <p:cNvSpPr/>
          <p:nvPr/>
        </p:nvSpPr>
        <p:spPr>
          <a:xfrm>
            <a:off x="6613920" y="5690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34" name="CustomShape 51"/>
          <p:cNvSpPr/>
          <p:nvPr/>
        </p:nvSpPr>
        <p:spPr>
          <a:xfrm>
            <a:off x="6613920" y="600156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35" name="CustomShape 52"/>
          <p:cNvSpPr/>
          <p:nvPr/>
        </p:nvSpPr>
        <p:spPr>
          <a:xfrm>
            <a:off x="6613920" y="631188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7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36" name="CustomShape 53"/>
          <p:cNvSpPr/>
          <p:nvPr/>
        </p:nvSpPr>
        <p:spPr>
          <a:xfrm>
            <a:off x="4035960" y="384768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Line 54"/>
          <p:cNvSpPr/>
          <p:nvPr/>
        </p:nvSpPr>
        <p:spPr>
          <a:xfrm>
            <a:off x="4080240" y="4087800"/>
            <a:ext cx="2533680" cy="1602720"/>
          </a:xfrm>
          <a:prstGeom prst="line">
            <a:avLst/>
          </a:prstGeom>
          <a:ln cap="rnd" w="19080">
            <a:solidFill>
              <a:srgbClr val="000066"/>
            </a:solidFill>
            <a:custDash>
              <a:ds d="400000" sp="3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8" name="CustomShape 55"/>
          <p:cNvSpPr/>
          <p:nvPr/>
        </p:nvSpPr>
        <p:spPr>
          <a:xfrm>
            <a:off x="4035960" y="4057560"/>
            <a:ext cx="75600" cy="756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Line 56"/>
          <p:cNvSpPr/>
          <p:nvPr/>
        </p:nvSpPr>
        <p:spPr>
          <a:xfrm flipV="1">
            <a:off x="4086360" y="3443040"/>
            <a:ext cx="2527560" cy="433440"/>
          </a:xfrm>
          <a:prstGeom prst="line">
            <a:avLst/>
          </a:prstGeom>
          <a:ln w="1908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57"/>
          <p:cNvSpPr/>
          <p:nvPr/>
        </p:nvSpPr>
        <p:spPr>
          <a:xfrm>
            <a:off x="6613920" y="5380200"/>
            <a:ext cx="1378800" cy="22788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66"/>
                </a:solidFill>
                <a:latin typeface="Calibri"/>
                <a:ea typeface="DejaVu Sans"/>
              </a:rPr>
              <a:t>VP 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41" name="CustomShape 58"/>
          <p:cNvSpPr/>
          <p:nvPr/>
        </p:nvSpPr>
        <p:spPr>
          <a:xfrm>
            <a:off x="457200" y="2514600"/>
            <a:ext cx="1599480" cy="2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42" name="CustomShape 59"/>
          <p:cNvSpPr/>
          <p:nvPr/>
        </p:nvSpPr>
        <p:spPr>
          <a:xfrm flipH="1" rot="16200000">
            <a:off x="1546560" y="2468160"/>
            <a:ext cx="1118520" cy="169848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60"/>
          <p:cNvSpPr/>
          <p:nvPr/>
        </p:nvSpPr>
        <p:spPr>
          <a:xfrm>
            <a:off x="309960" y="5791320"/>
            <a:ext cx="5785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Key point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Waiting until the miss to copy the page to DRAM is known as </a:t>
            </a:r>
            <a:r>
              <a:rPr b="1" i="1" lang="en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demand paging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445" dur="indefinite" restart="never" nodeType="tmRoot">
          <p:childTnLst>
            <p:seq>
              <p:cTn id="4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CustomShape 1"/>
          <p:cNvSpPr/>
          <p:nvPr/>
        </p:nvSpPr>
        <p:spPr>
          <a:xfrm>
            <a:off x="262440" y="569880"/>
            <a:ext cx="860976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VM as a Tool for Memory Management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145" name="CustomShape 2"/>
          <p:cNvSpPr/>
          <p:nvPr/>
        </p:nvSpPr>
        <p:spPr>
          <a:xfrm>
            <a:off x="228600" y="1295280"/>
            <a:ext cx="7849440" cy="125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Key idea: each process has its own virtual address space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It can view memory as a simple linear array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Mapping function scatters addresses through physical memory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Well-chosen mappings can improve locality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146" name="CustomShape 3"/>
          <p:cNvSpPr/>
          <p:nvPr/>
        </p:nvSpPr>
        <p:spPr>
          <a:xfrm>
            <a:off x="993600" y="3146400"/>
            <a:ext cx="1367640" cy="116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Virtual Address Space for Process 1: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47" name="CustomShape 4"/>
          <p:cNvSpPr/>
          <p:nvPr/>
        </p:nvSpPr>
        <p:spPr>
          <a:xfrm>
            <a:off x="6731280" y="3120480"/>
            <a:ext cx="1065960" cy="116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Physical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Address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Space (DRAM)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48" name="CustomShape 5"/>
          <p:cNvSpPr/>
          <p:nvPr/>
        </p:nvSpPr>
        <p:spPr>
          <a:xfrm>
            <a:off x="2363400" y="3070080"/>
            <a:ext cx="27144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49" name="CustomShape 6"/>
          <p:cNvSpPr/>
          <p:nvPr/>
        </p:nvSpPr>
        <p:spPr>
          <a:xfrm>
            <a:off x="2193840" y="4369680"/>
            <a:ext cx="44352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N-1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50" name="CustomShape 7"/>
          <p:cNvSpPr/>
          <p:nvPr/>
        </p:nvSpPr>
        <p:spPr>
          <a:xfrm>
            <a:off x="6629400" y="4633920"/>
            <a:ext cx="1448640" cy="51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(e.g., read-only 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library code)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51" name="CustomShape 8"/>
          <p:cNvSpPr/>
          <p:nvPr/>
        </p:nvSpPr>
        <p:spPr>
          <a:xfrm>
            <a:off x="993600" y="5127480"/>
            <a:ext cx="1367640" cy="116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Virtual Address Space for Process 2: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52" name="CustomShape 9"/>
          <p:cNvSpPr/>
          <p:nvPr/>
        </p:nvSpPr>
        <p:spPr>
          <a:xfrm>
            <a:off x="2616480" y="322524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10"/>
          <p:cNvSpPr/>
          <p:nvPr/>
        </p:nvSpPr>
        <p:spPr>
          <a:xfrm>
            <a:off x="2616480" y="348084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54" name="CustomShape 11"/>
          <p:cNvSpPr/>
          <p:nvPr/>
        </p:nvSpPr>
        <p:spPr>
          <a:xfrm>
            <a:off x="2616480" y="373320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55" name="CustomShape 12"/>
          <p:cNvSpPr/>
          <p:nvPr/>
        </p:nvSpPr>
        <p:spPr>
          <a:xfrm>
            <a:off x="2616480" y="42429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CustomShape 13"/>
          <p:cNvSpPr/>
          <p:nvPr/>
        </p:nvSpPr>
        <p:spPr>
          <a:xfrm>
            <a:off x="2840040" y="3862080"/>
            <a:ext cx="42372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latin typeface="Calibri"/>
                <a:ea typeface="DejaVu Sans"/>
              </a:rPr>
              <a:t>...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57" name="CustomShape 14"/>
          <p:cNvSpPr/>
          <p:nvPr/>
        </p:nvSpPr>
        <p:spPr>
          <a:xfrm>
            <a:off x="2363400" y="5051160"/>
            <a:ext cx="27144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58" name="CustomShape 15"/>
          <p:cNvSpPr/>
          <p:nvPr/>
        </p:nvSpPr>
        <p:spPr>
          <a:xfrm>
            <a:off x="2193840" y="6350760"/>
            <a:ext cx="44352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N-1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59" name="CustomShape 16"/>
          <p:cNvSpPr/>
          <p:nvPr/>
        </p:nvSpPr>
        <p:spPr>
          <a:xfrm>
            <a:off x="2616480" y="520272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0" name="CustomShape 17"/>
          <p:cNvSpPr/>
          <p:nvPr/>
        </p:nvSpPr>
        <p:spPr>
          <a:xfrm>
            <a:off x="2616480" y="545832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1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61" name="CustomShape 18"/>
          <p:cNvSpPr/>
          <p:nvPr/>
        </p:nvSpPr>
        <p:spPr>
          <a:xfrm>
            <a:off x="2616480" y="571032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62" name="CustomShape 19"/>
          <p:cNvSpPr/>
          <p:nvPr/>
        </p:nvSpPr>
        <p:spPr>
          <a:xfrm>
            <a:off x="2616480" y="622044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20"/>
          <p:cNvSpPr/>
          <p:nvPr/>
        </p:nvSpPr>
        <p:spPr>
          <a:xfrm>
            <a:off x="2840040" y="5839200"/>
            <a:ext cx="42372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latin typeface="Calibri"/>
                <a:ea typeface="DejaVu Sans"/>
              </a:rPr>
              <a:t>...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64" name="CustomShape 21"/>
          <p:cNvSpPr/>
          <p:nvPr/>
        </p:nvSpPr>
        <p:spPr>
          <a:xfrm>
            <a:off x="5715000" y="32223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5" name="CustomShape 22"/>
          <p:cNvSpPr/>
          <p:nvPr/>
        </p:nvSpPr>
        <p:spPr>
          <a:xfrm>
            <a:off x="5715000" y="34779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CustomShape 23"/>
          <p:cNvSpPr/>
          <p:nvPr/>
        </p:nvSpPr>
        <p:spPr>
          <a:xfrm>
            <a:off x="5715000" y="373644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67" name="CustomShape 24"/>
          <p:cNvSpPr/>
          <p:nvPr/>
        </p:nvSpPr>
        <p:spPr>
          <a:xfrm>
            <a:off x="5715000" y="398952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25"/>
          <p:cNvSpPr/>
          <p:nvPr/>
        </p:nvSpPr>
        <p:spPr>
          <a:xfrm>
            <a:off x="5715000" y="424512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26"/>
          <p:cNvSpPr/>
          <p:nvPr/>
        </p:nvSpPr>
        <p:spPr>
          <a:xfrm>
            <a:off x="5715000" y="450360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27"/>
          <p:cNvSpPr/>
          <p:nvPr/>
        </p:nvSpPr>
        <p:spPr>
          <a:xfrm>
            <a:off x="5715000" y="475920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6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71" name="CustomShape 28"/>
          <p:cNvSpPr/>
          <p:nvPr/>
        </p:nvSpPr>
        <p:spPr>
          <a:xfrm>
            <a:off x="5715000" y="50187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29"/>
          <p:cNvSpPr/>
          <p:nvPr/>
        </p:nvSpPr>
        <p:spPr>
          <a:xfrm>
            <a:off x="5715000" y="527436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8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73" name="CustomShape 30"/>
          <p:cNvSpPr/>
          <p:nvPr/>
        </p:nvSpPr>
        <p:spPr>
          <a:xfrm>
            <a:off x="5715000" y="553284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31"/>
          <p:cNvSpPr/>
          <p:nvPr/>
        </p:nvSpPr>
        <p:spPr>
          <a:xfrm>
            <a:off x="5715000" y="61941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5" name="CustomShape 32"/>
          <p:cNvSpPr/>
          <p:nvPr/>
        </p:nvSpPr>
        <p:spPr>
          <a:xfrm>
            <a:off x="5961600" y="5742360"/>
            <a:ext cx="423720" cy="45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901"/>
              </a:spcBef>
            </a:pPr>
            <a:r>
              <a:rPr b="1" lang="en" sz="2400" spc="-1" strike="noStrike">
                <a:solidFill>
                  <a:srgbClr val="003300"/>
                </a:solidFill>
                <a:latin typeface="Calibri"/>
                <a:ea typeface="DejaVu Sans"/>
              </a:rPr>
              <a:t>...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76" name="CustomShape 33"/>
          <p:cNvSpPr/>
          <p:nvPr/>
        </p:nvSpPr>
        <p:spPr>
          <a:xfrm>
            <a:off x="5477760" y="3070080"/>
            <a:ext cx="27144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77" name="CustomShape 34"/>
          <p:cNvSpPr/>
          <p:nvPr/>
        </p:nvSpPr>
        <p:spPr>
          <a:xfrm>
            <a:off x="5263200" y="6344640"/>
            <a:ext cx="481680" cy="30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M-1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78" name="CustomShape 35"/>
          <p:cNvSpPr/>
          <p:nvPr/>
        </p:nvSpPr>
        <p:spPr>
          <a:xfrm>
            <a:off x="3530880" y="3608640"/>
            <a:ext cx="2183400" cy="25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36"/>
          <p:cNvSpPr/>
          <p:nvPr/>
        </p:nvSpPr>
        <p:spPr>
          <a:xfrm>
            <a:off x="3530880" y="3861000"/>
            <a:ext cx="2183400" cy="10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CustomShape 37"/>
          <p:cNvSpPr/>
          <p:nvPr/>
        </p:nvSpPr>
        <p:spPr>
          <a:xfrm flipV="1">
            <a:off x="3530880" y="4886280"/>
            <a:ext cx="2183400" cy="95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1" name="CustomShape 38"/>
          <p:cNvSpPr/>
          <p:nvPr/>
        </p:nvSpPr>
        <p:spPr>
          <a:xfrm flipV="1">
            <a:off x="3530880" y="5401440"/>
            <a:ext cx="2183400" cy="18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39"/>
          <p:cNvSpPr/>
          <p:nvPr/>
        </p:nvSpPr>
        <p:spPr>
          <a:xfrm>
            <a:off x="3915000" y="2971800"/>
            <a:ext cx="134208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Address </a:t>
            </a:r>
            <a:endParaRPr b="0" lang="e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translation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447" dur="indefinite" restart="never" nodeType="tmRoot">
          <p:childTnLst>
            <p:seq>
              <p:cTn id="4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CustomShape 1"/>
          <p:cNvSpPr/>
          <p:nvPr/>
        </p:nvSpPr>
        <p:spPr>
          <a:xfrm>
            <a:off x="326880" y="380880"/>
            <a:ext cx="889236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VM as a Tool for Memory Protection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184" name="CustomShape 2"/>
          <p:cNvSpPr/>
          <p:nvPr/>
        </p:nvSpPr>
        <p:spPr>
          <a:xfrm>
            <a:off x="338760" y="1212480"/>
            <a:ext cx="8306640" cy="92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Extend PTEs with permission bits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MMU checks these bits on each access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185" name="CustomShape 3"/>
          <p:cNvSpPr/>
          <p:nvPr/>
        </p:nvSpPr>
        <p:spPr>
          <a:xfrm>
            <a:off x="157320" y="2870280"/>
            <a:ext cx="1060920" cy="36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Process i: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186" name="CustomShape 4"/>
          <p:cNvSpPr/>
          <p:nvPr/>
        </p:nvSpPr>
        <p:spPr>
          <a:xfrm>
            <a:off x="4302360" y="2871720"/>
            <a:ext cx="85500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87" name="CustomShape 5"/>
          <p:cNvSpPr/>
          <p:nvPr/>
        </p:nvSpPr>
        <p:spPr>
          <a:xfrm>
            <a:off x="1979280" y="2871720"/>
            <a:ext cx="64332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88" name="CustomShape 6"/>
          <p:cNvSpPr/>
          <p:nvPr/>
        </p:nvSpPr>
        <p:spPr>
          <a:xfrm>
            <a:off x="2618640" y="2871720"/>
            <a:ext cx="7329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WRITE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89" name="CustomShape 7"/>
          <p:cNvSpPr/>
          <p:nvPr/>
        </p:nvSpPr>
        <p:spPr>
          <a:xfrm>
            <a:off x="4003560" y="3176640"/>
            <a:ext cx="1523160" cy="30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6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0" name="CustomShape 8"/>
          <p:cNvSpPr/>
          <p:nvPr/>
        </p:nvSpPr>
        <p:spPr>
          <a:xfrm>
            <a:off x="1951200" y="317664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1" name="CustomShape 9"/>
          <p:cNvSpPr/>
          <p:nvPr/>
        </p:nvSpPr>
        <p:spPr>
          <a:xfrm>
            <a:off x="2637000" y="317664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2" name="CustomShape 10"/>
          <p:cNvSpPr/>
          <p:nvPr/>
        </p:nvSpPr>
        <p:spPr>
          <a:xfrm>
            <a:off x="4003560" y="3481560"/>
            <a:ext cx="1523160" cy="30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4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3" name="CustomShape 11"/>
          <p:cNvSpPr/>
          <p:nvPr/>
        </p:nvSpPr>
        <p:spPr>
          <a:xfrm>
            <a:off x="1951200" y="348156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4" name="CustomShape 12"/>
          <p:cNvSpPr/>
          <p:nvPr/>
        </p:nvSpPr>
        <p:spPr>
          <a:xfrm>
            <a:off x="2637000" y="348156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5" name="CustomShape 13"/>
          <p:cNvSpPr/>
          <p:nvPr/>
        </p:nvSpPr>
        <p:spPr>
          <a:xfrm>
            <a:off x="4003560" y="3786120"/>
            <a:ext cx="1523160" cy="30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6" name="CustomShape 14"/>
          <p:cNvSpPr/>
          <p:nvPr/>
        </p:nvSpPr>
        <p:spPr>
          <a:xfrm>
            <a:off x="1951200" y="378612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7" name="CustomShape 15"/>
          <p:cNvSpPr/>
          <p:nvPr/>
        </p:nvSpPr>
        <p:spPr>
          <a:xfrm>
            <a:off x="536040" y="3171960"/>
            <a:ext cx="6141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0: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8" name="CustomShape 16"/>
          <p:cNvSpPr/>
          <p:nvPr/>
        </p:nvSpPr>
        <p:spPr>
          <a:xfrm>
            <a:off x="536040" y="3476520"/>
            <a:ext cx="6141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1: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199" name="CustomShape 17"/>
          <p:cNvSpPr/>
          <p:nvPr/>
        </p:nvSpPr>
        <p:spPr>
          <a:xfrm>
            <a:off x="537480" y="3781440"/>
            <a:ext cx="6141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2: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0" name="CustomShape 18"/>
          <p:cNvSpPr/>
          <p:nvPr/>
        </p:nvSpPr>
        <p:spPr>
          <a:xfrm>
            <a:off x="3605040" y="4167360"/>
            <a:ext cx="245520" cy="57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49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•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49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•</a:t>
            </a:r>
            <a:endParaRPr b="0" lang="en" sz="1600" spc="-1" strike="noStrike">
              <a:latin typeface="Arial"/>
            </a:endParaRPr>
          </a:p>
          <a:p>
            <a:pPr algn="ctr">
              <a:lnSpc>
                <a:spcPct val="49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•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1" name="CustomShape 19"/>
          <p:cNvSpPr/>
          <p:nvPr/>
        </p:nvSpPr>
        <p:spPr>
          <a:xfrm>
            <a:off x="158400" y="5099400"/>
            <a:ext cx="1062360" cy="362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Process j: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02" name="CustomShape 20"/>
          <p:cNvSpPr/>
          <p:nvPr/>
        </p:nvSpPr>
        <p:spPr>
          <a:xfrm>
            <a:off x="2637000" y="378612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3" name="CustomShape 21"/>
          <p:cNvSpPr/>
          <p:nvPr/>
        </p:nvSpPr>
        <p:spPr>
          <a:xfrm>
            <a:off x="1358280" y="2871720"/>
            <a:ext cx="51840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SUP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4" name="CustomShape 22"/>
          <p:cNvSpPr/>
          <p:nvPr/>
        </p:nvSpPr>
        <p:spPr>
          <a:xfrm>
            <a:off x="1262160" y="317664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5" name="CustomShape 23"/>
          <p:cNvSpPr/>
          <p:nvPr/>
        </p:nvSpPr>
        <p:spPr>
          <a:xfrm>
            <a:off x="1262160" y="348156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6" name="CustomShape 24"/>
          <p:cNvSpPr/>
          <p:nvPr/>
        </p:nvSpPr>
        <p:spPr>
          <a:xfrm>
            <a:off x="1262160" y="378612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7" name="CustomShape 25"/>
          <p:cNvSpPr/>
          <p:nvPr/>
        </p:nvSpPr>
        <p:spPr>
          <a:xfrm>
            <a:off x="4305600" y="5079960"/>
            <a:ext cx="85500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Address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8" name="CustomShape 26"/>
          <p:cNvSpPr/>
          <p:nvPr/>
        </p:nvSpPr>
        <p:spPr>
          <a:xfrm>
            <a:off x="1984680" y="5079960"/>
            <a:ext cx="64332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09" name="CustomShape 27"/>
          <p:cNvSpPr/>
          <p:nvPr/>
        </p:nvSpPr>
        <p:spPr>
          <a:xfrm>
            <a:off x="2624040" y="5079960"/>
            <a:ext cx="7329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WRITE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0" name="CustomShape 28"/>
          <p:cNvSpPr/>
          <p:nvPr/>
        </p:nvSpPr>
        <p:spPr>
          <a:xfrm>
            <a:off x="4006800" y="5384880"/>
            <a:ext cx="1523160" cy="30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9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1" name="CustomShape 29"/>
          <p:cNvSpPr/>
          <p:nvPr/>
        </p:nvSpPr>
        <p:spPr>
          <a:xfrm>
            <a:off x="1959480" y="538488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2" name="CustomShape 30"/>
          <p:cNvSpPr/>
          <p:nvPr/>
        </p:nvSpPr>
        <p:spPr>
          <a:xfrm>
            <a:off x="2645280" y="538488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3" name="CustomShape 31"/>
          <p:cNvSpPr/>
          <p:nvPr/>
        </p:nvSpPr>
        <p:spPr>
          <a:xfrm>
            <a:off x="4006800" y="5689440"/>
            <a:ext cx="1523160" cy="30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6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4" name="CustomShape 32"/>
          <p:cNvSpPr/>
          <p:nvPr/>
        </p:nvSpPr>
        <p:spPr>
          <a:xfrm>
            <a:off x="1959480" y="568944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5" name="CustomShape 33"/>
          <p:cNvSpPr/>
          <p:nvPr/>
        </p:nvSpPr>
        <p:spPr>
          <a:xfrm>
            <a:off x="2645280" y="568944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6" name="CustomShape 34"/>
          <p:cNvSpPr/>
          <p:nvPr/>
        </p:nvSpPr>
        <p:spPr>
          <a:xfrm>
            <a:off x="4006800" y="5994360"/>
            <a:ext cx="1523160" cy="30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11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7" name="CustomShape 35"/>
          <p:cNvSpPr/>
          <p:nvPr/>
        </p:nvSpPr>
        <p:spPr>
          <a:xfrm>
            <a:off x="1959480" y="599436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8" name="CustomShape 36"/>
          <p:cNvSpPr/>
          <p:nvPr/>
        </p:nvSpPr>
        <p:spPr>
          <a:xfrm>
            <a:off x="2645280" y="599436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19" name="CustomShape 37"/>
          <p:cNvSpPr/>
          <p:nvPr/>
        </p:nvSpPr>
        <p:spPr>
          <a:xfrm>
            <a:off x="1363680" y="5079960"/>
            <a:ext cx="51840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SUP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0" name="CustomShape 38"/>
          <p:cNvSpPr/>
          <p:nvPr/>
        </p:nvSpPr>
        <p:spPr>
          <a:xfrm>
            <a:off x="1270800" y="538488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1" name="CustomShape 39"/>
          <p:cNvSpPr/>
          <p:nvPr/>
        </p:nvSpPr>
        <p:spPr>
          <a:xfrm>
            <a:off x="1270800" y="568944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2" name="CustomShape 40"/>
          <p:cNvSpPr/>
          <p:nvPr/>
        </p:nvSpPr>
        <p:spPr>
          <a:xfrm>
            <a:off x="1270800" y="599436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3" name="CustomShape 41"/>
          <p:cNvSpPr/>
          <p:nvPr/>
        </p:nvSpPr>
        <p:spPr>
          <a:xfrm>
            <a:off x="662040" y="5386320"/>
            <a:ext cx="6141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0: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4" name="CustomShape 42"/>
          <p:cNvSpPr/>
          <p:nvPr/>
        </p:nvSpPr>
        <p:spPr>
          <a:xfrm>
            <a:off x="662040" y="5691240"/>
            <a:ext cx="6141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1: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5" name="CustomShape 43"/>
          <p:cNvSpPr/>
          <p:nvPr/>
        </p:nvSpPr>
        <p:spPr>
          <a:xfrm>
            <a:off x="663480" y="5996160"/>
            <a:ext cx="6141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VP 2: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26" name="CustomShape 44"/>
          <p:cNvSpPr/>
          <p:nvPr/>
        </p:nvSpPr>
        <p:spPr>
          <a:xfrm>
            <a:off x="7086600" y="2548440"/>
            <a:ext cx="1675800" cy="631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Physical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Address Space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27" name="CustomShape 45"/>
          <p:cNvSpPr/>
          <p:nvPr/>
        </p:nvSpPr>
        <p:spPr>
          <a:xfrm>
            <a:off x="7161120" y="31809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8" name="CustomShape 46"/>
          <p:cNvSpPr/>
          <p:nvPr/>
        </p:nvSpPr>
        <p:spPr>
          <a:xfrm>
            <a:off x="7161120" y="343656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9" name="CustomShape 47"/>
          <p:cNvSpPr/>
          <p:nvPr/>
        </p:nvSpPr>
        <p:spPr>
          <a:xfrm>
            <a:off x="7161120" y="369504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0" name="CustomShape 48"/>
          <p:cNvSpPr/>
          <p:nvPr/>
        </p:nvSpPr>
        <p:spPr>
          <a:xfrm>
            <a:off x="7161120" y="395640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1" name="CustomShape 49"/>
          <p:cNvSpPr/>
          <p:nvPr/>
        </p:nvSpPr>
        <p:spPr>
          <a:xfrm>
            <a:off x="7161120" y="421200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4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2" name="CustomShape 50"/>
          <p:cNvSpPr/>
          <p:nvPr/>
        </p:nvSpPr>
        <p:spPr>
          <a:xfrm>
            <a:off x="7161120" y="446652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3" name="CustomShape 51"/>
          <p:cNvSpPr/>
          <p:nvPr/>
        </p:nvSpPr>
        <p:spPr>
          <a:xfrm>
            <a:off x="7161120" y="472608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6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4" name="CustomShape 52"/>
          <p:cNvSpPr/>
          <p:nvPr/>
        </p:nvSpPr>
        <p:spPr>
          <a:xfrm>
            <a:off x="7161120" y="497664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53"/>
          <p:cNvSpPr/>
          <p:nvPr/>
        </p:nvSpPr>
        <p:spPr>
          <a:xfrm>
            <a:off x="7161120" y="523296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8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6" name="CustomShape 54"/>
          <p:cNvSpPr/>
          <p:nvPr/>
        </p:nvSpPr>
        <p:spPr>
          <a:xfrm>
            <a:off x="7161120" y="548640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9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7" name="CustomShape 55"/>
          <p:cNvSpPr/>
          <p:nvPr/>
        </p:nvSpPr>
        <p:spPr>
          <a:xfrm>
            <a:off x="7162920" y="5736600"/>
            <a:ext cx="913680" cy="25488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56"/>
          <p:cNvSpPr/>
          <p:nvPr/>
        </p:nvSpPr>
        <p:spPr>
          <a:xfrm>
            <a:off x="7162920" y="5992920"/>
            <a:ext cx="913680" cy="254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PP 11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39" name="CustomShape 57"/>
          <p:cNvSpPr/>
          <p:nvPr/>
        </p:nvSpPr>
        <p:spPr>
          <a:xfrm>
            <a:off x="5527800" y="3328920"/>
            <a:ext cx="1632960" cy="152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CustomShape 58"/>
          <p:cNvSpPr/>
          <p:nvPr/>
        </p:nvSpPr>
        <p:spPr>
          <a:xfrm>
            <a:off x="5527800" y="3633840"/>
            <a:ext cx="1632960" cy="70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59"/>
          <p:cNvSpPr/>
          <p:nvPr/>
        </p:nvSpPr>
        <p:spPr>
          <a:xfrm flipV="1">
            <a:off x="5527800" y="3822120"/>
            <a:ext cx="1632960" cy="11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60"/>
          <p:cNvSpPr/>
          <p:nvPr/>
        </p:nvSpPr>
        <p:spPr>
          <a:xfrm>
            <a:off x="5530680" y="5537160"/>
            <a:ext cx="1629720" cy="7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CustomShape 61"/>
          <p:cNvSpPr/>
          <p:nvPr/>
        </p:nvSpPr>
        <p:spPr>
          <a:xfrm flipV="1">
            <a:off x="5530680" y="4853160"/>
            <a:ext cx="1629720" cy="98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62"/>
          <p:cNvSpPr/>
          <p:nvPr/>
        </p:nvSpPr>
        <p:spPr>
          <a:xfrm flipV="1">
            <a:off x="5530680" y="6120000"/>
            <a:ext cx="1631160" cy="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5" name="CustomShape 63"/>
          <p:cNvSpPr/>
          <p:nvPr/>
        </p:nvSpPr>
        <p:spPr>
          <a:xfrm>
            <a:off x="3371760" y="2870280"/>
            <a:ext cx="5943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EXEC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46" name="CustomShape 64"/>
          <p:cNvSpPr/>
          <p:nvPr/>
        </p:nvSpPr>
        <p:spPr>
          <a:xfrm>
            <a:off x="3320640" y="347976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47" name="CustomShape 65"/>
          <p:cNvSpPr/>
          <p:nvPr/>
        </p:nvSpPr>
        <p:spPr>
          <a:xfrm>
            <a:off x="3375720" y="5076000"/>
            <a:ext cx="594360" cy="33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algn="ctr">
              <a:lnSpc>
                <a:spcPct val="88000"/>
              </a:lnSpc>
              <a:spcBef>
                <a:spcPts val="601"/>
              </a:spcBef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EXEC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48" name="CustomShape 66"/>
          <p:cNvSpPr/>
          <p:nvPr/>
        </p:nvSpPr>
        <p:spPr>
          <a:xfrm>
            <a:off x="3324240" y="568584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49" name="CustomShape 67"/>
          <p:cNvSpPr/>
          <p:nvPr/>
        </p:nvSpPr>
        <p:spPr>
          <a:xfrm>
            <a:off x="3324240" y="599040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50" name="CustomShape 68"/>
          <p:cNvSpPr/>
          <p:nvPr/>
        </p:nvSpPr>
        <p:spPr>
          <a:xfrm>
            <a:off x="3316680" y="317304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51" name="CustomShape 69"/>
          <p:cNvSpPr/>
          <p:nvPr/>
        </p:nvSpPr>
        <p:spPr>
          <a:xfrm>
            <a:off x="3326040" y="5380920"/>
            <a:ext cx="685080" cy="304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Yes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52" name="CustomShape 70"/>
          <p:cNvSpPr/>
          <p:nvPr/>
        </p:nvSpPr>
        <p:spPr>
          <a:xfrm>
            <a:off x="3316680" y="3786120"/>
            <a:ext cx="685080" cy="304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449" dur="indefinite" restart="never" nodeType="tmRoot">
          <p:childTnLst>
            <p:seq>
              <p:cTn id="4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CustomShape 1"/>
          <p:cNvSpPr/>
          <p:nvPr/>
        </p:nvSpPr>
        <p:spPr>
          <a:xfrm>
            <a:off x="357840" y="444960"/>
            <a:ext cx="759060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Address Translation With a Page Table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254" name="CustomShape 2"/>
          <p:cNvSpPr/>
          <p:nvPr/>
        </p:nvSpPr>
        <p:spPr>
          <a:xfrm>
            <a:off x="3753000" y="1840320"/>
            <a:ext cx="2513880" cy="304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page number (VPN)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55" name="CustomShape 3"/>
          <p:cNvSpPr/>
          <p:nvPr/>
        </p:nvSpPr>
        <p:spPr>
          <a:xfrm>
            <a:off x="6267600" y="1840320"/>
            <a:ext cx="21330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Virtual page offset (VPO)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56" name="CustomShape 4"/>
          <p:cNvSpPr/>
          <p:nvPr/>
        </p:nvSpPr>
        <p:spPr>
          <a:xfrm>
            <a:off x="3753000" y="3211920"/>
            <a:ext cx="2513880" cy="3042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5"/>
          <p:cNvSpPr/>
          <p:nvPr/>
        </p:nvSpPr>
        <p:spPr>
          <a:xfrm>
            <a:off x="3372120" y="3211920"/>
            <a:ext cx="380160" cy="3042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6"/>
          <p:cNvSpPr/>
          <p:nvPr/>
        </p:nvSpPr>
        <p:spPr>
          <a:xfrm>
            <a:off x="3753000" y="3516840"/>
            <a:ext cx="251388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9" name="CustomShape 7"/>
          <p:cNvSpPr/>
          <p:nvPr/>
        </p:nvSpPr>
        <p:spPr>
          <a:xfrm>
            <a:off x="3372120" y="3516840"/>
            <a:ext cx="380160" cy="304200"/>
          </a:xfrm>
          <a:prstGeom prst="rect">
            <a:avLst/>
          </a:prstGeom>
          <a:solidFill>
            <a:srgbClr val="8dba84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0" name="CustomShape 8"/>
          <p:cNvSpPr/>
          <p:nvPr/>
        </p:nvSpPr>
        <p:spPr>
          <a:xfrm>
            <a:off x="3753000" y="3821760"/>
            <a:ext cx="2513880" cy="3042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1" name="CustomShape 9"/>
          <p:cNvSpPr/>
          <p:nvPr/>
        </p:nvSpPr>
        <p:spPr>
          <a:xfrm>
            <a:off x="3372120" y="3821760"/>
            <a:ext cx="380160" cy="3042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CustomShape 10"/>
          <p:cNvSpPr/>
          <p:nvPr/>
        </p:nvSpPr>
        <p:spPr>
          <a:xfrm>
            <a:off x="3753000" y="4126320"/>
            <a:ext cx="2513880" cy="3042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3" name="CustomShape 11"/>
          <p:cNvSpPr/>
          <p:nvPr/>
        </p:nvSpPr>
        <p:spPr>
          <a:xfrm>
            <a:off x="3372120" y="4126320"/>
            <a:ext cx="380160" cy="30420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4" name="CustomShape 12"/>
          <p:cNvSpPr/>
          <p:nvPr/>
        </p:nvSpPr>
        <p:spPr>
          <a:xfrm>
            <a:off x="3753000" y="5726520"/>
            <a:ext cx="251388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Physical page number (PPN)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65" name="CustomShape 13"/>
          <p:cNvSpPr/>
          <p:nvPr/>
        </p:nvSpPr>
        <p:spPr>
          <a:xfrm>
            <a:off x="6267600" y="5726520"/>
            <a:ext cx="21330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Physical page offset (PPO)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66" name="CustomShape 14"/>
          <p:cNvSpPr/>
          <p:nvPr/>
        </p:nvSpPr>
        <p:spPr>
          <a:xfrm>
            <a:off x="3755880" y="1207080"/>
            <a:ext cx="1616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Virtual address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67" name="CustomShape 15"/>
          <p:cNvSpPr/>
          <p:nvPr/>
        </p:nvSpPr>
        <p:spPr>
          <a:xfrm>
            <a:off x="3762360" y="6031440"/>
            <a:ext cx="1730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Physical address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68" name="CustomShape 16"/>
          <p:cNvSpPr/>
          <p:nvPr/>
        </p:nvSpPr>
        <p:spPr>
          <a:xfrm>
            <a:off x="3287520" y="2939400"/>
            <a:ext cx="54936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Valid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69" name="CustomShape 17"/>
          <p:cNvSpPr/>
          <p:nvPr/>
        </p:nvSpPr>
        <p:spPr>
          <a:xfrm>
            <a:off x="3929760" y="2940480"/>
            <a:ext cx="22518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Physical page number (PPN)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70" name="CustomShape 18"/>
          <p:cNvSpPr/>
          <p:nvPr/>
        </p:nvSpPr>
        <p:spPr>
          <a:xfrm flipV="1" rot="10800000">
            <a:off x="4133520" y="5344560"/>
            <a:ext cx="380160" cy="1675800"/>
          </a:xfrm>
          <a:prstGeom prst="bentConnector3">
            <a:avLst>
              <a:gd name="adj1" fmla="val 258028"/>
            </a:avLst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1" name="CustomShape 19"/>
          <p:cNvSpPr/>
          <p:nvPr/>
        </p:nvSpPr>
        <p:spPr>
          <a:xfrm rot="5400000">
            <a:off x="5544720" y="3935880"/>
            <a:ext cx="35805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2" name="CustomShape 20"/>
          <p:cNvSpPr/>
          <p:nvPr/>
        </p:nvSpPr>
        <p:spPr>
          <a:xfrm rot="5400000">
            <a:off x="3977280" y="4691880"/>
            <a:ext cx="20682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3" name="CustomShape 21"/>
          <p:cNvSpPr/>
          <p:nvPr/>
        </p:nvSpPr>
        <p:spPr>
          <a:xfrm>
            <a:off x="453240" y="1633320"/>
            <a:ext cx="1523160" cy="718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Page table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base register</a:t>
            </a:r>
            <a:endParaRPr b="0" lang="en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(PTBR)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74" name="CustomShape 22"/>
          <p:cNvSpPr/>
          <p:nvPr/>
        </p:nvSpPr>
        <p:spPr>
          <a:xfrm rot="5400000">
            <a:off x="2286720" y="3459240"/>
            <a:ext cx="1065960" cy="148536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5" name="CustomShape 23"/>
          <p:cNvSpPr/>
          <p:nvPr/>
        </p:nvSpPr>
        <p:spPr>
          <a:xfrm flipH="1" rot="16200000">
            <a:off x="1863000" y="1704240"/>
            <a:ext cx="858960" cy="2156040"/>
          </a:xfrm>
          <a:prstGeom prst="bentConnector2">
            <a:avLst/>
          </a:prstGeom>
          <a:noFill/>
          <a:ln w="25560">
            <a:solidFill>
              <a:srgbClr val="99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24"/>
          <p:cNvSpPr/>
          <p:nvPr/>
        </p:nvSpPr>
        <p:spPr>
          <a:xfrm>
            <a:off x="3272400" y="2639880"/>
            <a:ext cx="1294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Page table 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77" name="CustomShape 25"/>
          <p:cNvSpPr/>
          <p:nvPr/>
        </p:nvSpPr>
        <p:spPr>
          <a:xfrm>
            <a:off x="465120" y="3196440"/>
            <a:ext cx="18784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90000"/>
                </a:solidFill>
                <a:latin typeface="Calibri"/>
                <a:ea typeface="DejaVu Sans"/>
              </a:rPr>
              <a:t>Physical page table 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90000"/>
                </a:solidFill>
                <a:latin typeface="Calibri"/>
                <a:ea typeface="DejaVu Sans"/>
              </a:rPr>
              <a:t>address for the current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990000"/>
                </a:solidFill>
                <a:latin typeface="Calibri"/>
                <a:ea typeface="DejaVu Sans"/>
              </a:rPr>
              <a:t>process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78" name="CustomShape 26"/>
          <p:cNvSpPr/>
          <p:nvPr/>
        </p:nvSpPr>
        <p:spPr>
          <a:xfrm>
            <a:off x="413280" y="4371840"/>
            <a:ext cx="166968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Valid bit = 0:</a:t>
            </a:r>
            <a:endParaRPr b="0" lang="en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Page not in memory</a:t>
            </a:r>
            <a:endParaRPr b="0" lang="en" sz="1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(page fault)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79" name="CustomShape 27"/>
          <p:cNvSpPr/>
          <p:nvPr/>
        </p:nvSpPr>
        <p:spPr>
          <a:xfrm>
            <a:off x="8249040" y="1551960"/>
            <a:ext cx="258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0" name="CustomShape 28"/>
          <p:cNvSpPr/>
          <p:nvPr/>
        </p:nvSpPr>
        <p:spPr>
          <a:xfrm>
            <a:off x="6256800" y="1551960"/>
            <a:ext cx="38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p-1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1" name="CustomShape 29"/>
          <p:cNvSpPr/>
          <p:nvPr/>
        </p:nvSpPr>
        <p:spPr>
          <a:xfrm>
            <a:off x="6077160" y="1551960"/>
            <a:ext cx="261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2" name="CustomShape 30"/>
          <p:cNvSpPr/>
          <p:nvPr/>
        </p:nvSpPr>
        <p:spPr>
          <a:xfrm>
            <a:off x="3772800" y="1551960"/>
            <a:ext cx="38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n-1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3" name="CustomShape 31"/>
          <p:cNvSpPr/>
          <p:nvPr/>
        </p:nvSpPr>
        <p:spPr>
          <a:xfrm>
            <a:off x="8255160" y="5450400"/>
            <a:ext cx="2584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4" name="CustomShape 32"/>
          <p:cNvSpPr/>
          <p:nvPr/>
        </p:nvSpPr>
        <p:spPr>
          <a:xfrm>
            <a:off x="6262920" y="5450400"/>
            <a:ext cx="3866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p-1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5" name="CustomShape 33"/>
          <p:cNvSpPr/>
          <p:nvPr/>
        </p:nvSpPr>
        <p:spPr>
          <a:xfrm>
            <a:off x="6042600" y="5450400"/>
            <a:ext cx="2613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6" name="CustomShape 34"/>
          <p:cNvSpPr/>
          <p:nvPr/>
        </p:nvSpPr>
        <p:spPr>
          <a:xfrm>
            <a:off x="3738960" y="5450400"/>
            <a:ext cx="4276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m-1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287" name="CustomShape 35"/>
          <p:cNvSpPr/>
          <p:nvPr/>
        </p:nvSpPr>
        <p:spPr>
          <a:xfrm>
            <a:off x="4962600" y="4691520"/>
            <a:ext cx="10494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Valid bit = 1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451" dur="indefinite" restart="never" nodeType="tmRoot">
          <p:childTnLst>
            <p:seq>
              <p:cTn id="4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CustomShape 1"/>
          <p:cNvSpPr/>
          <p:nvPr/>
        </p:nvSpPr>
        <p:spPr>
          <a:xfrm>
            <a:off x="1384920" y="1572840"/>
            <a:ext cx="3749040" cy="1676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CustomShape 2"/>
          <p:cNvSpPr/>
          <p:nvPr/>
        </p:nvSpPr>
        <p:spPr>
          <a:xfrm>
            <a:off x="457200" y="436680"/>
            <a:ext cx="871632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Address Translation: Page Hit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290" name="CustomShape 3"/>
          <p:cNvSpPr/>
          <p:nvPr/>
        </p:nvSpPr>
        <p:spPr>
          <a:xfrm>
            <a:off x="457200" y="4419720"/>
            <a:ext cx="6780960" cy="205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1) Processor sends virtual address to MMU 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2-3) MMU fetches PTE from page table in memory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4) MMU sends physical address to cache/memory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5) Cache/memory sends data word to processor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291" name="CustomShape 4"/>
          <p:cNvSpPr/>
          <p:nvPr/>
        </p:nvSpPr>
        <p:spPr>
          <a:xfrm>
            <a:off x="3963960" y="1809720"/>
            <a:ext cx="1065960" cy="12366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MMU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92" name="CustomShape 5"/>
          <p:cNvSpPr/>
          <p:nvPr/>
        </p:nvSpPr>
        <p:spPr>
          <a:xfrm>
            <a:off x="6553080" y="1524600"/>
            <a:ext cx="913680" cy="22838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Cache/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93" name="CustomShape 6"/>
          <p:cNvSpPr/>
          <p:nvPr/>
        </p:nvSpPr>
        <p:spPr>
          <a:xfrm>
            <a:off x="5607720" y="2630880"/>
            <a:ext cx="37116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PA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94" name="CustomShape 7"/>
          <p:cNvSpPr/>
          <p:nvPr/>
        </p:nvSpPr>
        <p:spPr>
          <a:xfrm>
            <a:off x="3888720" y="3580200"/>
            <a:ext cx="5281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95" name="CustomShape 8"/>
          <p:cNvSpPr/>
          <p:nvPr/>
        </p:nvSpPr>
        <p:spPr>
          <a:xfrm flipV="1">
            <a:off x="5030640" y="2883600"/>
            <a:ext cx="1521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6" name="CustomShape 9"/>
          <p:cNvSpPr/>
          <p:nvPr/>
        </p:nvSpPr>
        <p:spPr>
          <a:xfrm>
            <a:off x="1525680" y="2162160"/>
            <a:ext cx="1065960" cy="5328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297" name="CustomShape 10"/>
          <p:cNvSpPr/>
          <p:nvPr/>
        </p:nvSpPr>
        <p:spPr>
          <a:xfrm flipV="1">
            <a:off x="2592360" y="2423520"/>
            <a:ext cx="13694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8" name="CustomShape 11"/>
          <p:cNvSpPr/>
          <p:nvPr/>
        </p:nvSpPr>
        <p:spPr>
          <a:xfrm>
            <a:off x="3050280" y="2156760"/>
            <a:ext cx="38484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VA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299" name="CustomShape 12"/>
          <p:cNvSpPr/>
          <p:nvPr/>
        </p:nvSpPr>
        <p:spPr>
          <a:xfrm>
            <a:off x="1399680" y="1577160"/>
            <a:ext cx="103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CPU Chip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00" name="CustomShape 13"/>
          <p:cNvSpPr/>
          <p:nvPr/>
        </p:nvSpPr>
        <p:spPr>
          <a:xfrm>
            <a:off x="5514480" y="1716480"/>
            <a:ext cx="55728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PTEA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01" name="CustomShape 14"/>
          <p:cNvSpPr/>
          <p:nvPr/>
        </p:nvSpPr>
        <p:spPr>
          <a:xfrm flipV="1">
            <a:off x="5030640" y="1969200"/>
            <a:ext cx="1521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15"/>
          <p:cNvSpPr/>
          <p:nvPr/>
        </p:nvSpPr>
        <p:spPr>
          <a:xfrm>
            <a:off x="5567760" y="2021400"/>
            <a:ext cx="45036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PTE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03" name="CustomShape 16"/>
          <p:cNvSpPr/>
          <p:nvPr/>
        </p:nvSpPr>
        <p:spPr>
          <a:xfrm flipH="1" flipV="1">
            <a:off x="5029920" y="2274120"/>
            <a:ext cx="1521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4" name="CustomShape 17"/>
          <p:cNvSpPr/>
          <p:nvPr/>
        </p:nvSpPr>
        <p:spPr>
          <a:xfrm rot="10800000">
            <a:off x="6553080" y="3657600"/>
            <a:ext cx="4493520" cy="884160"/>
          </a:xfrm>
          <a:prstGeom prst="bentConnector2">
            <a:avLst/>
          </a:pr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5" name="CustomShape 18"/>
          <p:cNvSpPr/>
          <p:nvPr/>
        </p:nvSpPr>
        <p:spPr>
          <a:xfrm>
            <a:off x="3107160" y="192204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06" name="CustomShape 19"/>
          <p:cNvSpPr/>
          <p:nvPr/>
        </p:nvSpPr>
        <p:spPr>
          <a:xfrm>
            <a:off x="5656320" y="146952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07" name="CustomShape 20"/>
          <p:cNvSpPr/>
          <p:nvPr/>
        </p:nvSpPr>
        <p:spPr>
          <a:xfrm>
            <a:off x="5656320" y="232452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08" name="CustomShape 21"/>
          <p:cNvSpPr/>
          <p:nvPr/>
        </p:nvSpPr>
        <p:spPr>
          <a:xfrm>
            <a:off x="5656320" y="295128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09" name="CustomShape 22"/>
          <p:cNvSpPr/>
          <p:nvPr/>
        </p:nvSpPr>
        <p:spPr>
          <a:xfrm>
            <a:off x="4021560" y="386568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8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8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st="18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431640" y="457200"/>
            <a:ext cx="42922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Control Flow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3201480" y="3460680"/>
            <a:ext cx="1752480" cy="2851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808080"/>
                </a:solidFill>
                <a:latin typeface="Calibri"/>
              </a:rPr>
              <a:t>&lt;startup&gt;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inst</a:t>
            </a:r>
            <a:r>
              <a:rPr b="1" lang="en" sz="24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inst</a:t>
            </a:r>
            <a:r>
              <a:rPr b="1" lang="en" sz="24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inst</a:t>
            </a:r>
            <a:r>
              <a:rPr b="1" lang="en" sz="24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inst</a:t>
            </a:r>
            <a:r>
              <a:rPr b="1" lang="en" sz="24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808080"/>
                </a:solidFill>
                <a:latin typeface="Calibri"/>
              </a:rPr>
              <a:t>&lt;shutdown&gt;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452520" y="1219320"/>
            <a:ext cx="8294400" cy="1740960"/>
          </a:xfrm>
          <a:prstGeom prst="rect">
            <a:avLst/>
          </a:prstGeom>
          <a:noFill/>
          <a:ln w="9360">
            <a:noFill/>
          </a:ln>
        </p:spPr>
        <p:txBody>
          <a:bodyPr lIns="90360" rIns="90360" tIns="44280" bIns="4428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Processors do only one thing: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From startup to shutdown, a CPU simply reads and executes (interprets) a sequence of instructions, one at a time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sequence is the CPU’s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control flow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(or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flow of control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209760" y="2895480"/>
            <a:ext cx="27781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Physical control flow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1548720" y="4370760"/>
            <a:ext cx="808920" cy="45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Time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397" name="CustomShape 6"/>
          <p:cNvSpPr/>
          <p:nvPr/>
        </p:nvSpPr>
        <p:spPr>
          <a:xfrm>
            <a:off x="2438280" y="3613320"/>
            <a:ext cx="456840" cy="23619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65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CustomShape 1"/>
          <p:cNvSpPr/>
          <p:nvPr/>
        </p:nvSpPr>
        <p:spPr>
          <a:xfrm>
            <a:off x="609480" y="2237040"/>
            <a:ext cx="3749040" cy="1676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2"/>
          <p:cNvSpPr/>
          <p:nvPr/>
        </p:nvSpPr>
        <p:spPr>
          <a:xfrm>
            <a:off x="457200" y="436680"/>
            <a:ext cx="8716320" cy="78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Address Translation: Page Fault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12" name="CustomShape 3"/>
          <p:cNvSpPr/>
          <p:nvPr/>
        </p:nvSpPr>
        <p:spPr>
          <a:xfrm>
            <a:off x="503280" y="4252320"/>
            <a:ext cx="8000280" cy="205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73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1) Processor sends virtual address to MMU 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73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2-3) MMU fetches PTE from page table in memory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73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4) Valid bit is zero, so MMU triggers page fault exception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73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5) Handler identifies victim (and, if dirty, pages it out to disk)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73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6) Handler pages in new page and updates PTE in memory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73000"/>
              </a:lnSpc>
              <a:spcBef>
                <a:spcPts val="1250"/>
              </a:spcBef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7) Handler returns to original process, restarting faulting instruction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13" name="CustomShape 4"/>
          <p:cNvSpPr/>
          <p:nvPr/>
        </p:nvSpPr>
        <p:spPr>
          <a:xfrm>
            <a:off x="3188520" y="2473920"/>
            <a:ext cx="1065960" cy="12366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MMU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14" name="CustomShape 5"/>
          <p:cNvSpPr/>
          <p:nvPr/>
        </p:nvSpPr>
        <p:spPr>
          <a:xfrm>
            <a:off x="5777640" y="2188800"/>
            <a:ext cx="913680" cy="1925280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Cache/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Memory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15" name="CustomShape 6"/>
          <p:cNvSpPr/>
          <p:nvPr/>
        </p:nvSpPr>
        <p:spPr>
          <a:xfrm>
            <a:off x="750240" y="2826360"/>
            <a:ext cx="1065960" cy="5328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CPU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16" name="CustomShape 7"/>
          <p:cNvSpPr/>
          <p:nvPr/>
        </p:nvSpPr>
        <p:spPr>
          <a:xfrm flipV="1">
            <a:off x="1816920" y="3087720"/>
            <a:ext cx="13694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8"/>
          <p:cNvSpPr/>
          <p:nvPr/>
        </p:nvSpPr>
        <p:spPr>
          <a:xfrm>
            <a:off x="2274840" y="2829600"/>
            <a:ext cx="38484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VA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18" name="CustomShape 9"/>
          <p:cNvSpPr/>
          <p:nvPr/>
        </p:nvSpPr>
        <p:spPr>
          <a:xfrm>
            <a:off x="624240" y="2241360"/>
            <a:ext cx="1038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808080"/>
                </a:solidFill>
                <a:latin typeface="Calibri"/>
                <a:ea typeface="DejaVu Sans"/>
              </a:rPr>
              <a:t>CPU Chip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19" name="CustomShape 10"/>
          <p:cNvSpPr/>
          <p:nvPr/>
        </p:nvSpPr>
        <p:spPr>
          <a:xfrm>
            <a:off x="4739040" y="2394000"/>
            <a:ext cx="55728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PTEA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0" name="CustomShape 11"/>
          <p:cNvSpPr/>
          <p:nvPr/>
        </p:nvSpPr>
        <p:spPr>
          <a:xfrm flipV="1">
            <a:off x="4255560" y="2646360"/>
            <a:ext cx="1521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1" name="CustomShape 12"/>
          <p:cNvSpPr/>
          <p:nvPr/>
        </p:nvSpPr>
        <p:spPr>
          <a:xfrm>
            <a:off x="4792320" y="2835000"/>
            <a:ext cx="45036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PTE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2" name="CustomShape 13"/>
          <p:cNvSpPr/>
          <p:nvPr/>
        </p:nvSpPr>
        <p:spPr>
          <a:xfrm flipH="1" flipV="1">
            <a:off x="4254840" y="3103560"/>
            <a:ext cx="15217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14"/>
          <p:cNvSpPr/>
          <p:nvPr/>
        </p:nvSpPr>
        <p:spPr>
          <a:xfrm>
            <a:off x="2330280" y="259452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4" name="CustomShape 15"/>
          <p:cNvSpPr/>
          <p:nvPr/>
        </p:nvSpPr>
        <p:spPr>
          <a:xfrm>
            <a:off x="4880880" y="214668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5" name="CustomShape 16"/>
          <p:cNvSpPr/>
          <p:nvPr/>
        </p:nvSpPr>
        <p:spPr>
          <a:xfrm>
            <a:off x="4880880" y="315432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6" name="CustomShape 17"/>
          <p:cNvSpPr/>
          <p:nvPr/>
        </p:nvSpPr>
        <p:spPr>
          <a:xfrm>
            <a:off x="4563360" y="155412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7" name="CustomShape 18"/>
          <p:cNvSpPr/>
          <p:nvPr/>
        </p:nvSpPr>
        <p:spPr>
          <a:xfrm>
            <a:off x="7192800" y="270072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5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28" name="CustomShape 19"/>
          <p:cNvSpPr/>
          <p:nvPr/>
        </p:nvSpPr>
        <p:spPr>
          <a:xfrm>
            <a:off x="7924680" y="2192760"/>
            <a:ext cx="913680" cy="1925280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Disk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29" name="CustomShape 20"/>
          <p:cNvSpPr/>
          <p:nvPr/>
        </p:nvSpPr>
        <p:spPr>
          <a:xfrm>
            <a:off x="5760720" y="1219320"/>
            <a:ext cx="2527200" cy="5328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Page fault handler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330" name="CustomShape 21"/>
          <p:cNvSpPr/>
          <p:nvPr/>
        </p:nvSpPr>
        <p:spPr>
          <a:xfrm flipH="1" flipV="1" rot="5400000">
            <a:off x="4247280" y="959040"/>
            <a:ext cx="987120" cy="2038320"/>
          </a:xfrm>
          <a:prstGeom prst="bentConnector2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1" name="CustomShape 22"/>
          <p:cNvSpPr/>
          <p:nvPr/>
        </p:nvSpPr>
        <p:spPr>
          <a:xfrm>
            <a:off x="6707160" y="2633040"/>
            <a:ext cx="12168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2" name="CustomShape 23"/>
          <p:cNvSpPr/>
          <p:nvPr/>
        </p:nvSpPr>
        <p:spPr>
          <a:xfrm rot="10800000">
            <a:off x="7924680" y="3583080"/>
            <a:ext cx="121680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3" name="CustomShape 24"/>
          <p:cNvSpPr/>
          <p:nvPr/>
        </p:nvSpPr>
        <p:spPr>
          <a:xfrm>
            <a:off x="7086600" y="1752480"/>
            <a:ext cx="456480" cy="627840"/>
          </a:xfrm>
          <a:prstGeom prst="downArrow">
            <a:avLst>
              <a:gd name="adj1" fmla="val 50000"/>
              <a:gd name="adj2" fmla="val 50000"/>
            </a:avLst>
          </a:prstGeom>
          <a:noFill/>
          <a:ln w="64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CustomShape 25"/>
          <p:cNvSpPr/>
          <p:nvPr/>
        </p:nvSpPr>
        <p:spPr>
          <a:xfrm>
            <a:off x="6777360" y="2353320"/>
            <a:ext cx="10494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Victim page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35" name="CustomShape 26"/>
          <p:cNvSpPr/>
          <p:nvPr/>
        </p:nvSpPr>
        <p:spPr>
          <a:xfrm>
            <a:off x="6859800" y="3301560"/>
            <a:ext cx="9151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New page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36" name="CustomShape 27"/>
          <p:cNvSpPr/>
          <p:nvPr/>
        </p:nvSpPr>
        <p:spPr>
          <a:xfrm>
            <a:off x="4270680" y="1179720"/>
            <a:ext cx="90000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Exception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37" name="CustomShape 28"/>
          <p:cNvSpPr/>
          <p:nvPr/>
        </p:nvSpPr>
        <p:spPr>
          <a:xfrm>
            <a:off x="7205040" y="366228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38" name="CustomShape 29"/>
          <p:cNvSpPr/>
          <p:nvPr/>
        </p:nvSpPr>
        <p:spPr>
          <a:xfrm>
            <a:off x="2330280" y="3173040"/>
            <a:ext cx="273960" cy="2739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7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491" dur="indefinite" restart="never" nodeType="tmRoot">
          <p:childTnLst>
            <p:seq>
              <p:cTn id="492" dur="indefinite" nodeType="mainSeq">
                <p:childTnLst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st="34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st="34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st="34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>
                                            <p:txEl>
                                              <p:pRg st="34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fork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Function Revisited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40" name="CustomShape 2"/>
          <p:cNvSpPr/>
          <p:nvPr/>
        </p:nvSpPr>
        <p:spPr>
          <a:xfrm>
            <a:off x="396720" y="1362240"/>
            <a:ext cx="851796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VM and memory mapping explain how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fork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provides private address space for each process. 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To create virtual address for new new process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Create exact copies of current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mm_struct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vm_area_struct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and page tables. 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Flag each page in both processes as read-only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Flag each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vm_area_struct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 both processes as private COW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On return, each process has exact copy of virtual memory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Subsequent writes create new pages using COW mechanism.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533" dur="indefinite" restart="never" nodeType="tmRoot">
          <p:childTnLst>
            <p:seq>
              <p:cTn id="5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CustomShape 1"/>
          <p:cNvSpPr/>
          <p:nvPr/>
        </p:nvSpPr>
        <p:spPr>
          <a:xfrm>
            <a:off x="453600" y="434520"/>
            <a:ext cx="725904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User-Level Memory Mapping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42" name="CustomShape 2"/>
          <p:cNvSpPr/>
          <p:nvPr/>
        </p:nvSpPr>
        <p:spPr>
          <a:xfrm>
            <a:off x="455760" y="1220760"/>
            <a:ext cx="8458920" cy="563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void *mmap(void *start, int len,</a:t>
            </a:r>
            <a:endParaRPr b="0" lang="en" sz="1800" spc="-1" strike="noStrike">
              <a:latin typeface="Arial"/>
            </a:endParaRPr>
          </a:p>
          <a:p>
            <a:pPr marL="343080" indent="-342360"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int prot, int flags, int fd, int offset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94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Map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len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bytes starting at offset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offset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of the file specified by file description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, preferably at address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start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1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start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may be 0 for “pick an address”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1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prot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 PROT_READ, PROT_WRITE, ...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1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flags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 MAP_ANON, MAP_PRIVATE, MAP_SHARED, ...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Return a pointer to start of mapped area (may not be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start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535" dur="indefinite" restart="never" nodeType="tmRoot">
          <p:childTnLst>
            <p:seq>
              <p:cTn id="5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CustomShape 1"/>
          <p:cNvSpPr/>
          <p:nvPr/>
        </p:nvSpPr>
        <p:spPr>
          <a:xfrm>
            <a:off x="304920" y="493560"/>
            <a:ext cx="725904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User-Level Memory Mapping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44" name="CustomShape 2"/>
          <p:cNvSpPr/>
          <p:nvPr/>
        </p:nvSpPr>
        <p:spPr>
          <a:xfrm>
            <a:off x="330120" y="1220760"/>
            <a:ext cx="8306640" cy="83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void *mmap(void *start, int len,</a:t>
            </a:r>
            <a:endParaRPr b="0" lang="en" sz="1800" spc="-1" strike="noStrike">
              <a:latin typeface="Arial"/>
            </a:endParaRPr>
          </a:p>
          <a:p>
            <a:pPr marL="343080" indent="-342360"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int prot, int flags, int fd, int offset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45" name="CustomShape 3"/>
          <p:cNvSpPr/>
          <p:nvPr/>
        </p:nvSpPr>
        <p:spPr>
          <a:xfrm>
            <a:off x="2057400" y="2362320"/>
            <a:ext cx="990000" cy="3656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CustomShape 4"/>
          <p:cNvSpPr/>
          <p:nvPr/>
        </p:nvSpPr>
        <p:spPr>
          <a:xfrm>
            <a:off x="2057400" y="3733920"/>
            <a:ext cx="990000" cy="1142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CustomShape 5"/>
          <p:cNvSpPr/>
          <p:nvPr/>
        </p:nvSpPr>
        <p:spPr>
          <a:xfrm>
            <a:off x="5638680" y="1981080"/>
            <a:ext cx="990000" cy="4037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CustomShape 6"/>
          <p:cNvSpPr/>
          <p:nvPr/>
        </p:nvSpPr>
        <p:spPr>
          <a:xfrm>
            <a:off x="5638680" y="2590920"/>
            <a:ext cx="990000" cy="1142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Line 7"/>
          <p:cNvSpPr/>
          <p:nvPr/>
        </p:nvSpPr>
        <p:spPr>
          <a:xfrm flipV="1">
            <a:off x="3047760" y="2590560"/>
            <a:ext cx="2590920" cy="11430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Line 8"/>
          <p:cNvSpPr/>
          <p:nvPr/>
        </p:nvSpPr>
        <p:spPr>
          <a:xfrm flipV="1">
            <a:off x="3047760" y="3733560"/>
            <a:ext cx="2590920" cy="1143000"/>
          </a:xfrm>
          <a:prstGeom prst="line">
            <a:avLst/>
          </a:prstGeom>
          <a:ln cap="rnd" w="9360">
            <a:solidFill>
              <a:schemeClr val="tx1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1" name="CustomShape 9"/>
          <p:cNvSpPr/>
          <p:nvPr/>
        </p:nvSpPr>
        <p:spPr>
          <a:xfrm>
            <a:off x="6705720" y="2590920"/>
            <a:ext cx="227880" cy="114228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2" name="CustomShape 10"/>
          <p:cNvSpPr/>
          <p:nvPr/>
        </p:nvSpPr>
        <p:spPr>
          <a:xfrm>
            <a:off x="6940800" y="2963160"/>
            <a:ext cx="1363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len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bytes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53" name="CustomShape 11"/>
          <p:cNvSpPr/>
          <p:nvPr/>
        </p:nvSpPr>
        <p:spPr>
          <a:xfrm rot="10800000">
            <a:off x="7848000" y="3736440"/>
            <a:ext cx="6087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4" name="CustomShape 12"/>
          <p:cNvSpPr/>
          <p:nvPr/>
        </p:nvSpPr>
        <p:spPr>
          <a:xfrm>
            <a:off x="7835400" y="3537000"/>
            <a:ext cx="9428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start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55" name="CustomShape 13"/>
          <p:cNvSpPr/>
          <p:nvPr/>
        </p:nvSpPr>
        <p:spPr>
          <a:xfrm>
            <a:off x="6787440" y="3857760"/>
            <a:ext cx="18511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(or address 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chosen by kernel)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56" name="CustomShape 14"/>
          <p:cNvSpPr/>
          <p:nvPr/>
        </p:nvSpPr>
        <p:spPr>
          <a:xfrm>
            <a:off x="4842360" y="6031440"/>
            <a:ext cx="26557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Process virtual memory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57" name="CustomShape 15"/>
          <p:cNvSpPr/>
          <p:nvPr/>
        </p:nvSpPr>
        <p:spPr>
          <a:xfrm>
            <a:off x="1380960" y="6019920"/>
            <a:ext cx="2367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Disk file specified by </a:t>
            </a:r>
            <a:endParaRPr b="0" lang="e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file descriptor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58" name="CustomShape 16"/>
          <p:cNvSpPr/>
          <p:nvPr/>
        </p:nvSpPr>
        <p:spPr>
          <a:xfrm flipH="1">
            <a:off x="1751760" y="3733920"/>
            <a:ext cx="227880" cy="114228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17"/>
          <p:cNvSpPr/>
          <p:nvPr/>
        </p:nvSpPr>
        <p:spPr>
          <a:xfrm>
            <a:off x="364680" y="4104000"/>
            <a:ext cx="13633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len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bytes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60" name="CustomShape 18"/>
          <p:cNvSpPr/>
          <p:nvPr/>
        </p:nvSpPr>
        <p:spPr>
          <a:xfrm>
            <a:off x="158400" y="4676760"/>
            <a:ext cx="10951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offset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61" name="CustomShape 19"/>
          <p:cNvSpPr/>
          <p:nvPr/>
        </p:nvSpPr>
        <p:spPr>
          <a:xfrm>
            <a:off x="1260360" y="4876920"/>
            <a:ext cx="7963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20"/>
          <p:cNvSpPr/>
          <p:nvPr/>
        </p:nvSpPr>
        <p:spPr>
          <a:xfrm>
            <a:off x="264960" y="5003640"/>
            <a:ext cx="839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(bytes)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63" name="CustomShape 21"/>
          <p:cNvSpPr/>
          <p:nvPr/>
        </p:nvSpPr>
        <p:spPr>
          <a:xfrm>
            <a:off x="1792080" y="5819040"/>
            <a:ext cx="287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364" name="CustomShape 22"/>
          <p:cNvSpPr/>
          <p:nvPr/>
        </p:nvSpPr>
        <p:spPr>
          <a:xfrm>
            <a:off x="5353560" y="5791320"/>
            <a:ext cx="287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0</a:t>
            </a: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537" dur="indefinite" restart="never" nodeType="tmRoot">
          <p:childTnLst>
            <p:seq>
              <p:cTn id="5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Dynamic Memory Allocation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66" name="CustomShape 2"/>
          <p:cNvSpPr/>
          <p:nvPr/>
        </p:nvSpPr>
        <p:spPr>
          <a:xfrm>
            <a:off x="3886920" y="6339600"/>
            <a:ext cx="296640" cy="36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539" dur="indefinite" restart="never" nodeType="tmRoot">
          <p:childTnLst>
            <p:seq>
              <p:cTn id="5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Dynamic Memory Allocation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68" name="CustomShape 2"/>
          <p:cNvSpPr/>
          <p:nvPr/>
        </p:nvSpPr>
        <p:spPr>
          <a:xfrm>
            <a:off x="396720" y="1362240"/>
            <a:ext cx="378756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Programmers use </a:t>
            </a:r>
            <a:r>
              <a:rPr b="1" i="1" lang="en" sz="2400" spc="-1" strike="noStrike">
                <a:solidFill>
                  <a:srgbClr val="990000"/>
                </a:solidFill>
                <a:latin typeface="Calibri"/>
              </a:rPr>
              <a:t>dynamic memory allocators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(such as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) to acquire VM at run time. 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For data structures whose size is only known at runtime.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Dynamic memory allocators manage an area of process virtual memory known as the </a:t>
            </a:r>
            <a:r>
              <a:rPr b="1" i="1" lang="en" sz="2400" spc="-1" strike="noStrike">
                <a:solidFill>
                  <a:srgbClr val="990000"/>
                </a:solidFill>
                <a:latin typeface="Calibri"/>
              </a:rPr>
              <a:t>heap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369" name="CustomShape 3"/>
          <p:cNvSpPr/>
          <p:nvPr/>
        </p:nvSpPr>
        <p:spPr>
          <a:xfrm>
            <a:off x="4189320" y="3733920"/>
            <a:ext cx="3199680" cy="60876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4"/>
          <p:cNvSpPr/>
          <p:nvPr/>
        </p:nvSpPr>
        <p:spPr>
          <a:xfrm>
            <a:off x="4189320" y="4343400"/>
            <a:ext cx="3199680" cy="65340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Heap (via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malloc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1" name="CustomShape 5"/>
          <p:cNvSpPr/>
          <p:nvPr/>
        </p:nvSpPr>
        <p:spPr>
          <a:xfrm>
            <a:off x="4189320" y="5743440"/>
            <a:ext cx="3199680" cy="39600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Program text (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.text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2" name="CustomShape 6"/>
          <p:cNvSpPr/>
          <p:nvPr/>
        </p:nvSpPr>
        <p:spPr>
          <a:xfrm>
            <a:off x="4189320" y="5362560"/>
            <a:ext cx="3199680" cy="39600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Initialized data (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.data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3" name="CustomShape 7"/>
          <p:cNvSpPr/>
          <p:nvPr/>
        </p:nvSpPr>
        <p:spPr>
          <a:xfrm>
            <a:off x="4189320" y="4981680"/>
            <a:ext cx="3199680" cy="39600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Uninitialized data (.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bss</a:t>
            </a: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4" name="CustomShape 8"/>
          <p:cNvSpPr/>
          <p:nvPr/>
        </p:nvSpPr>
        <p:spPr>
          <a:xfrm>
            <a:off x="4189320" y="3413880"/>
            <a:ext cx="3199680" cy="33408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 stack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5" name="CustomShape 9"/>
          <p:cNvSpPr/>
          <p:nvPr/>
        </p:nvSpPr>
        <p:spPr>
          <a:xfrm>
            <a:off x="4189320" y="6124680"/>
            <a:ext cx="3199680" cy="396000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CustomShape 10"/>
          <p:cNvSpPr/>
          <p:nvPr/>
        </p:nvSpPr>
        <p:spPr>
          <a:xfrm>
            <a:off x="3886920" y="6339600"/>
            <a:ext cx="296640" cy="36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7" name="CustomShape 11"/>
          <p:cNvSpPr/>
          <p:nvPr/>
        </p:nvSpPr>
        <p:spPr>
          <a:xfrm>
            <a:off x="7772760" y="4025880"/>
            <a:ext cx="1419840" cy="69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 of heap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brk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ptr)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78" name="Line 12"/>
          <p:cNvSpPr/>
          <p:nvPr/>
        </p:nvSpPr>
        <p:spPr>
          <a:xfrm flipH="1">
            <a:off x="7396920" y="4395600"/>
            <a:ext cx="384120" cy="144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CustomShape 13"/>
          <p:cNvSpPr/>
          <p:nvPr/>
        </p:nvSpPr>
        <p:spPr>
          <a:xfrm>
            <a:off x="6248520" y="3755520"/>
            <a:ext cx="5328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CustomShape 14"/>
          <p:cNvSpPr/>
          <p:nvPr/>
        </p:nvSpPr>
        <p:spPr>
          <a:xfrm flipV="1">
            <a:off x="4952880" y="3907440"/>
            <a:ext cx="532800" cy="434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CustomShape 15"/>
          <p:cNvSpPr/>
          <p:nvPr/>
        </p:nvSpPr>
        <p:spPr>
          <a:xfrm>
            <a:off x="4189320" y="1362240"/>
            <a:ext cx="3504600" cy="45648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82" name="CustomShape 16"/>
          <p:cNvSpPr/>
          <p:nvPr/>
        </p:nvSpPr>
        <p:spPr>
          <a:xfrm>
            <a:off x="4189320" y="1819440"/>
            <a:ext cx="3504600" cy="45648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Dyn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amic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mor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Allo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cato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83" name="CustomShape 17"/>
          <p:cNvSpPr/>
          <p:nvPr/>
        </p:nvSpPr>
        <p:spPr>
          <a:xfrm>
            <a:off x="4189320" y="2276640"/>
            <a:ext cx="3504600" cy="456480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541" dur="indefinite" restart="never" nodeType="tmRoot">
          <p:childTnLst>
            <p:seq>
              <p:cTn id="5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/>
          <p:nvPr/>
        </p:nvSpPr>
        <p:spPr>
          <a:xfrm>
            <a:off x="424080" y="417600"/>
            <a:ext cx="594288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85" name="CustomShape 2"/>
          <p:cNvSpPr/>
          <p:nvPr/>
        </p:nvSpPr>
        <p:spPr>
          <a:xfrm>
            <a:off x="442800" y="1126440"/>
            <a:ext cx="8624160" cy="548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5960" indent="-345240">
              <a:lnSpc>
                <a:spcPct val="94000"/>
              </a:lnSpc>
              <a:spcBef>
                <a:spcPts val="400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#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u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&lt;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b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h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&gt;</a:t>
            </a:r>
            <a:endParaRPr b="0" lang="en" sz="2000" spc="-1" strike="noStrike">
              <a:latin typeface="Arial"/>
            </a:endParaRPr>
          </a:p>
          <a:p>
            <a:pPr marL="345960" indent="-345240">
              <a:lnSpc>
                <a:spcPct val="94000"/>
              </a:lnSpc>
              <a:spcBef>
                <a:spcPts val="1199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*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z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_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t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z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z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br/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8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8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8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4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z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endParaRPr b="0" lang="en" sz="2000" spc="-1" strike="noStrike">
              <a:latin typeface="Arial"/>
            </a:endParaRPr>
          </a:p>
          <a:p>
            <a:pPr marL="345960" indent="-345240">
              <a:lnSpc>
                <a:spcPct val="94000"/>
              </a:lnSpc>
              <a:spcBef>
                <a:spcPts val="1199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v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d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*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endParaRPr b="0" lang="en" sz="2000" spc="-1" strike="noStrike">
              <a:latin typeface="Arial"/>
            </a:endParaRPr>
          </a:p>
          <a:p>
            <a:pPr marL="345960" indent="-345240">
              <a:lnSpc>
                <a:spcPct val="94000"/>
              </a:lnSpc>
              <a:spcBef>
                <a:spcPts val="1199"/>
              </a:spcBef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b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543" dur="indefinite" restart="never" nodeType="tmRoot">
          <p:childTnLst>
            <p:seq>
              <p:cTn id="544" dur="indefinite" nodeType="mainSeq">
                <p:childTnLst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>
                                            <p:txEl>
                                              <p:pRg st="590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CustomShape 1"/>
          <p:cNvSpPr/>
          <p:nvPr/>
        </p:nvSpPr>
        <p:spPr>
          <a:xfrm>
            <a:off x="457200" y="493560"/>
            <a:ext cx="646344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Alloca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tion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Exam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ple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387" name="CustomShape 2"/>
          <p:cNvSpPr/>
          <p:nvPr/>
        </p:nvSpPr>
        <p:spPr>
          <a:xfrm>
            <a:off x="2992320" y="16146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8" name="CustomShape 3"/>
          <p:cNvSpPr/>
          <p:nvPr/>
        </p:nvSpPr>
        <p:spPr>
          <a:xfrm>
            <a:off x="3297240" y="16146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9" name="CustomShape 4"/>
          <p:cNvSpPr/>
          <p:nvPr/>
        </p:nvSpPr>
        <p:spPr>
          <a:xfrm>
            <a:off x="3602160" y="16146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0" name="CustomShape 5"/>
          <p:cNvSpPr/>
          <p:nvPr/>
        </p:nvSpPr>
        <p:spPr>
          <a:xfrm>
            <a:off x="3906720" y="16146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1" name="CustomShape 6"/>
          <p:cNvSpPr/>
          <p:nvPr/>
        </p:nvSpPr>
        <p:spPr>
          <a:xfrm>
            <a:off x="421164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2" name="CustomShape 7"/>
          <p:cNvSpPr/>
          <p:nvPr/>
        </p:nvSpPr>
        <p:spPr>
          <a:xfrm>
            <a:off x="451656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3" name="CustomShape 8"/>
          <p:cNvSpPr/>
          <p:nvPr/>
        </p:nvSpPr>
        <p:spPr>
          <a:xfrm>
            <a:off x="482112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CustomShape 9"/>
          <p:cNvSpPr/>
          <p:nvPr/>
        </p:nvSpPr>
        <p:spPr>
          <a:xfrm>
            <a:off x="512604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10"/>
          <p:cNvSpPr/>
          <p:nvPr/>
        </p:nvSpPr>
        <p:spPr>
          <a:xfrm>
            <a:off x="543096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6" name="CustomShape 11"/>
          <p:cNvSpPr/>
          <p:nvPr/>
        </p:nvSpPr>
        <p:spPr>
          <a:xfrm>
            <a:off x="573552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12"/>
          <p:cNvSpPr/>
          <p:nvPr/>
        </p:nvSpPr>
        <p:spPr>
          <a:xfrm>
            <a:off x="604044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8" name="CustomShape 13"/>
          <p:cNvSpPr/>
          <p:nvPr/>
        </p:nvSpPr>
        <p:spPr>
          <a:xfrm>
            <a:off x="634536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9" name="CustomShape 14"/>
          <p:cNvSpPr/>
          <p:nvPr/>
        </p:nvSpPr>
        <p:spPr>
          <a:xfrm>
            <a:off x="664992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15"/>
          <p:cNvSpPr/>
          <p:nvPr/>
        </p:nvSpPr>
        <p:spPr>
          <a:xfrm>
            <a:off x="695484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1" name="CustomShape 16"/>
          <p:cNvSpPr/>
          <p:nvPr/>
        </p:nvSpPr>
        <p:spPr>
          <a:xfrm>
            <a:off x="725976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17"/>
          <p:cNvSpPr/>
          <p:nvPr/>
        </p:nvSpPr>
        <p:spPr>
          <a:xfrm>
            <a:off x="756432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3" name="CustomShape 18"/>
          <p:cNvSpPr/>
          <p:nvPr/>
        </p:nvSpPr>
        <p:spPr>
          <a:xfrm>
            <a:off x="7869240" y="16146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CustomShape 19"/>
          <p:cNvSpPr/>
          <p:nvPr/>
        </p:nvSpPr>
        <p:spPr>
          <a:xfrm>
            <a:off x="538560" y="1582560"/>
            <a:ext cx="2100960" cy="367200"/>
          </a:xfrm>
          <a:prstGeom prst="rect">
            <a:avLst/>
          </a:prstGeom>
          <a:solidFill>
            <a:srgbClr val="f6f5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p1 = malloc(4)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05" name="CustomShape 20"/>
          <p:cNvSpPr/>
          <p:nvPr/>
        </p:nvSpPr>
        <p:spPr>
          <a:xfrm>
            <a:off x="2992320" y="25020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21"/>
          <p:cNvSpPr/>
          <p:nvPr/>
        </p:nvSpPr>
        <p:spPr>
          <a:xfrm>
            <a:off x="3297240" y="25020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7" name="CustomShape 22"/>
          <p:cNvSpPr/>
          <p:nvPr/>
        </p:nvSpPr>
        <p:spPr>
          <a:xfrm>
            <a:off x="3602160" y="25020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23"/>
          <p:cNvSpPr/>
          <p:nvPr/>
        </p:nvSpPr>
        <p:spPr>
          <a:xfrm>
            <a:off x="3906720" y="25020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24"/>
          <p:cNvSpPr/>
          <p:nvPr/>
        </p:nvSpPr>
        <p:spPr>
          <a:xfrm>
            <a:off x="4211640" y="25020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0" name="CustomShape 25"/>
          <p:cNvSpPr/>
          <p:nvPr/>
        </p:nvSpPr>
        <p:spPr>
          <a:xfrm>
            <a:off x="4516560" y="25020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1" name="CustomShape 26"/>
          <p:cNvSpPr/>
          <p:nvPr/>
        </p:nvSpPr>
        <p:spPr>
          <a:xfrm>
            <a:off x="4821120" y="25020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2" name="CustomShape 27"/>
          <p:cNvSpPr/>
          <p:nvPr/>
        </p:nvSpPr>
        <p:spPr>
          <a:xfrm>
            <a:off x="5126040" y="25020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3" name="CustomShape 28"/>
          <p:cNvSpPr/>
          <p:nvPr/>
        </p:nvSpPr>
        <p:spPr>
          <a:xfrm>
            <a:off x="5430960" y="25020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4" name="CustomShape 29"/>
          <p:cNvSpPr/>
          <p:nvPr/>
        </p:nvSpPr>
        <p:spPr>
          <a:xfrm>
            <a:off x="573552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5" name="CustomShape 30"/>
          <p:cNvSpPr/>
          <p:nvPr/>
        </p:nvSpPr>
        <p:spPr>
          <a:xfrm>
            <a:off x="604044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6" name="CustomShape 31"/>
          <p:cNvSpPr/>
          <p:nvPr/>
        </p:nvSpPr>
        <p:spPr>
          <a:xfrm>
            <a:off x="634536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7" name="CustomShape 32"/>
          <p:cNvSpPr/>
          <p:nvPr/>
        </p:nvSpPr>
        <p:spPr>
          <a:xfrm>
            <a:off x="664992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8" name="CustomShape 33"/>
          <p:cNvSpPr/>
          <p:nvPr/>
        </p:nvSpPr>
        <p:spPr>
          <a:xfrm>
            <a:off x="695484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9" name="CustomShape 34"/>
          <p:cNvSpPr/>
          <p:nvPr/>
        </p:nvSpPr>
        <p:spPr>
          <a:xfrm>
            <a:off x="725976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0" name="CustomShape 35"/>
          <p:cNvSpPr/>
          <p:nvPr/>
        </p:nvSpPr>
        <p:spPr>
          <a:xfrm>
            <a:off x="756432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1" name="CustomShape 36"/>
          <p:cNvSpPr/>
          <p:nvPr/>
        </p:nvSpPr>
        <p:spPr>
          <a:xfrm>
            <a:off x="7869240" y="250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2" name="CustomShape 37"/>
          <p:cNvSpPr/>
          <p:nvPr/>
        </p:nvSpPr>
        <p:spPr>
          <a:xfrm>
            <a:off x="538560" y="2470320"/>
            <a:ext cx="2100960" cy="3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p2 =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malloc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(5)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23" name="CustomShape 38"/>
          <p:cNvSpPr/>
          <p:nvPr/>
        </p:nvSpPr>
        <p:spPr>
          <a:xfrm>
            <a:off x="2992320" y="33894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4" name="CustomShape 39"/>
          <p:cNvSpPr/>
          <p:nvPr/>
        </p:nvSpPr>
        <p:spPr>
          <a:xfrm>
            <a:off x="3297240" y="33894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5" name="CustomShape 40"/>
          <p:cNvSpPr/>
          <p:nvPr/>
        </p:nvSpPr>
        <p:spPr>
          <a:xfrm>
            <a:off x="3602160" y="33894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6" name="CustomShape 41"/>
          <p:cNvSpPr/>
          <p:nvPr/>
        </p:nvSpPr>
        <p:spPr>
          <a:xfrm>
            <a:off x="3906720" y="33894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7" name="CustomShape 42"/>
          <p:cNvSpPr/>
          <p:nvPr/>
        </p:nvSpPr>
        <p:spPr>
          <a:xfrm>
            <a:off x="4211640" y="33894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43"/>
          <p:cNvSpPr/>
          <p:nvPr/>
        </p:nvSpPr>
        <p:spPr>
          <a:xfrm>
            <a:off x="4516560" y="33894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44"/>
          <p:cNvSpPr/>
          <p:nvPr/>
        </p:nvSpPr>
        <p:spPr>
          <a:xfrm>
            <a:off x="4821120" y="33894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0" name="CustomShape 45"/>
          <p:cNvSpPr/>
          <p:nvPr/>
        </p:nvSpPr>
        <p:spPr>
          <a:xfrm>
            <a:off x="5126040" y="33894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46"/>
          <p:cNvSpPr/>
          <p:nvPr/>
        </p:nvSpPr>
        <p:spPr>
          <a:xfrm>
            <a:off x="5430960" y="33894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2" name="CustomShape 47"/>
          <p:cNvSpPr/>
          <p:nvPr/>
        </p:nvSpPr>
        <p:spPr>
          <a:xfrm>
            <a:off x="5735520" y="33894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3" name="CustomShape 48"/>
          <p:cNvSpPr/>
          <p:nvPr/>
        </p:nvSpPr>
        <p:spPr>
          <a:xfrm>
            <a:off x="6040440" y="33894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49"/>
          <p:cNvSpPr/>
          <p:nvPr/>
        </p:nvSpPr>
        <p:spPr>
          <a:xfrm>
            <a:off x="6345360" y="33894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5" name="CustomShape 50"/>
          <p:cNvSpPr/>
          <p:nvPr/>
        </p:nvSpPr>
        <p:spPr>
          <a:xfrm>
            <a:off x="6649920" y="33894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51"/>
          <p:cNvSpPr/>
          <p:nvPr/>
        </p:nvSpPr>
        <p:spPr>
          <a:xfrm>
            <a:off x="6954840" y="33894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7" name="CustomShape 52"/>
          <p:cNvSpPr/>
          <p:nvPr/>
        </p:nvSpPr>
        <p:spPr>
          <a:xfrm>
            <a:off x="7259760" y="33894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8" name="CustomShape 53"/>
          <p:cNvSpPr/>
          <p:nvPr/>
        </p:nvSpPr>
        <p:spPr>
          <a:xfrm>
            <a:off x="7564320" y="33894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54"/>
          <p:cNvSpPr/>
          <p:nvPr/>
        </p:nvSpPr>
        <p:spPr>
          <a:xfrm>
            <a:off x="7869240" y="33894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55"/>
          <p:cNvSpPr/>
          <p:nvPr/>
        </p:nvSpPr>
        <p:spPr>
          <a:xfrm>
            <a:off x="538560" y="3357720"/>
            <a:ext cx="2100960" cy="367200"/>
          </a:xfrm>
          <a:prstGeom prst="rect">
            <a:avLst/>
          </a:prstGeom>
          <a:solidFill>
            <a:srgbClr val="f1c7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p3 = malloc(6)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41" name="CustomShape 56"/>
          <p:cNvSpPr/>
          <p:nvPr/>
        </p:nvSpPr>
        <p:spPr>
          <a:xfrm>
            <a:off x="2992320" y="4276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57"/>
          <p:cNvSpPr/>
          <p:nvPr/>
        </p:nvSpPr>
        <p:spPr>
          <a:xfrm>
            <a:off x="3297240" y="4276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58"/>
          <p:cNvSpPr/>
          <p:nvPr/>
        </p:nvSpPr>
        <p:spPr>
          <a:xfrm>
            <a:off x="3602160" y="4276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4" name="CustomShape 59"/>
          <p:cNvSpPr/>
          <p:nvPr/>
        </p:nvSpPr>
        <p:spPr>
          <a:xfrm>
            <a:off x="3906720" y="4276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5" name="CustomShape 60"/>
          <p:cNvSpPr/>
          <p:nvPr/>
        </p:nvSpPr>
        <p:spPr>
          <a:xfrm>
            <a:off x="421164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6" name="CustomShape 61"/>
          <p:cNvSpPr/>
          <p:nvPr/>
        </p:nvSpPr>
        <p:spPr>
          <a:xfrm>
            <a:off x="451656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7" name="CustomShape 62"/>
          <p:cNvSpPr/>
          <p:nvPr/>
        </p:nvSpPr>
        <p:spPr>
          <a:xfrm>
            <a:off x="482112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8" name="CustomShape 63"/>
          <p:cNvSpPr/>
          <p:nvPr/>
        </p:nvSpPr>
        <p:spPr>
          <a:xfrm>
            <a:off x="512604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9" name="CustomShape 64"/>
          <p:cNvSpPr/>
          <p:nvPr/>
        </p:nvSpPr>
        <p:spPr>
          <a:xfrm>
            <a:off x="543096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0" name="CustomShape 65"/>
          <p:cNvSpPr/>
          <p:nvPr/>
        </p:nvSpPr>
        <p:spPr>
          <a:xfrm>
            <a:off x="5735520" y="42768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1" name="CustomShape 66"/>
          <p:cNvSpPr/>
          <p:nvPr/>
        </p:nvSpPr>
        <p:spPr>
          <a:xfrm>
            <a:off x="6040440" y="42768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2" name="CustomShape 67"/>
          <p:cNvSpPr/>
          <p:nvPr/>
        </p:nvSpPr>
        <p:spPr>
          <a:xfrm>
            <a:off x="6345360" y="42768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3" name="CustomShape 68"/>
          <p:cNvSpPr/>
          <p:nvPr/>
        </p:nvSpPr>
        <p:spPr>
          <a:xfrm>
            <a:off x="6649920" y="42768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4" name="CustomShape 69"/>
          <p:cNvSpPr/>
          <p:nvPr/>
        </p:nvSpPr>
        <p:spPr>
          <a:xfrm>
            <a:off x="6954840" y="42768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5" name="CustomShape 70"/>
          <p:cNvSpPr/>
          <p:nvPr/>
        </p:nvSpPr>
        <p:spPr>
          <a:xfrm>
            <a:off x="7259760" y="42768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6" name="CustomShape 71"/>
          <p:cNvSpPr/>
          <p:nvPr/>
        </p:nvSpPr>
        <p:spPr>
          <a:xfrm>
            <a:off x="756432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7" name="CustomShape 72"/>
          <p:cNvSpPr/>
          <p:nvPr/>
        </p:nvSpPr>
        <p:spPr>
          <a:xfrm>
            <a:off x="7869240" y="4276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8" name="CustomShape 73"/>
          <p:cNvSpPr/>
          <p:nvPr/>
        </p:nvSpPr>
        <p:spPr>
          <a:xfrm>
            <a:off x="536400" y="4245120"/>
            <a:ext cx="1278000" cy="3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free(p2)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59" name="CustomShape 74"/>
          <p:cNvSpPr/>
          <p:nvPr/>
        </p:nvSpPr>
        <p:spPr>
          <a:xfrm>
            <a:off x="2992320" y="51642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0" name="CustomShape 75"/>
          <p:cNvSpPr/>
          <p:nvPr/>
        </p:nvSpPr>
        <p:spPr>
          <a:xfrm>
            <a:off x="3297240" y="51642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1" name="CustomShape 76"/>
          <p:cNvSpPr/>
          <p:nvPr/>
        </p:nvSpPr>
        <p:spPr>
          <a:xfrm>
            <a:off x="3602160" y="51642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2" name="CustomShape 77"/>
          <p:cNvSpPr/>
          <p:nvPr/>
        </p:nvSpPr>
        <p:spPr>
          <a:xfrm>
            <a:off x="3906720" y="51642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78"/>
          <p:cNvSpPr/>
          <p:nvPr/>
        </p:nvSpPr>
        <p:spPr>
          <a:xfrm>
            <a:off x="4211640" y="5164200"/>
            <a:ext cx="30420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79"/>
          <p:cNvSpPr/>
          <p:nvPr/>
        </p:nvSpPr>
        <p:spPr>
          <a:xfrm>
            <a:off x="4516560" y="5164200"/>
            <a:ext cx="30420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5" name="CustomShape 80"/>
          <p:cNvSpPr/>
          <p:nvPr/>
        </p:nvSpPr>
        <p:spPr>
          <a:xfrm>
            <a:off x="4821120" y="51642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81"/>
          <p:cNvSpPr/>
          <p:nvPr/>
        </p:nvSpPr>
        <p:spPr>
          <a:xfrm>
            <a:off x="5126040" y="51642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7" name="CustomShape 82"/>
          <p:cNvSpPr/>
          <p:nvPr/>
        </p:nvSpPr>
        <p:spPr>
          <a:xfrm>
            <a:off x="5430960" y="51642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8" name="CustomShape 83"/>
          <p:cNvSpPr/>
          <p:nvPr/>
        </p:nvSpPr>
        <p:spPr>
          <a:xfrm>
            <a:off x="5735520" y="51642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84"/>
          <p:cNvSpPr/>
          <p:nvPr/>
        </p:nvSpPr>
        <p:spPr>
          <a:xfrm>
            <a:off x="6040440" y="51642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0" name="CustomShape 85"/>
          <p:cNvSpPr/>
          <p:nvPr/>
        </p:nvSpPr>
        <p:spPr>
          <a:xfrm>
            <a:off x="6345360" y="51642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86"/>
          <p:cNvSpPr/>
          <p:nvPr/>
        </p:nvSpPr>
        <p:spPr>
          <a:xfrm>
            <a:off x="6649920" y="51642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2" name="CustomShape 87"/>
          <p:cNvSpPr/>
          <p:nvPr/>
        </p:nvSpPr>
        <p:spPr>
          <a:xfrm>
            <a:off x="6954840" y="51642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3" name="CustomShape 88"/>
          <p:cNvSpPr/>
          <p:nvPr/>
        </p:nvSpPr>
        <p:spPr>
          <a:xfrm>
            <a:off x="7259760" y="51642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89"/>
          <p:cNvSpPr/>
          <p:nvPr/>
        </p:nvSpPr>
        <p:spPr>
          <a:xfrm>
            <a:off x="7564320" y="51642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90"/>
          <p:cNvSpPr/>
          <p:nvPr/>
        </p:nvSpPr>
        <p:spPr>
          <a:xfrm>
            <a:off x="7869240" y="51642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6" name="CustomShape 91"/>
          <p:cNvSpPr/>
          <p:nvPr/>
        </p:nvSpPr>
        <p:spPr>
          <a:xfrm>
            <a:off x="538560" y="5132520"/>
            <a:ext cx="2100960" cy="367200"/>
          </a:xfrm>
          <a:prstGeom prst="rect">
            <a:avLst/>
          </a:prstGeom>
          <a:solidFill>
            <a:srgbClr val="d5f1c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p4 = malloc(2)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563" dur="indefinite" restart="never" nodeType="tmRoot">
          <p:childTnLst>
            <p:seq>
              <p:cTn id="564" dur="indefinite" nodeType="mainSeq">
                <p:childTnLst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CustomShape 1"/>
          <p:cNvSpPr/>
          <p:nvPr/>
        </p:nvSpPr>
        <p:spPr>
          <a:xfrm>
            <a:off x="343080" y="380880"/>
            <a:ext cx="552384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Constraints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478" name="CustomShape 2"/>
          <p:cNvSpPr/>
          <p:nvPr/>
        </p:nvSpPr>
        <p:spPr>
          <a:xfrm>
            <a:off x="372960" y="1143000"/>
            <a:ext cx="8541720" cy="556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5960" indent="-34524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Applications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Can issue arbitrary sequence of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free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requests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free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request must be to a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’d  block (or NULL)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83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5960" indent="-34524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Allocators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Can’t control number or size of allocated blocks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Must respond immediately to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requests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i.e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., can’t reorder or buffer requests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Must allocate blocks from free memory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i.e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., can only place allocated blocks in free memory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Must align blocks so they satisfy all alignment requirements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8-byte (x86) or 16-byte (x86-64) alignment on Linux boxes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Can manipulate and modify only free memory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Can’t move the allocated blocks once they are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’d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i.e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., compaction is not allowed (why?)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581" dur="indefinite" restart="never" nodeType="tmRoot">
          <p:childTnLst>
            <p:seq>
              <p:cTn id="5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CustomShape 1"/>
          <p:cNvSpPr/>
          <p:nvPr/>
        </p:nvSpPr>
        <p:spPr>
          <a:xfrm>
            <a:off x="364680" y="569880"/>
            <a:ext cx="767016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rf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al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480" name="CustomShape 2"/>
          <p:cNvSpPr/>
          <p:nvPr/>
        </p:nvSpPr>
        <p:spPr>
          <a:xfrm>
            <a:off x="380880" y="1405080"/>
            <a:ext cx="8700480" cy="5223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Given some sequence of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requests: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 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 ..., 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 ... , 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n-1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Goals: maximize throughput and peak memory utilization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These goals are often conflicting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Throughput: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Number of completed requests per unit time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5,000 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malloc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calls and 5,000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free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calls in 10 seconds 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Throughput is 1,000 operations/second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583" dur="indefinite" restart="never" nodeType="tmRoot">
          <p:childTnLst>
            <p:seq>
              <p:cTn id="5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304920" y="493560"/>
            <a:ext cx="868644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Exceptional Control Flow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303120" y="1282680"/>
            <a:ext cx="8281800" cy="5117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Exists at all levels of a computer system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Low level mechanisms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1.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Exceptions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Change in control flow in response to a system event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(i.e.,  change in system state)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Implemented using combination of hardware and OS software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Higher level mechanisms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Process context switch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Implemented by OS software and hardware timer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Signals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Implemented by OS software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4.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Nonlocal jumps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setjmp()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longjmp()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Implemented by C runtime library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64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2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47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73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19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30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58" end="4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00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CustomShape 1"/>
          <p:cNvSpPr/>
          <p:nvPr/>
        </p:nvSpPr>
        <p:spPr>
          <a:xfrm>
            <a:off x="380880" y="228600"/>
            <a:ext cx="8698680" cy="109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Performance Goal: Peak Memory Utilization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482" name="CustomShape 2"/>
          <p:cNvSpPr/>
          <p:nvPr/>
        </p:nvSpPr>
        <p:spPr>
          <a:xfrm>
            <a:off x="368280" y="1295280"/>
            <a:ext cx="8470080" cy="521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-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: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i="1" lang="en" sz="24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p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y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l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o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g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g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g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t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p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y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l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o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: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i="1" lang="en" sz="24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94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b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k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: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95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&lt;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=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>
                                            <p:txEl>
                                              <p:pRg st="452" end="4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Fragmentation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484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Poor memory utilization caused by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fragmentation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internal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fragmentation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external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fragmentation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609" dur="indefinite" restart="never" nodeType="tmRoot">
          <p:childTnLst>
            <p:seq>
              <p:cTn id="6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CustomShape 1"/>
          <p:cNvSpPr/>
          <p:nvPr/>
        </p:nvSpPr>
        <p:spPr>
          <a:xfrm>
            <a:off x="380880" y="457200"/>
            <a:ext cx="673020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Internal Fragmentation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486" name="CustomShape 2"/>
          <p:cNvSpPr/>
          <p:nvPr/>
        </p:nvSpPr>
        <p:spPr>
          <a:xfrm>
            <a:off x="380880" y="1220760"/>
            <a:ext cx="8306640" cy="540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giv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blo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ck, 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int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ern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al 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fra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gm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ent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ati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on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occ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urs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pa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ylo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ad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sm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er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tha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blo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siz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2200" spc="-1" strike="noStrike">
              <a:latin typeface="Arial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0" lang="en" sz="2200" spc="-1" strike="noStrike">
              <a:latin typeface="Arial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0" lang="en" sz="2200" spc="-1" strike="noStrike">
              <a:latin typeface="Arial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0" lang="en" sz="2200" spc="-1" strike="noStrike">
              <a:latin typeface="Arial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0" lang="en" sz="2200" spc="-1" strike="noStrike">
              <a:latin typeface="Arial"/>
            </a:endParaRPr>
          </a:p>
          <a:p>
            <a:pPr>
              <a:lnSpc>
                <a:spcPct val="88000"/>
              </a:lnSpc>
              <a:spcBef>
                <a:spcPts val="564"/>
              </a:spcBef>
            </a:pPr>
            <a:endParaRPr b="0" lang="en" sz="2200" spc="-1" strike="noStrike">
              <a:latin typeface="Arial"/>
            </a:endParaRPr>
          </a:p>
          <a:p>
            <a:pPr marL="343080" indent="-342360">
              <a:lnSpc>
                <a:spcPct val="88000"/>
              </a:lnSpc>
              <a:spcBef>
                <a:spcPts val="564"/>
              </a:spcBef>
            </a:pPr>
            <a:endParaRPr b="0" lang="en" sz="2200" spc="-1" strike="noStrike">
              <a:latin typeface="Arial"/>
            </a:endParaRPr>
          </a:p>
          <a:p>
            <a:pPr marL="343080" indent="-34236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Ca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us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by </a:t>
            </a:r>
            <a:endParaRPr b="0" lang="en" sz="22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8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pe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nd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onl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pa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tte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rn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pre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vio</a:t>
            </a:r>
            <a:r>
              <a:rPr b="1" i="1" lang="en" sz="2200" spc="-1" strike="noStrike">
                <a:solidFill>
                  <a:srgbClr val="c00000"/>
                </a:solidFill>
                <a:latin typeface="Calibri"/>
              </a:rPr>
              <a:t>us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re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qu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est</a:t>
            </a:r>
            <a:r>
              <a:rPr b="1" lang="en" sz="22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2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487" name="CustomShape 3"/>
          <p:cNvSpPr/>
          <p:nvPr/>
        </p:nvSpPr>
        <p:spPr>
          <a:xfrm>
            <a:off x="3094920" y="2895480"/>
            <a:ext cx="2818800" cy="60876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Payload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488" name="CustomShape 4"/>
          <p:cNvSpPr/>
          <p:nvPr/>
        </p:nvSpPr>
        <p:spPr>
          <a:xfrm>
            <a:off x="5914080" y="2895480"/>
            <a:ext cx="761400" cy="608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9" name="CustomShape 5"/>
          <p:cNvSpPr/>
          <p:nvPr/>
        </p:nvSpPr>
        <p:spPr>
          <a:xfrm>
            <a:off x="2332800" y="2895480"/>
            <a:ext cx="761400" cy="608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0" name="CustomShape 6"/>
          <p:cNvSpPr/>
          <p:nvPr/>
        </p:nvSpPr>
        <p:spPr>
          <a:xfrm>
            <a:off x="7156800" y="2911680"/>
            <a:ext cx="138456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Inter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nal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fragm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entati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491" name="Line 7"/>
          <p:cNvSpPr/>
          <p:nvPr/>
        </p:nvSpPr>
        <p:spPr>
          <a:xfrm flipH="1">
            <a:off x="6321240" y="3200400"/>
            <a:ext cx="765360" cy="1440"/>
          </a:xfrm>
          <a:prstGeom prst="line">
            <a:avLst/>
          </a:prstGeom>
          <a:ln w="381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2" name="CustomShape 8"/>
          <p:cNvSpPr/>
          <p:nvPr/>
        </p:nvSpPr>
        <p:spPr>
          <a:xfrm rot="16200000">
            <a:off x="4350600" y="496080"/>
            <a:ext cx="304200" cy="434268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3" name="CustomShape 9"/>
          <p:cNvSpPr/>
          <p:nvPr/>
        </p:nvSpPr>
        <p:spPr>
          <a:xfrm>
            <a:off x="4186080" y="2133720"/>
            <a:ext cx="63792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Block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494" name="CustomShape 10"/>
          <p:cNvSpPr/>
          <p:nvPr/>
        </p:nvSpPr>
        <p:spPr>
          <a:xfrm>
            <a:off x="693360" y="2911680"/>
            <a:ext cx="1384560" cy="57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Inter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nal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fragm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entati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495" name="Line 11"/>
          <p:cNvSpPr/>
          <p:nvPr/>
        </p:nvSpPr>
        <p:spPr>
          <a:xfrm>
            <a:off x="2057400" y="3200400"/>
            <a:ext cx="685800" cy="1440"/>
          </a:xfrm>
          <a:prstGeom prst="line">
            <a:avLst/>
          </a:prstGeom>
          <a:ln w="381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1" dur="indefinite" restart="never" nodeType="tmRoot">
          <p:childTnLst>
            <p:seq>
              <p:cTn id="612" dur="indefinite" nodeType="mainSeq">
                <p:childTnLst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3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3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3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3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3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35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External Fragmentation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497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98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98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98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9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</p:txBody>
      </p:sp>
      <p:sp>
        <p:nvSpPr>
          <p:cNvPr id="1498" name="CustomShape 3"/>
          <p:cNvSpPr/>
          <p:nvPr/>
        </p:nvSpPr>
        <p:spPr>
          <a:xfrm>
            <a:off x="3297240" y="24703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4"/>
          <p:cNvSpPr/>
          <p:nvPr/>
        </p:nvSpPr>
        <p:spPr>
          <a:xfrm>
            <a:off x="3602160" y="24703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0" name="CustomShape 5"/>
          <p:cNvSpPr/>
          <p:nvPr/>
        </p:nvSpPr>
        <p:spPr>
          <a:xfrm>
            <a:off x="3906720" y="24703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6"/>
          <p:cNvSpPr/>
          <p:nvPr/>
        </p:nvSpPr>
        <p:spPr>
          <a:xfrm>
            <a:off x="4211640" y="24703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2" name="CustomShape 7"/>
          <p:cNvSpPr/>
          <p:nvPr/>
        </p:nvSpPr>
        <p:spPr>
          <a:xfrm>
            <a:off x="451656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3" name="CustomShape 8"/>
          <p:cNvSpPr/>
          <p:nvPr/>
        </p:nvSpPr>
        <p:spPr>
          <a:xfrm>
            <a:off x="482112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9"/>
          <p:cNvSpPr/>
          <p:nvPr/>
        </p:nvSpPr>
        <p:spPr>
          <a:xfrm>
            <a:off x="512604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5" name="CustomShape 10"/>
          <p:cNvSpPr/>
          <p:nvPr/>
        </p:nvSpPr>
        <p:spPr>
          <a:xfrm>
            <a:off x="543096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11"/>
          <p:cNvSpPr/>
          <p:nvPr/>
        </p:nvSpPr>
        <p:spPr>
          <a:xfrm>
            <a:off x="573552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7" name="CustomShape 12"/>
          <p:cNvSpPr/>
          <p:nvPr/>
        </p:nvSpPr>
        <p:spPr>
          <a:xfrm>
            <a:off x="604044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8" name="CustomShape 13"/>
          <p:cNvSpPr/>
          <p:nvPr/>
        </p:nvSpPr>
        <p:spPr>
          <a:xfrm>
            <a:off x="634536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14"/>
          <p:cNvSpPr/>
          <p:nvPr/>
        </p:nvSpPr>
        <p:spPr>
          <a:xfrm>
            <a:off x="664992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15"/>
          <p:cNvSpPr/>
          <p:nvPr/>
        </p:nvSpPr>
        <p:spPr>
          <a:xfrm>
            <a:off x="695484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1" name="CustomShape 16"/>
          <p:cNvSpPr/>
          <p:nvPr/>
        </p:nvSpPr>
        <p:spPr>
          <a:xfrm>
            <a:off x="725976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17"/>
          <p:cNvSpPr/>
          <p:nvPr/>
        </p:nvSpPr>
        <p:spPr>
          <a:xfrm>
            <a:off x="756432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18"/>
          <p:cNvSpPr/>
          <p:nvPr/>
        </p:nvSpPr>
        <p:spPr>
          <a:xfrm>
            <a:off x="786924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CustomShape 19"/>
          <p:cNvSpPr/>
          <p:nvPr/>
        </p:nvSpPr>
        <p:spPr>
          <a:xfrm>
            <a:off x="8174160" y="2470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CustomShape 20"/>
          <p:cNvSpPr/>
          <p:nvPr/>
        </p:nvSpPr>
        <p:spPr>
          <a:xfrm>
            <a:off x="843120" y="2438280"/>
            <a:ext cx="2100960" cy="367200"/>
          </a:xfrm>
          <a:prstGeom prst="rect">
            <a:avLst/>
          </a:prstGeom>
          <a:solidFill>
            <a:srgbClr val="f6f5bd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p1 = malloc(4)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16" name="CustomShape 21"/>
          <p:cNvSpPr/>
          <p:nvPr/>
        </p:nvSpPr>
        <p:spPr>
          <a:xfrm>
            <a:off x="3297240" y="3079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7" name="CustomShape 22"/>
          <p:cNvSpPr/>
          <p:nvPr/>
        </p:nvSpPr>
        <p:spPr>
          <a:xfrm>
            <a:off x="3602160" y="3079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8" name="CustomShape 23"/>
          <p:cNvSpPr/>
          <p:nvPr/>
        </p:nvSpPr>
        <p:spPr>
          <a:xfrm>
            <a:off x="3906720" y="3079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19" name="CustomShape 24"/>
          <p:cNvSpPr/>
          <p:nvPr/>
        </p:nvSpPr>
        <p:spPr>
          <a:xfrm>
            <a:off x="4211640" y="307980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0" name="CustomShape 25"/>
          <p:cNvSpPr/>
          <p:nvPr/>
        </p:nvSpPr>
        <p:spPr>
          <a:xfrm>
            <a:off x="4516560" y="30798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1" name="CustomShape 26"/>
          <p:cNvSpPr/>
          <p:nvPr/>
        </p:nvSpPr>
        <p:spPr>
          <a:xfrm>
            <a:off x="4821120" y="30798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CustomShape 27"/>
          <p:cNvSpPr/>
          <p:nvPr/>
        </p:nvSpPr>
        <p:spPr>
          <a:xfrm>
            <a:off x="5126040" y="30798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CustomShape 28"/>
          <p:cNvSpPr/>
          <p:nvPr/>
        </p:nvSpPr>
        <p:spPr>
          <a:xfrm>
            <a:off x="5430960" y="30798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CustomShape 29"/>
          <p:cNvSpPr/>
          <p:nvPr/>
        </p:nvSpPr>
        <p:spPr>
          <a:xfrm>
            <a:off x="5735520" y="307980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CustomShape 30"/>
          <p:cNvSpPr/>
          <p:nvPr/>
        </p:nvSpPr>
        <p:spPr>
          <a:xfrm>
            <a:off x="604044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CustomShape 31"/>
          <p:cNvSpPr/>
          <p:nvPr/>
        </p:nvSpPr>
        <p:spPr>
          <a:xfrm>
            <a:off x="634536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CustomShape 32"/>
          <p:cNvSpPr/>
          <p:nvPr/>
        </p:nvSpPr>
        <p:spPr>
          <a:xfrm>
            <a:off x="664992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CustomShape 33"/>
          <p:cNvSpPr/>
          <p:nvPr/>
        </p:nvSpPr>
        <p:spPr>
          <a:xfrm>
            <a:off x="695484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9" name="CustomShape 34"/>
          <p:cNvSpPr/>
          <p:nvPr/>
        </p:nvSpPr>
        <p:spPr>
          <a:xfrm>
            <a:off x="725976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0" name="CustomShape 35"/>
          <p:cNvSpPr/>
          <p:nvPr/>
        </p:nvSpPr>
        <p:spPr>
          <a:xfrm>
            <a:off x="756432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1" name="CustomShape 36"/>
          <p:cNvSpPr/>
          <p:nvPr/>
        </p:nvSpPr>
        <p:spPr>
          <a:xfrm>
            <a:off x="786924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2" name="CustomShape 37"/>
          <p:cNvSpPr/>
          <p:nvPr/>
        </p:nvSpPr>
        <p:spPr>
          <a:xfrm>
            <a:off x="8174160" y="30798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38"/>
          <p:cNvSpPr/>
          <p:nvPr/>
        </p:nvSpPr>
        <p:spPr>
          <a:xfrm>
            <a:off x="843120" y="3048120"/>
            <a:ext cx="2100960" cy="3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p2 =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malloc(5)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34" name="CustomShape 39"/>
          <p:cNvSpPr/>
          <p:nvPr/>
        </p:nvSpPr>
        <p:spPr>
          <a:xfrm>
            <a:off x="3297240" y="368928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5" name="CustomShape 40"/>
          <p:cNvSpPr/>
          <p:nvPr/>
        </p:nvSpPr>
        <p:spPr>
          <a:xfrm>
            <a:off x="3602160" y="368928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41"/>
          <p:cNvSpPr/>
          <p:nvPr/>
        </p:nvSpPr>
        <p:spPr>
          <a:xfrm>
            <a:off x="3906720" y="368928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7" name="CustomShape 42"/>
          <p:cNvSpPr/>
          <p:nvPr/>
        </p:nvSpPr>
        <p:spPr>
          <a:xfrm>
            <a:off x="4211640" y="368928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8" name="CustomShape 43"/>
          <p:cNvSpPr/>
          <p:nvPr/>
        </p:nvSpPr>
        <p:spPr>
          <a:xfrm>
            <a:off x="4516560" y="368928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44"/>
          <p:cNvSpPr/>
          <p:nvPr/>
        </p:nvSpPr>
        <p:spPr>
          <a:xfrm>
            <a:off x="4821120" y="368928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0" name="CustomShape 45"/>
          <p:cNvSpPr/>
          <p:nvPr/>
        </p:nvSpPr>
        <p:spPr>
          <a:xfrm>
            <a:off x="5126040" y="368928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46"/>
          <p:cNvSpPr/>
          <p:nvPr/>
        </p:nvSpPr>
        <p:spPr>
          <a:xfrm>
            <a:off x="5430960" y="368928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2" name="CustomShape 47"/>
          <p:cNvSpPr/>
          <p:nvPr/>
        </p:nvSpPr>
        <p:spPr>
          <a:xfrm>
            <a:off x="5735520" y="3689280"/>
            <a:ext cx="304200" cy="30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3" name="CustomShape 48"/>
          <p:cNvSpPr/>
          <p:nvPr/>
        </p:nvSpPr>
        <p:spPr>
          <a:xfrm>
            <a:off x="6040440" y="368928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49"/>
          <p:cNvSpPr/>
          <p:nvPr/>
        </p:nvSpPr>
        <p:spPr>
          <a:xfrm>
            <a:off x="6345360" y="368928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50"/>
          <p:cNvSpPr/>
          <p:nvPr/>
        </p:nvSpPr>
        <p:spPr>
          <a:xfrm>
            <a:off x="6649920" y="368928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6" name="CustomShape 51"/>
          <p:cNvSpPr/>
          <p:nvPr/>
        </p:nvSpPr>
        <p:spPr>
          <a:xfrm>
            <a:off x="6954840" y="368928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52"/>
          <p:cNvSpPr/>
          <p:nvPr/>
        </p:nvSpPr>
        <p:spPr>
          <a:xfrm>
            <a:off x="7259760" y="368928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53"/>
          <p:cNvSpPr/>
          <p:nvPr/>
        </p:nvSpPr>
        <p:spPr>
          <a:xfrm>
            <a:off x="7564320" y="368928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9" name="CustomShape 54"/>
          <p:cNvSpPr/>
          <p:nvPr/>
        </p:nvSpPr>
        <p:spPr>
          <a:xfrm>
            <a:off x="7869240" y="368928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0" name="CustomShape 55"/>
          <p:cNvSpPr/>
          <p:nvPr/>
        </p:nvSpPr>
        <p:spPr>
          <a:xfrm>
            <a:off x="8174160" y="368928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1" name="CustomShape 56"/>
          <p:cNvSpPr/>
          <p:nvPr/>
        </p:nvSpPr>
        <p:spPr>
          <a:xfrm>
            <a:off x="843120" y="3657600"/>
            <a:ext cx="2100960" cy="367200"/>
          </a:xfrm>
          <a:prstGeom prst="rect">
            <a:avLst/>
          </a:prstGeom>
          <a:solidFill>
            <a:srgbClr val="f1c7c7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p3 = malloc(6)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52" name="CustomShape 57"/>
          <p:cNvSpPr/>
          <p:nvPr/>
        </p:nvSpPr>
        <p:spPr>
          <a:xfrm>
            <a:off x="3297240" y="42991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3" name="CustomShape 58"/>
          <p:cNvSpPr/>
          <p:nvPr/>
        </p:nvSpPr>
        <p:spPr>
          <a:xfrm>
            <a:off x="3602160" y="42991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4" name="CustomShape 59"/>
          <p:cNvSpPr/>
          <p:nvPr/>
        </p:nvSpPr>
        <p:spPr>
          <a:xfrm>
            <a:off x="3906720" y="42991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5" name="CustomShape 60"/>
          <p:cNvSpPr/>
          <p:nvPr/>
        </p:nvSpPr>
        <p:spPr>
          <a:xfrm>
            <a:off x="4211640" y="4299120"/>
            <a:ext cx="304200" cy="3042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6" name="CustomShape 61"/>
          <p:cNvSpPr/>
          <p:nvPr/>
        </p:nvSpPr>
        <p:spPr>
          <a:xfrm>
            <a:off x="451656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7" name="CustomShape 62"/>
          <p:cNvSpPr/>
          <p:nvPr/>
        </p:nvSpPr>
        <p:spPr>
          <a:xfrm>
            <a:off x="482112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8" name="CustomShape 63"/>
          <p:cNvSpPr/>
          <p:nvPr/>
        </p:nvSpPr>
        <p:spPr>
          <a:xfrm>
            <a:off x="512604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9" name="CustomShape 64"/>
          <p:cNvSpPr/>
          <p:nvPr/>
        </p:nvSpPr>
        <p:spPr>
          <a:xfrm>
            <a:off x="543096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0" name="CustomShape 65"/>
          <p:cNvSpPr/>
          <p:nvPr/>
        </p:nvSpPr>
        <p:spPr>
          <a:xfrm>
            <a:off x="573552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1" name="CustomShape 66"/>
          <p:cNvSpPr/>
          <p:nvPr/>
        </p:nvSpPr>
        <p:spPr>
          <a:xfrm>
            <a:off x="6040440" y="429912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2" name="CustomShape 67"/>
          <p:cNvSpPr/>
          <p:nvPr/>
        </p:nvSpPr>
        <p:spPr>
          <a:xfrm>
            <a:off x="6345360" y="429912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3" name="CustomShape 68"/>
          <p:cNvSpPr/>
          <p:nvPr/>
        </p:nvSpPr>
        <p:spPr>
          <a:xfrm>
            <a:off x="6649920" y="429912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4" name="CustomShape 69"/>
          <p:cNvSpPr/>
          <p:nvPr/>
        </p:nvSpPr>
        <p:spPr>
          <a:xfrm>
            <a:off x="6954840" y="429912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5" name="CustomShape 70"/>
          <p:cNvSpPr/>
          <p:nvPr/>
        </p:nvSpPr>
        <p:spPr>
          <a:xfrm>
            <a:off x="7259760" y="429912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6" name="CustomShape 71"/>
          <p:cNvSpPr/>
          <p:nvPr/>
        </p:nvSpPr>
        <p:spPr>
          <a:xfrm>
            <a:off x="7564320" y="429912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7" name="CustomShape 72"/>
          <p:cNvSpPr/>
          <p:nvPr/>
        </p:nvSpPr>
        <p:spPr>
          <a:xfrm>
            <a:off x="786924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73"/>
          <p:cNvSpPr/>
          <p:nvPr/>
        </p:nvSpPr>
        <p:spPr>
          <a:xfrm>
            <a:off x="8174160" y="42991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74"/>
          <p:cNvSpPr/>
          <p:nvPr/>
        </p:nvSpPr>
        <p:spPr>
          <a:xfrm>
            <a:off x="840960" y="4267080"/>
            <a:ext cx="1278000" cy="36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fre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e(p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2)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70" name="CustomShape 75"/>
          <p:cNvSpPr/>
          <p:nvPr/>
        </p:nvSpPr>
        <p:spPr>
          <a:xfrm>
            <a:off x="843120" y="4876920"/>
            <a:ext cx="2100960" cy="367200"/>
          </a:xfrm>
          <a:prstGeom prst="rect">
            <a:avLst/>
          </a:prstGeom>
          <a:solidFill>
            <a:srgbClr val="d5f1c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p4 =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mallo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c(6)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71" name="CustomShape 76"/>
          <p:cNvSpPr/>
          <p:nvPr/>
        </p:nvSpPr>
        <p:spPr>
          <a:xfrm>
            <a:off x="3220200" y="4782600"/>
            <a:ext cx="4467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Oops!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(what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would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happe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n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now?)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629" dur="indefinite" restart="never" nodeType="tmRoot">
          <p:childTnLst>
            <p:seq>
              <p:cTn id="630" dur="indefinite" nodeType="mainSeq">
                <p:childTnLst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7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70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573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kno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muc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mor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y to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free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give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just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poi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nter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kee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trac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 of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free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bloc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ks?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wit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extr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spa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allo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cati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ng a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stru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ctur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sma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ller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free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bloc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 it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plac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in?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pick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bloc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 to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allo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cati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--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ny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mig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fit?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we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rein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sert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free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bloc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k?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643" dur="indefinite" restart="never" nodeType="tmRoot">
          <p:childTnLst>
            <p:seq>
              <p:cTn id="6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575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Standar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method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Keep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lengt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 of 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block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word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prece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ding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block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h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r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fi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el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lang="en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h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a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d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e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r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Requi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extra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word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every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alloc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ated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block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576" name="CustomShape 3"/>
          <p:cNvSpPr/>
          <p:nvPr/>
        </p:nvSpPr>
        <p:spPr>
          <a:xfrm>
            <a:off x="620280" y="4563720"/>
            <a:ext cx="188748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p0 =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mall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oc(4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77" name="CustomShape 4"/>
          <p:cNvSpPr/>
          <p:nvPr/>
        </p:nvSpPr>
        <p:spPr>
          <a:xfrm>
            <a:off x="251136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8" name="CustomShape 5"/>
          <p:cNvSpPr/>
          <p:nvPr/>
        </p:nvSpPr>
        <p:spPr>
          <a:xfrm>
            <a:off x="281628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6"/>
          <p:cNvSpPr/>
          <p:nvPr/>
        </p:nvSpPr>
        <p:spPr>
          <a:xfrm>
            <a:off x="312120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7"/>
          <p:cNvSpPr/>
          <p:nvPr/>
        </p:nvSpPr>
        <p:spPr>
          <a:xfrm>
            <a:off x="342576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1" name="CustomShape 8"/>
          <p:cNvSpPr/>
          <p:nvPr/>
        </p:nvSpPr>
        <p:spPr>
          <a:xfrm>
            <a:off x="373068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9"/>
          <p:cNvSpPr/>
          <p:nvPr/>
        </p:nvSpPr>
        <p:spPr>
          <a:xfrm>
            <a:off x="403560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10"/>
          <p:cNvSpPr/>
          <p:nvPr/>
        </p:nvSpPr>
        <p:spPr>
          <a:xfrm>
            <a:off x="434016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4" name="CustomShape 11"/>
          <p:cNvSpPr/>
          <p:nvPr/>
        </p:nvSpPr>
        <p:spPr>
          <a:xfrm>
            <a:off x="464508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5" name="CustomShape 12"/>
          <p:cNvSpPr/>
          <p:nvPr/>
        </p:nvSpPr>
        <p:spPr>
          <a:xfrm>
            <a:off x="495000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CustomShape 13"/>
          <p:cNvSpPr/>
          <p:nvPr/>
        </p:nvSpPr>
        <p:spPr>
          <a:xfrm>
            <a:off x="555948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ustomShape 14"/>
          <p:cNvSpPr/>
          <p:nvPr/>
        </p:nvSpPr>
        <p:spPr>
          <a:xfrm>
            <a:off x="586440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8" name="CustomShape 15"/>
          <p:cNvSpPr/>
          <p:nvPr/>
        </p:nvSpPr>
        <p:spPr>
          <a:xfrm>
            <a:off x="616896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9" name="CustomShape 16"/>
          <p:cNvSpPr/>
          <p:nvPr/>
        </p:nvSpPr>
        <p:spPr>
          <a:xfrm>
            <a:off x="647388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0" name="CustomShape 17"/>
          <p:cNvSpPr/>
          <p:nvPr/>
        </p:nvSpPr>
        <p:spPr>
          <a:xfrm>
            <a:off x="677880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1" name="CustomShape 18"/>
          <p:cNvSpPr/>
          <p:nvPr/>
        </p:nvSpPr>
        <p:spPr>
          <a:xfrm>
            <a:off x="708336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2" name="CustomShape 19"/>
          <p:cNvSpPr/>
          <p:nvPr/>
        </p:nvSpPr>
        <p:spPr>
          <a:xfrm>
            <a:off x="7388280" y="3429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3" name="CustomShape 20"/>
          <p:cNvSpPr/>
          <p:nvPr/>
        </p:nvSpPr>
        <p:spPr>
          <a:xfrm>
            <a:off x="5254560" y="3429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4" name="CustomShape 21"/>
          <p:cNvSpPr/>
          <p:nvPr/>
        </p:nvSpPr>
        <p:spPr>
          <a:xfrm>
            <a:off x="5410080" y="3962520"/>
            <a:ext cx="42444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p0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595" name="CustomShape 22"/>
          <p:cNvSpPr/>
          <p:nvPr/>
        </p:nvSpPr>
        <p:spPr>
          <a:xfrm>
            <a:off x="2511360" y="457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6" name="CustomShape 23"/>
          <p:cNvSpPr/>
          <p:nvPr/>
        </p:nvSpPr>
        <p:spPr>
          <a:xfrm>
            <a:off x="2816280" y="457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7" name="CustomShape 24"/>
          <p:cNvSpPr/>
          <p:nvPr/>
        </p:nvSpPr>
        <p:spPr>
          <a:xfrm>
            <a:off x="3121200" y="4572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8" name="CustomShape 25"/>
          <p:cNvSpPr/>
          <p:nvPr/>
        </p:nvSpPr>
        <p:spPr>
          <a:xfrm>
            <a:off x="3425760" y="4572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9" name="CustomShape 26"/>
          <p:cNvSpPr/>
          <p:nvPr/>
        </p:nvSpPr>
        <p:spPr>
          <a:xfrm>
            <a:off x="3730680" y="457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0" name="CustomShape 27"/>
          <p:cNvSpPr/>
          <p:nvPr/>
        </p:nvSpPr>
        <p:spPr>
          <a:xfrm>
            <a:off x="4035600" y="457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1" name="CustomShape 28"/>
          <p:cNvSpPr/>
          <p:nvPr/>
        </p:nvSpPr>
        <p:spPr>
          <a:xfrm>
            <a:off x="4340160" y="4572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2" name="CustomShape 29"/>
          <p:cNvSpPr/>
          <p:nvPr/>
        </p:nvSpPr>
        <p:spPr>
          <a:xfrm>
            <a:off x="4645080" y="4572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30"/>
          <p:cNvSpPr/>
          <p:nvPr/>
        </p:nvSpPr>
        <p:spPr>
          <a:xfrm>
            <a:off x="4950000" y="4572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31"/>
          <p:cNvSpPr/>
          <p:nvPr/>
        </p:nvSpPr>
        <p:spPr>
          <a:xfrm>
            <a:off x="5559480" y="4572000"/>
            <a:ext cx="30420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5" name="CustomShape 32"/>
          <p:cNvSpPr/>
          <p:nvPr/>
        </p:nvSpPr>
        <p:spPr>
          <a:xfrm>
            <a:off x="5864400" y="4572000"/>
            <a:ext cx="30420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33"/>
          <p:cNvSpPr/>
          <p:nvPr/>
        </p:nvSpPr>
        <p:spPr>
          <a:xfrm>
            <a:off x="6168960" y="4572000"/>
            <a:ext cx="30420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7" name="CustomShape 34"/>
          <p:cNvSpPr/>
          <p:nvPr/>
        </p:nvSpPr>
        <p:spPr>
          <a:xfrm>
            <a:off x="6473880" y="4572000"/>
            <a:ext cx="304200" cy="3042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8" name="CustomShape 35"/>
          <p:cNvSpPr/>
          <p:nvPr/>
        </p:nvSpPr>
        <p:spPr>
          <a:xfrm>
            <a:off x="6778800" y="457200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36"/>
          <p:cNvSpPr/>
          <p:nvPr/>
        </p:nvSpPr>
        <p:spPr>
          <a:xfrm>
            <a:off x="7083360" y="457200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0" name="Line 37"/>
          <p:cNvSpPr/>
          <p:nvPr/>
        </p:nvSpPr>
        <p:spPr>
          <a:xfrm>
            <a:off x="6778440" y="4394880"/>
            <a:ext cx="1440" cy="68580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38"/>
          <p:cNvSpPr/>
          <p:nvPr/>
        </p:nvSpPr>
        <p:spPr>
          <a:xfrm>
            <a:off x="1365120" y="5774760"/>
            <a:ext cx="115596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free(p0)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12" name="CustomShape 39"/>
          <p:cNvSpPr/>
          <p:nvPr/>
        </p:nvSpPr>
        <p:spPr>
          <a:xfrm>
            <a:off x="251136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3" name="CustomShape 40"/>
          <p:cNvSpPr/>
          <p:nvPr/>
        </p:nvSpPr>
        <p:spPr>
          <a:xfrm>
            <a:off x="281628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41"/>
          <p:cNvSpPr/>
          <p:nvPr/>
        </p:nvSpPr>
        <p:spPr>
          <a:xfrm>
            <a:off x="312120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42"/>
          <p:cNvSpPr/>
          <p:nvPr/>
        </p:nvSpPr>
        <p:spPr>
          <a:xfrm>
            <a:off x="342576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6" name="CustomShape 43"/>
          <p:cNvSpPr/>
          <p:nvPr/>
        </p:nvSpPr>
        <p:spPr>
          <a:xfrm>
            <a:off x="373068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44"/>
          <p:cNvSpPr/>
          <p:nvPr/>
        </p:nvSpPr>
        <p:spPr>
          <a:xfrm>
            <a:off x="403560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45"/>
          <p:cNvSpPr/>
          <p:nvPr/>
        </p:nvSpPr>
        <p:spPr>
          <a:xfrm>
            <a:off x="434016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9" name="CustomShape 46"/>
          <p:cNvSpPr/>
          <p:nvPr/>
        </p:nvSpPr>
        <p:spPr>
          <a:xfrm>
            <a:off x="464508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0" name="CustomShape 47"/>
          <p:cNvSpPr/>
          <p:nvPr/>
        </p:nvSpPr>
        <p:spPr>
          <a:xfrm>
            <a:off x="495000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1" name="CustomShape 48"/>
          <p:cNvSpPr/>
          <p:nvPr/>
        </p:nvSpPr>
        <p:spPr>
          <a:xfrm>
            <a:off x="555948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2" name="CustomShape 49"/>
          <p:cNvSpPr/>
          <p:nvPr/>
        </p:nvSpPr>
        <p:spPr>
          <a:xfrm>
            <a:off x="586440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3" name="CustomShape 50"/>
          <p:cNvSpPr/>
          <p:nvPr/>
        </p:nvSpPr>
        <p:spPr>
          <a:xfrm>
            <a:off x="616896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4" name="CustomShape 51"/>
          <p:cNvSpPr/>
          <p:nvPr/>
        </p:nvSpPr>
        <p:spPr>
          <a:xfrm>
            <a:off x="647388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5" name="CustomShape 52"/>
          <p:cNvSpPr/>
          <p:nvPr/>
        </p:nvSpPr>
        <p:spPr>
          <a:xfrm>
            <a:off x="677880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6" name="CustomShape 53"/>
          <p:cNvSpPr/>
          <p:nvPr/>
        </p:nvSpPr>
        <p:spPr>
          <a:xfrm>
            <a:off x="708336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7" name="CustomShape 54"/>
          <p:cNvSpPr/>
          <p:nvPr/>
        </p:nvSpPr>
        <p:spPr>
          <a:xfrm>
            <a:off x="7388280" y="5791320"/>
            <a:ext cx="304200" cy="304200"/>
          </a:xfrm>
          <a:prstGeom prst="rect">
            <a:avLst/>
          </a:prstGeom>
          <a:solidFill>
            <a:srgbClr val="c0c0c0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8" name="CustomShape 55"/>
          <p:cNvSpPr/>
          <p:nvPr/>
        </p:nvSpPr>
        <p:spPr>
          <a:xfrm>
            <a:off x="5254560" y="5791320"/>
            <a:ext cx="304200" cy="304200"/>
          </a:xfrm>
          <a:prstGeom prst="rect">
            <a:avLst/>
          </a:prstGeom>
          <a:solidFill>
            <a:srgbClr val="ffffff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9" name="CustomShape 56"/>
          <p:cNvSpPr/>
          <p:nvPr/>
        </p:nvSpPr>
        <p:spPr>
          <a:xfrm>
            <a:off x="4915800" y="5334120"/>
            <a:ext cx="98676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block size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30" name="CustomShape 57"/>
          <p:cNvSpPr/>
          <p:nvPr/>
        </p:nvSpPr>
        <p:spPr>
          <a:xfrm>
            <a:off x="6072480" y="5334120"/>
            <a:ext cx="849600" cy="33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yl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31" name="Line 58"/>
          <p:cNvSpPr/>
          <p:nvPr/>
        </p:nvSpPr>
        <p:spPr>
          <a:xfrm>
            <a:off x="5612040" y="4267080"/>
            <a:ext cx="1440" cy="304920"/>
          </a:xfrm>
          <a:prstGeom prst="line">
            <a:avLst/>
          </a:prstGeom>
          <a:ln w="255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2" name="CustomShape 59"/>
          <p:cNvSpPr/>
          <p:nvPr/>
        </p:nvSpPr>
        <p:spPr>
          <a:xfrm>
            <a:off x="5254560" y="4572000"/>
            <a:ext cx="304200" cy="3042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33" name="Line 60"/>
          <p:cNvSpPr/>
          <p:nvPr/>
        </p:nvSpPr>
        <p:spPr>
          <a:xfrm>
            <a:off x="5254560" y="4394880"/>
            <a:ext cx="1440" cy="685800"/>
          </a:xfrm>
          <a:prstGeom prst="line">
            <a:avLst/>
          </a:prstGeom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34" name="CustomShape 61"/>
          <p:cNvSpPr/>
          <p:nvPr/>
        </p:nvSpPr>
        <p:spPr>
          <a:xfrm flipV="1" rot="16200000">
            <a:off x="5179680" y="5104080"/>
            <a:ext cx="45648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5" name="CustomShape 62"/>
          <p:cNvSpPr/>
          <p:nvPr/>
        </p:nvSpPr>
        <p:spPr>
          <a:xfrm flipV="1" rot="16200000">
            <a:off x="5875920" y="4712400"/>
            <a:ext cx="456480" cy="78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6" name="CustomShape 63"/>
          <p:cNvSpPr/>
          <p:nvPr/>
        </p:nvSpPr>
        <p:spPr>
          <a:xfrm flipV="1" rot="16200000">
            <a:off x="6028560" y="4864680"/>
            <a:ext cx="456480" cy="48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7" name="CustomShape 64"/>
          <p:cNvSpPr/>
          <p:nvPr/>
        </p:nvSpPr>
        <p:spPr>
          <a:xfrm flipV="1" rot="16200000">
            <a:off x="6181200" y="5017320"/>
            <a:ext cx="456480" cy="17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65"/>
          <p:cNvSpPr/>
          <p:nvPr/>
        </p:nvSpPr>
        <p:spPr>
          <a:xfrm flipH="1" flipV="1" rot="5400000">
            <a:off x="6333120" y="5040360"/>
            <a:ext cx="456480" cy="12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45" dur="indefinite" restart="never" nodeType="tmRoot">
          <p:childTnLst>
            <p:seq>
              <p:cTn id="6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CustomShape 1"/>
          <p:cNvSpPr/>
          <p:nvPr/>
        </p:nvSpPr>
        <p:spPr>
          <a:xfrm>
            <a:off x="396720" y="1197720"/>
            <a:ext cx="8060760" cy="18496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0" name="CustomShape 2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641" name="CustomShape 3"/>
          <p:cNvSpPr/>
          <p:nvPr/>
        </p:nvSpPr>
        <p:spPr>
          <a:xfrm>
            <a:off x="396720" y="1254240"/>
            <a:ext cx="8289360" cy="537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Meth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od 1: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Impli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cit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list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using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lengt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h—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links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block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Meth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od 2: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Expli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cit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list</a:t>
            </a:r>
            <a:r>
              <a:rPr b="1" lang="en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amo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ng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free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block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using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point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ers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3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Meth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od 3: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Segr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egat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ed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free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list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ffe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lis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ffe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siz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cla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es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88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Meth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od 4: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Block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s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sorte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d by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size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(e.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g.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po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ch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k,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th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642" name="CustomShape 4"/>
          <p:cNvSpPr/>
          <p:nvPr/>
        </p:nvSpPr>
        <p:spPr>
          <a:xfrm>
            <a:off x="160020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43" name="CustomShape 5"/>
          <p:cNvSpPr/>
          <p:nvPr/>
        </p:nvSpPr>
        <p:spPr>
          <a:xfrm>
            <a:off x="190512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6"/>
          <p:cNvSpPr/>
          <p:nvPr/>
        </p:nvSpPr>
        <p:spPr>
          <a:xfrm>
            <a:off x="220968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5" name="CustomShape 7"/>
          <p:cNvSpPr/>
          <p:nvPr/>
        </p:nvSpPr>
        <p:spPr>
          <a:xfrm>
            <a:off x="251460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8"/>
          <p:cNvSpPr/>
          <p:nvPr/>
        </p:nvSpPr>
        <p:spPr>
          <a:xfrm>
            <a:off x="281952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7" name="CustomShape 9"/>
          <p:cNvSpPr/>
          <p:nvPr/>
        </p:nvSpPr>
        <p:spPr>
          <a:xfrm>
            <a:off x="3124080" y="220968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48" name="CustomShape 10"/>
          <p:cNvSpPr/>
          <p:nvPr/>
        </p:nvSpPr>
        <p:spPr>
          <a:xfrm>
            <a:off x="3429000" y="220968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11"/>
          <p:cNvSpPr/>
          <p:nvPr/>
        </p:nvSpPr>
        <p:spPr>
          <a:xfrm>
            <a:off x="3733920" y="220968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12"/>
          <p:cNvSpPr/>
          <p:nvPr/>
        </p:nvSpPr>
        <p:spPr>
          <a:xfrm>
            <a:off x="4038480" y="220968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1" name="CustomShape 13"/>
          <p:cNvSpPr/>
          <p:nvPr/>
        </p:nvSpPr>
        <p:spPr>
          <a:xfrm>
            <a:off x="464832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14"/>
          <p:cNvSpPr/>
          <p:nvPr/>
        </p:nvSpPr>
        <p:spPr>
          <a:xfrm>
            <a:off x="495288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15"/>
          <p:cNvSpPr/>
          <p:nvPr/>
        </p:nvSpPr>
        <p:spPr>
          <a:xfrm>
            <a:off x="525780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4" name="CustomShape 16"/>
          <p:cNvSpPr/>
          <p:nvPr/>
        </p:nvSpPr>
        <p:spPr>
          <a:xfrm>
            <a:off x="556272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5" name="CustomShape 17"/>
          <p:cNvSpPr/>
          <p:nvPr/>
        </p:nvSpPr>
        <p:spPr>
          <a:xfrm>
            <a:off x="586728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6" name="CustomShape 18"/>
          <p:cNvSpPr/>
          <p:nvPr/>
        </p:nvSpPr>
        <p:spPr>
          <a:xfrm>
            <a:off x="6172200" y="220968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57" name="CustomShape 19"/>
          <p:cNvSpPr/>
          <p:nvPr/>
        </p:nvSpPr>
        <p:spPr>
          <a:xfrm>
            <a:off x="6477120" y="220968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8" name="CustomShape 20"/>
          <p:cNvSpPr/>
          <p:nvPr/>
        </p:nvSpPr>
        <p:spPr>
          <a:xfrm>
            <a:off x="4343400" y="220968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59" name="CustomShape 21"/>
          <p:cNvSpPr/>
          <p:nvPr/>
        </p:nvSpPr>
        <p:spPr>
          <a:xfrm>
            <a:off x="1752480" y="1972800"/>
            <a:ext cx="1523160" cy="227880"/>
          </a:xfrm>
          <a:custGeom>
            <a:avLst/>
            <a:gdLst/>
            <a:ahLst/>
            <a:rect l="l" t="t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0" name="CustomShape 22"/>
          <p:cNvSpPr/>
          <p:nvPr/>
        </p:nvSpPr>
        <p:spPr>
          <a:xfrm>
            <a:off x="3276720" y="1972800"/>
            <a:ext cx="1218600" cy="227880"/>
          </a:xfrm>
          <a:custGeom>
            <a:avLst/>
            <a:gdLst/>
            <a:ahLst/>
            <a:rect l="l" t="t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1" name="CustomShape 23"/>
          <p:cNvSpPr/>
          <p:nvPr/>
        </p:nvSpPr>
        <p:spPr>
          <a:xfrm>
            <a:off x="4495680" y="1972800"/>
            <a:ext cx="1828080" cy="227880"/>
          </a:xfrm>
          <a:custGeom>
            <a:avLst/>
            <a:gdLst/>
            <a:ahLst/>
            <a:rect l="l" t="t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2" name="CustomShape 24"/>
          <p:cNvSpPr/>
          <p:nvPr/>
        </p:nvSpPr>
        <p:spPr>
          <a:xfrm>
            <a:off x="160020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4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5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63" name="CustomShape 25"/>
          <p:cNvSpPr/>
          <p:nvPr/>
        </p:nvSpPr>
        <p:spPr>
          <a:xfrm>
            <a:off x="190512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4" name="CustomShape 26"/>
          <p:cNvSpPr/>
          <p:nvPr/>
        </p:nvSpPr>
        <p:spPr>
          <a:xfrm>
            <a:off x="220968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5" name="CustomShape 27"/>
          <p:cNvSpPr/>
          <p:nvPr/>
        </p:nvSpPr>
        <p:spPr>
          <a:xfrm>
            <a:off x="251460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6" name="CustomShape 28"/>
          <p:cNvSpPr/>
          <p:nvPr/>
        </p:nvSpPr>
        <p:spPr>
          <a:xfrm>
            <a:off x="281952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7" name="CustomShape 29"/>
          <p:cNvSpPr/>
          <p:nvPr/>
        </p:nvSpPr>
        <p:spPr>
          <a:xfrm>
            <a:off x="3124080" y="396252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68" name="CustomShape 30"/>
          <p:cNvSpPr/>
          <p:nvPr/>
        </p:nvSpPr>
        <p:spPr>
          <a:xfrm>
            <a:off x="3429000" y="396252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69" name="CustomShape 31"/>
          <p:cNvSpPr/>
          <p:nvPr/>
        </p:nvSpPr>
        <p:spPr>
          <a:xfrm>
            <a:off x="3733920" y="396252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0" name="CustomShape 32"/>
          <p:cNvSpPr/>
          <p:nvPr/>
        </p:nvSpPr>
        <p:spPr>
          <a:xfrm>
            <a:off x="4038480" y="396252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1" name="CustomShape 33"/>
          <p:cNvSpPr/>
          <p:nvPr/>
        </p:nvSpPr>
        <p:spPr>
          <a:xfrm>
            <a:off x="464832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2" name="CustomShape 34"/>
          <p:cNvSpPr/>
          <p:nvPr/>
        </p:nvSpPr>
        <p:spPr>
          <a:xfrm>
            <a:off x="495288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35"/>
          <p:cNvSpPr/>
          <p:nvPr/>
        </p:nvSpPr>
        <p:spPr>
          <a:xfrm>
            <a:off x="525780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36"/>
          <p:cNvSpPr/>
          <p:nvPr/>
        </p:nvSpPr>
        <p:spPr>
          <a:xfrm>
            <a:off x="556272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5" name="CustomShape 37"/>
          <p:cNvSpPr/>
          <p:nvPr/>
        </p:nvSpPr>
        <p:spPr>
          <a:xfrm>
            <a:off x="586728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38"/>
          <p:cNvSpPr/>
          <p:nvPr/>
        </p:nvSpPr>
        <p:spPr>
          <a:xfrm>
            <a:off x="6172200" y="396252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77" name="CustomShape 39"/>
          <p:cNvSpPr/>
          <p:nvPr/>
        </p:nvSpPr>
        <p:spPr>
          <a:xfrm>
            <a:off x="6477120" y="3962520"/>
            <a:ext cx="304200" cy="3042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8" name="CustomShape 40"/>
          <p:cNvSpPr/>
          <p:nvPr/>
        </p:nvSpPr>
        <p:spPr>
          <a:xfrm>
            <a:off x="4343400" y="3962520"/>
            <a:ext cx="304200" cy="3042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98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679" name="CustomShape 41"/>
          <p:cNvSpPr/>
          <p:nvPr/>
        </p:nvSpPr>
        <p:spPr>
          <a:xfrm>
            <a:off x="2057400" y="3632040"/>
            <a:ext cx="2437560" cy="482040"/>
          </a:xfrm>
          <a:custGeom>
            <a:avLst/>
            <a:gdLst/>
            <a:ahLst/>
            <a:rect l="l" t="t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47" dur="indefinite" restart="never" nodeType="tmRoot">
          <p:childTnLst>
            <p:seq>
              <p:cTn id="648" dur="indefinite" nodeType="mainSeq">
                <p:childTnLst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st="346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st="346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st="346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st="346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st="346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Concurrent Programming is Hard!</a:t>
            </a:r>
            <a:endParaRPr b="0" lang="en" sz="3600" spc="-1" strike="noStrike">
              <a:latin typeface="Arial"/>
            </a:endParaRPr>
          </a:p>
        </p:txBody>
      </p:sp>
    </p:spTree>
  </p:cSld>
  <p:timing>
    <p:tnLst>
      <p:par>
        <p:cTn id="701" dur="indefinite" restart="never" nodeType="tmRoot">
          <p:childTnLst>
            <p:seq>
              <p:cTn id="7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Concurrent Programming is Hard!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682" name="CustomShape 2"/>
          <p:cNvSpPr/>
          <p:nvPr/>
        </p:nvSpPr>
        <p:spPr>
          <a:xfrm>
            <a:off x="396720" y="1362240"/>
            <a:ext cx="789480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human mind tends to be sequential</a:t>
            </a:r>
            <a:endParaRPr b="0" lang="e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notion of time is often misleading</a:t>
            </a:r>
            <a:endParaRPr b="0" lang="e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" sz="2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Thinking about all possible sequences of events in a computer system is at least error prone and frequently impossible</a:t>
            </a:r>
            <a:endParaRPr b="0" lang="en" sz="2600" spc="-1" strike="noStrike">
              <a:latin typeface="Arial"/>
            </a:endParaRPr>
          </a:p>
        </p:txBody>
      </p:sp>
    </p:spTree>
  </p:cSld>
  <p:timing>
    <p:tnLst>
      <p:par>
        <p:cTn id="703" dur="indefinite" restart="never" nodeType="tmRoot">
          <p:childTnLst>
            <p:seq>
              <p:cTn id="7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Concurrent Programming is Hard!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684" name="CustomShape 2"/>
          <p:cNvSpPr/>
          <p:nvPr/>
        </p:nvSpPr>
        <p:spPr>
          <a:xfrm>
            <a:off x="228600" y="1362240"/>
            <a:ext cx="8533080" cy="511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Classical problem classes of concurrent programs:</a:t>
            </a:r>
            <a:endParaRPr b="0" lang="en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Races:</a:t>
            </a: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outcome depends on arbitrary scheduling decisions elsewhere in the system</a:t>
            </a:r>
            <a:endParaRPr b="0" lang="en" sz="22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who gets the last seat on the airplane?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Deadlock:</a:t>
            </a: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improper resource allocation prevents forward progress</a:t>
            </a:r>
            <a:endParaRPr b="0" lang="en" sz="22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traffic gridlock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Livelock / Starvation / Fairness</a:t>
            </a: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: external events and/or system scheduling decisions can prevent sub-task progress</a:t>
            </a:r>
            <a:endParaRPr b="0" lang="en" sz="22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Example: people always jump in front of you in line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05" dur="indefinite" restart="never" nodeType="tmRoot">
          <p:childTnLst>
            <p:seq>
              <p:cTn id="7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825480" y="3429000"/>
            <a:ext cx="7570080" cy="2971440"/>
          </a:xfrm>
          <a:prstGeom prst="rect">
            <a:avLst/>
          </a:prstGeom>
          <a:solidFill>
            <a:srgbClr val="e9e1c9"/>
          </a:solidFill>
          <a:ln w="284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TextShape 2"/>
          <p:cNvSpPr txBox="1"/>
          <p:nvPr/>
        </p:nvSpPr>
        <p:spPr>
          <a:xfrm>
            <a:off x="380880" y="533520"/>
            <a:ext cx="3352320" cy="57276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Exceptions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0880" y="1371600"/>
            <a:ext cx="8686440" cy="19018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exception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is a transfer of control to the OS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kernel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in response to some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event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(i.e., change in processor state)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Kernel is the memory-resident part of the 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 of events: Divide by 0, arithmetic overflow, page fault, I/O request completes, typing Ctrl-C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2555640" y="3500280"/>
            <a:ext cx="142092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808080"/>
                </a:solidFill>
                <a:latin typeface="Calibri"/>
              </a:rPr>
              <a:t>User code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>
            <a:off x="5172480" y="3500280"/>
            <a:ext cx="164484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808080"/>
                </a:solidFill>
                <a:latin typeface="Calibri"/>
              </a:rPr>
              <a:t>Kernel code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405" name="Line 6"/>
          <p:cNvSpPr/>
          <p:nvPr/>
        </p:nvSpPr>
        <p:spPr>
          <a:xfrm>
            <a:off x="3233520" y="4022640"/>
            <a:ext cx="360" cy="5983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7"/>
          <p:cNvSpPr/>
          <p:nvPr/>
        </p:nvSpPr>
        <p:spPr>
          <a:xfrm>
            <a:off x="3240000" y="4627440"/>
            <a:ext cx="2806560" cy="36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8"/>
          <p:cNvSpPr/>
          <p:nvPr/>
        </p:nvSpPr>
        <p:spPr>
          <a:xfrm>
            <a:off x="6053040" y="4633560"/>
            <a:ext cx="360" cy="59724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9"/>
          <p:cNvSpPr/>
          <p:nvPr/>
        </p:nvSpPr>
        <p:spPr>
          <a:xfrm flipH="1" flipV="1">
            <a:off x="3227040" y="4697280"/>
            <a:ext cx="2832120" cy="5461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10"/>
          <p:cNvSpPr/>
          <p:nvPr/>
        </p:nvSpPr>
        <p:spPr>
          <a:xfrm>
            <a:off x="3233520" y="4724280"/>
            <a:ext cx="360" cy="1512720"/>
          </a:xfrm>
          <a:prstGeom prst="line">
            <a:avLst/>
          </a:prstGeom>
          <a:ln w="284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1"/>
          <p:cNvSpPr/>
          <p:nvPr/>
        </p:nvSpPr>
        <p:spPr>
          <a:xfrm>
            <a:off x="4138920" y="4300560"/>
            <a:ext cx="106884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Exception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11" name="CustomShape 12"/>
          <p:cNvSpPr/>
          <p:nvPr/>
        </p:nvSpPr>
        <p:spPr>
          <a:xfrm>
            <a:off x="6083280" y="4573440"/>
            <a:ext cx="2145960" cy="91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Exception processing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alibri"/>
              </a:rPr>
              <a:t>by </a:t>
            </a: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exception handler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</p:txBody>
      </p:sp>
      <p:sp>
        <p:nvSpPr>
          <p:cNvPr id="412" name="CustomShape 13"/>
          <p:cNvSpPr/>
          <p:nvPr/>
        </p:nvSpPr>
        <p:spPr>
          <a:xfrm>
            <a:off x="3680280" y="5140800"/>
            <a:ext cx="2200680" cy="91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Return to I_current</a:t>
            </a:r>
            <a:endParaRPr b="0" lang="en" sz="1800" spc="-1" strike="noStrike">
              <a:latin typeface="Arial"/>
            </a:endParaRPr>
          </a:p>
          <a:p>
            <a:pPr marL="112680" indent="-112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Return to I_next</a:t>
            </a:r>
            <a:endParaRPr b="0" lang="en" sz="1800" spc="-1" strike="noStrike">
              <a:latin typeface="Arial"/>
            </a:endParaRPr>
          </a:p>
          <a:p>
            <a:pPr marL="112680" indent="-112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" sz="1800" spc="-1" strike="noStrike">
                <a:solidFill>
                  <a:srgbClr val="000000"/>
                </a:solidFill>
                <a:latin typeface="Calibri"/>
              </a:rPr>
              <a:t>Abort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13" name="CustomShape 14"/>
          <p:cNvSpPr/>
          <p:nvPr/>
        </p:nvSpPr>
        <p:spPr>
          <a:xfrm>
            <a:off x="1040040" y="4359240"/>
            <a:ext cx="804600" cy="363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c00000"/>
                </a:solidFill>
                <a:latin typeface="Calibri"/>
              </a:rPr>
              <a:t>Event 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414" name="CustomShape 15"/>
          <p:cNvSpPr/>
          <p:nvPr/>
        </p:nvSpPr>
        <p:spPr>
          <a:xfrm>
            <a:off x="2409120" y="4395960"/>
            <a:ext cx="842400" cy="303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</a:rPr>
              <a:t>I_current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5" name="CustomShape 16"/>
          <p:cNvSpPr/>
          <p:nvPr/>
        </p:nvSpPr>
        <p:spPr>
          <a:xfrm>
            <a:off x="2624040" y="4601160"/>
            <a:ext cx="629280" cy="303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</a:rPr>
              <a:t>I_next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416" name="Line 17"/>
          <p:cNvSpPr/>
          <p:nvPr/>
        </p:nvSpPr>
        <p:spPr>
          <a:xfrm>
            <a:off x="1716120" y="4544280"/>
            <a:ext cx="685800" cy="360"/>
          </a:xfrm>
          <a:prstGeom prst="line">
            <a:avLst/>
          </a:prstGeom>
          <a:ln w="25560">
            <a:solidFill>
              <a:srgbClr val="c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Process With Multiple Threads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686" name="CustomShape 2"/>
          <p:cNvSpPr/>
          <p:nvPr/>
        </p:nvSpPr>
        <p:spPr>
          <a:xfrm>
            <a:off x="275760" y="1116000"/>
            <a:ext cx="8305920" cy="185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threads can be associated with a process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Each thread has its own logical control flow 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Each thread shares the same code, data, and kernel context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Each thread has its own stack for local variables 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but not protected from other threads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Each thread has its own thread id (TID)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687" name="CustomShape 3"/>
          <p:cNvSpPr/>
          <p:nvPr/>
        </p:nvSpPr>
        <p:spPr>
          <a:xfrm>
            <a:off x="397080" y="4549320"/>
            <a:ext cx="1851840" cy="143028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1 context: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Data registers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Condition codes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SP1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PC1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88" name="CustomShape 4"/>
          <p:cNvSpPr/>
          <p:nvPr/>
        </p:nvSpPr>
        <p:spPr>
          <a:xfrm>
            <a:off x="380880" y="3931200"/>
            <a:ext cx="1884600" cy="3175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stack 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89" name="CustomShape 5"/>
          <p:cNvSpPr/>
          <p:nvPr/>
        </p:nvSpPr>
        <p:spPr>
          <a:xfrm>
            <a:off x="284760" y="3183120"/>
            <a:ext cx="2432520" cy="394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Thread 1 (main thread)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690" name="CustomShape 6"/>
          <p:cNvSpPr/>
          <p:nvPr/>
        </p:nvSpPr>
        <p:spPr>
          <a:xfrm>
            <a:off x="5946840" y="3747960"/>
            <a:ext cx="2229120" cy="31752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shared libraries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91" name="CustomShape 7"/>
          <p:cNvSpPr/>
          <p:nvPr/>
        </p:nvSpPr>
        <p:spPr>
          <a:xfrm>
            <a:off x="5946840" y="4013280"/>
            <a:ext cx="2229120" cy="25272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2" name="CustomShape 8"/>
          <p:cNvSpPr/>
          <p:nvPr/>
        </p:nvSpPr>
        <p:spPr>
          <a:xfrm>
            <a:off x="5946840" y="4253400"/>
            <a:ext cx="2229120" cy="28764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run-time heap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93" name="CustomShape 9"/>
          <p:cNvSpPr/>
          <p:nvPr/>
        </p:nvSpPr>
        <p:spPr>
          <a:xfrm>
            <a:off x="5718240" y="5266080"/>
            <a:ext cx="240840" cy="249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050" spc="-1" strike="noStrike">
                <a:solidFill>
                  <a:srgbClr val="000000"/>
                </a:solidFill>
                <a:latin typeface="Arial Narrow"/>
                <a:ea typeface="DejaVu Sans"/>
              </a:rPr>
              <a:t>0</a:t>
            </a:r>
            <a:endParaRPr b="0" lang="en" sz="1050" spc="-1" strike="noStrike">
              <a:latin typeface="Arial"/>
            </a:endParaRPr>
          </a:p>
        </p:txBody>
      </p:sp>
      <p:sp>
        <p:nvSpPr>
          <p:cNvPr id="1694" name="CustomShape 10"/>
          <p:cNvSpPr/>
          <p:nvPr/>
        </p:nvSpPr>
        <p:spPr>
          <a:xfrm>
            <a:off x="5946840" y="4488120"/>
            <a:ext cx="2230560" cy="31932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read/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write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95" name="CustomShape 11"/>
          <p:cNvSpPr/>
          <p:nvPr/>
        </p:nvSpPr>
        <p:spPr>
          <a:xfrm>
            <a:off x="5834160" y="3183120"/>
            <a:ext cx="2408040" cy="394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 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Sh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are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d 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co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de 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an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d 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dat</a:t>
            </a: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a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696" name="CustomShape 12"/>
          <p:cNvSpPr/>
          <p:nvPr/>
        </p:nvSpPr>
        <p:spPr>
          <a:xfrm>
            <a:off x="5946840" y="4808880"/>
            <a:ext cx="2230560" cy="319320"/>
          </a:xfrm>
          <a:prstGeom prst="rect">
            <a:avLst/>
          </a:prstGeom>
          <a:solidFill>
            <a:srgbClr val="d2d2f4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read-only code/data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97" name="CustomShape 13"/>
          <p:cNvSpPr/>
          <p:nvPr/>
        </p:nvSpPr>
        <p:spPr>
          <a:xfrm>
            <a:off x="5946840" y="5113800"/>
            <a:ext cx="2230560" cy="31932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8" name="CustomShape 14"/>
          <p:cNvSpPr/>
          <p:nvPr/>
        </p:nvSpPr>
        <p:spPr>
          <a:xfrm>
            <a:off x="6122160" y="5542200"/>
            <a:ext cx="1757520" cy="115596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Kernel context: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VM structures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Descriptor table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brk pointer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99" name="CustomShape 15"/>
          <p:cNvSpPr/>
          <p:nvPr/>
        </p:nvSpPr>
        <p:spPr>
          <a:xfrm>
            <a:off x="3159360" y="4568760"/>
            <a:ext cx="1851840" cy="1430280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2 context: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Data registers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Condition codes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SP2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PC2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00" name="CustomShape 16"/>
          <p:cNvSpPr/>
          <p:nvPr/>
        </p:nvSpPr>
        <p:spPr>
          <a:xfrm>
            <a:off x="3124080" y="3945600"/>
            <a:ext cx="1884600" cy="31752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stack 2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01" name="CustomShape 17"/>
          <p:cNvSpPr/>
          <p:nvPr/>
        </p:nvSpPr>
        <p:spPr>
          <a:xfrm>
            <a:off x="2828520" y="3202200"/>
            <a:ext cx="2385360" cy="394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ff0000"/>
                </a:solidFill>
                <a:latin typeface="Arial Narrow"/>
                <a:ea typeface="DejaVu Sans"/>
              </a:rPr>
              <a:t>Thread 2 (peer thread)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07" dur="indefinite" restart="never" nodeType="tmRoot">
          <p:childTnLst>
            <p:seq>
              <p:cTn id="7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View of Threads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03" name="CustomShape 2"/>
          <p:cNvSpPr/>
          <p:nvPr/>
        </p:nvSpPr>
        <p:spPr>
          <a:xfrm>
            <a:off x="396720" y="1362240"/>
            <a:ext cx="789480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associated with process form a pool of </a:t>
            </a: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peers</a:t>
            </a:r>
            <a:endParaRPr b="0" lang="en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Unlike processes which form a tree hierarchy</a:t>
            </a:r>
            <a:endParaRPr b="0" lang="en" sz="2200" spc="-1" strike="noStrike">
              <a:latin typeface="Arial"/>
            </a:endParaRPr>
          </a:p>
        </p:txBody>
      </p:sp>
      <p:sp>
        <p:nvSpPr>
          <p:cNvPr id="1704" name="CustomShape 3"/>
          <p:cNvSpPr/>
          <p:nvPr/>
        </p:nvSpPr>
        <p:spPr>
          <a:xfrm>
            <a:off x="6400800" y="303372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P0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05" name="CustomShape 4"/>
          <p:cNvSpPr/>
          <p:nvPr/>
        </p:nvSpPr>
        <p:spPr>
          <a:xfrm>
            <a:off x="6400800" y="387180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P1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06" name="CustomShape 5"/>
          <p:cNvSpPr/>
          <p:nvPr/>
        </p:nvSpPr>
        <p:spPr>
          <a:xfrm>
            <a:off x="5715000" y="463392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sh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07" name="Line 6"/>
          <p:cNvSpPr/>
          <p:nvPr/>
        </p:nvSpPr>
        <p:spPr>
          <a:xfrm>
            <a:off x="6629400" y="3490560"/>
            <a:ext cx="360" cy="3812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Line 7"/>
          <p:cNvSpPr/>
          <p:nvPr/>
        </p:nvSpPr>
        <p:spPr>
          <a:xfrm flipH="1">
            <a:off x="6095880" y="4252680"/>
            <a:ext cx="38088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8"/>
          <p:cNvSpPr/>
          <p:nvPr/>
        </p:nvSpPr>
        <p:spPr>
          <a:xfrm>
            <a:off x="6400800" y="463392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sh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10" name="CustomShape 9"/>
          <p:cNvSpPr/>
          <p:nvPr/>
        </p:nvSpPr>
        <p:spPr>
          <a:xfrm>
            <a:off x="7086600" y="463392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sh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11" name="Line 10"/>
          <p:cNvSpPr/>
          <p:nvPr/>
        </p:nvSpPr>
        <p:spPr>
          <a:xfrm>
            <a:off x="6629400" y="4329000"/>
            <a:ext cx="360" cy="3045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2" name="Line 11"/>
          <p:cNvSpPr/>
          <p:nvPr/>
        </p:nvSpPr>
        <p:spPr>
          <a:xfrm>
            <a:off x="6781680" y="4252680"/>
            <a:ext cx="380880" cy="38088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3" name="CustomShape 12"/>
          <p:cNvSpPr/>
          <p:nvPr/>
        </p:nvSpPr>
        <p:spPr>
          <a:xfrm>
            <a:off x="6400800" y="539604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f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o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o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14" name="Line 13"/>
          <p:cNvSpPr/>
          <p:nvPr/>
        </p:nvSpPr>
        <p:spPr>
          <a:xfrm>
            <a:off x="6629400" y="509076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5" name="CustomShape 14"/>
          <p:cNvSpPr/>
          <p:nvPr/>
        </p:nvSpPr>
        <p:spPr>
          <a:xfrm>
            <a:off x="6400800" y="615780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bar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16" name="Line 15"/>
          <p:cNvSpPr/>
          <p:nvPr/>
        </p:nvSpPr>
        <p:spPr>
          <a:xfrm>
            <a:off x="6629400" y="5852880"/>
            <a:ext cx="360" cy="304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CustomShape 16"/>
          <p:cNvSpPr/>
          <p:nvPr/>
        </p:nvSpPr>
        <p:spPr>
          <a:xfrm>
            <a:off x="1066680" y="364320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18" name="CustomShape 17"/>
          <p:cNvSpPr/>
          <p:nvPr/>
        </p:nvSpPr>
        <p:spPr>
          <a:xfrm>
            <a:off x="5725440" y="2607480"/>
            <a:ext cx="1793880" cy="3639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Proc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ess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hiera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rchy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19" name="CustomShape 18"/>
          <p:cNvSpPr/>
          <p:nvPr/>
        </p:nvSpPr>
        <p:spPr>
          <a:xfrm>
            <a:off x="914400" y="3033720"/>
            <a:ext cx="3808440" cy="2818080"/>
          </a:xfrm>
          <a:prstGeom prst="rect">
            <a:avLst/>
          </a:prstGeom>
          <a:noFill/>
          <a:ln cap="rnd" w="25560">
            <a:solidFill>
              <a:schemeClr val="tx1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19"/>
          <p:cNvSpPr/>
          <p:nvPr/>
        </p:nvSpPr>
        <p:spPr>
          <a:xfrm>
            <a:off x="1061640" y="2562840"/>
            <a:ext cx="3458160" cy="3639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Threads associated with process foo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1" name="CustomShape 20"/>
          <p:cNvSpPr/>
          <p:nvPr/>
        </p:nvSpPr>
        <p:spPr>
          <a:xfrm>
            <a:off x="2209680" y="311004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T2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2" name="CustomShape 21"/>
          <p:cNvSpPr/>
          <p:nvPr/>
        </p:nvSpPr>
        <p:spPr>
          <a:xfrm>
            <a:off x="4038480" y="333864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T4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3" name="CustomShape 22"/>
          <p:cNvSpPr/>
          <p:nvPr/>
        </p:nvSpPr>
        <p:spPr>
          <a:xfrm>
            <a:off x="1600200" y="524340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T5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4" name="CustomShape 23"/>
          <p:cNvSpPr/>
          <p:nvPr/>
        </p:nvSpPr>
        <p:spPr>
          <a:xfrm>
            <a:off x="3429000" y="5167440"/>
            <a:ext cx="455760" cy="455760"/>
          </a:xfrm>
          <a:prstGeom prst="ellipse">
            <a:avLst/>
          </a:prstGeom>
          <a:solidFill>
            <a:srgbClr val="f1c7c7"/>
          </a:solidFill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T3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5" name="CustomShape 24"/>
          <p:cNvSpPr/>
          <p:nvPr/>
        </p:nvSpPr>
        <p:spPr>
          <a:xfrm>
            <a:off x="1981080" y="4100400"/>
            <a:ext cx="1903680" cy="608040"/>
          </a:xfrm>
          <a:prstGeom prst="rect">
            <a:avLst/>
          </a:prstGeom>
          <a:solidFill>
            <a:srgbClr val="e6e6e6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shared code, data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and kernel context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6" name="Line 25"/>
          <p:cNvSpPr/>
          <p:nvPr/>
        </p:nvSpPr>
        <p:spPr>
          <a:xfrm flipV="1">
            <a:off x="1904760" y="4709880"/>
            <a:ext cx="304920" cy="5335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Line 26"/>
          <p:cNvSpPr/>
          <p:nvPr/>
        </p:nvSpPr>
        <p:spPr>
          <a:xfrm flipH="1" flipV="1">
            <a:off x="3352680" y="4709880"/>
            <a:ext cx="228600" cy="45720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Line 27"/>
          <p:cNvSpPr/>
          <p:nvPr/>
        </p:nvSpPr>
        <p:spPr>
          <a:xfrm flipH="1" flipV="1">
            <a:off x="1523880" y="4024080"/>
            <a:ext cx="380880" cy="3049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Line 28"/>
          <p:cNvSpPr/>
          <p:nvPr/>
        </p:nvSpPr>
        <p:spPr>
          <a:xfrm flipV="1">
            <a:off x="2438280" y="3566880"/>
            <a:ext cx="360" cy="53352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Line 29"/>
          <p:cNvSpPr/>
          <p:nvPr/>
        </p:nvSpPr>
        <p:spPr>
          <a:xfrm flipV="1">
            <a:off x="3657600" y="3719160"/>
            <a:ext cx="457200" cy="381240"/>
          </a:xfrm>
          <a:prstGeom prst="line">
            <a:avLst/>
          </a:prstGeom>
          <a:ln cap="rnd" w="25560">
            <a:solidFill>
              <a:schemeClr val="tx1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09" dur="indefinite" restart="never" nodeType="tmRoot">
          <p:childTnLst>
            <p:seq>
              <p:cTn id="7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CustomShape 1"/>
          <p:cNvSpPr/>
          <p:nvPr/>
        </p:nvSpPr>
        <p:spPr>
          <a:xfrm>
            <a:off x="374040" y="371160"/>
            <a:ext cx="758988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Concurrent Thread Execution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32" name="CustomShape 2"/>
          <p:cNvSpPr/>
          <p:nvPr/>
        </p:nvSpPr>
        <p:spPr>
          <a:xfrm>
            <a:off x="638280" y="1362240"/>
            <a:ext cx="387036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Single Core Processor</a:t>
            </a:r>
            <a:endParaRPr b="0" lang="en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 parallelism by time slicing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400" spc="-1" strike="noStrike">
              <a:latin typeface="Arial"/>
            </a:endParaRPr>
          </a:p>
        </p:txBody>
      </p:sp>
      <p:sp>
        <p:nvSpPr>
          <p:cNvPr id="1733" name="CustomShape 3"/>
          <p:cNvSpPr/>
          <p:nvPr/>
        </p:nvSpPr>
        <p:spPr>
          <a:xfrm>
            <a:off x="4662360" y="1362240"/>
            <a:ext cx="387036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Multi-Core Processor</a:t>
            </a:r>
            <a:endParaRPr b="0" lang="en" sz="28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Can have true parallelism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734" name="Line 4"/>
          <p:cNvSpPr/>
          <p:nvPr/>
        </p:nvSpPr>
        <p:spPr>
          <a:xfrm>
            <a:off x="4572000" y="3429000"/>
            <a:ext cx="360" cy="2743200"/>
          </a:xfrm>
          <a:prstGeom prst="line">
            <a:avLst/>
          </a:prstGeom>
          <a:ln w="1260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5" name="CustomShape 5"/>
          <p:cNvSpPr/>
          <p:nvPr/>
        </p:nvSpPr>
        <p:spPr>
          <a:xfrm>
            <a:off x="4256280" y="4494240"/>
            <a:ext cx="615960" cy="3636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Time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36" name="CustomShape 6"/>
          <p:cNvSpPr/>
          <p:nvPr/>
        </p:nvSpPr>
        <p:spPr>
          <a:xfrm>
            <a:off x="231840" y="3065400"/>
            <a:ext cx="9907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37" name="CustomShape 7"/>
          <p:cNvSpPr/>
          <p:nvPr/>
        </p:nvSpPr>
        <p:spPr>
          <a:xfrm>
            <a:off x="1530360" y="3065400"/>
            <a:ext cx="9907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B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38" name="CustomShape 8"/>
          <p:cNvSpPr/>
          <p:nvPr/>
        </p:nvSpPr>
        <p:spPr>
          <a:xfrm>
            <a:off x="2901960" y="3065400"/>
            <a:ext cx="9907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C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39" name="Line 9"/>
          <p:cNvSpPr/>
          <p:nvPr/>
        </p:nvSpPr>
        <p:spPr>
          <a:xfrm>
            <a:off x="731160" y="3598560"/>
            <a:ext cx="360" cy="30492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0" name="Line 10"/>
          <p:cNvSpPr/>
          <p:nvPr/>
        </p:nvSpPr>
        <p:spPr>
          <a:xfrm>
            <a:off x="2034720" y="39049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1" name="Line 11"/>
          <p:cNvSpPr/>
          <p:nvPr/>
        </p:nvSpPr>
        <p:spPr>
          <a:xfrm>
            <a:off x="3352320" y="4514760"/>
            <a:ext cx="360" cy="3808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Line 12"/>
          <p:cNvSpPr/>
          <p:nvPr/>
        </p:nvSpPr>
        <p:spPr>
          <a:xfrm>
            <a:off x="717480" y="48956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Line 13"/>
          <p:cNvSpPr/>
          <p:nvPr/>
        </p:nvSpPr>
        <p:spPr>
          <a:xfrm>
            <a:off x="3352320" y="5505120"/>
            <a:ext cx="360" cy="60984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4" name="Line 14"/>
          <p:cNvSpPr/>
          <p:nvPr/>
        </p:nvSpPr>
        <p:spPr>
          <a:xfrm>
            <a:off x="335880" y="390348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Line 15"/>
          <p:cNvSpPr/>
          <p:nvPr/>
        </p:nvSpPr>
        <p:spPr>
          <a:xfrm>
            <a:off x="322200" y="489564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6" name="Line 16"/>
          <p:cNvSpPr/>
          <p:nvPr/>
        </p:nvSpPr>
        <p:spPr>
          <a:xfrm>
            <a:off x="322200" y="55051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7" name="Line 17"/>
          <p:cNvSpPr/>
          <p:nvPr/>
        </p:nvSpPr>
        <p:spPr>
          <a:xfrm>
            <a:off x="322200" y="61149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Line 18"/>
          <p:cNvSpPr/>
          <p:nvPr/>
        </p:nvSpPr>
        <p:spPr>
          <a:xfrm>
            <a:off x="322200" y="45147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9" name="Line 19"/>
          <p:cNvSpPr/>
          <p:nvPr/>
        </p:nvSpPr>
        <p:spPr>
          <a:xfrm>
            <a:off x="322200" y="36003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20"/>
          <p:cNvSpPr/>
          <p:nvPr/>
        </p:nvSpPr>
        <p:spPr>
          <a:xfrm>
            <a:off x="5017680" y="3048120"/>
            <a:ext cx="9907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A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51" name="CustomShape 21"/>
          <p:cNvSpPr/>
          <p:nvPr/>
        </p:nvSpPr>
        <p:spPr>
          <a:xfrm>
            <a:off x="6316200" y="3048120"/>
            <a:ext cx="9907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B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52" name="CustomShape 22"/>
          <p:cNvSpPr/>
          <p:nvPr/>
        </p:nvSpPr>
        <p:spPr>
          <a:xfrm>
            <a:off x="7687800" y="3048120"/>
            <a:ext cx="990720" cy="363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Thread C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53" name="Line 23"/>
          <p:cNvSpPr/>
          <p:nvPr/>
        </p:nvSpPr>
        <p:spPr>
          <a:xfrm>
            <a:off x="5517000" y="3581280"/>
            <a:ext cx="360" cy="912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Line 24"/>
          <p:cNvSpPr/>
          <p:nvPr/>
        </p:nvSpPr>
        <p:spPr>
          <a:xfrm>
            <a:off x="6858000" y="3887640"/>
            <a:ext cx="360" cy="9756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Line 25"/>
          <p:cNvSpPr/>
          <p:nvPr/>
        </p:nvSpPr>
        <p:spPr>
          <a:xfrm>
            <a:off x="8153280" y="4497120"/>
            <a:ext cx="360" cy="16002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Line 26"/>
          <p:cNvSpPr/>
          <p:nvPr/>
        </p:nvSpPr>
        <p:spPr>
          <a:xfrm>
            <a:off x="5503320" y="487836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Line 27"/>
          <p:cNvSpPr/>
          <p:nvPr/>
        </p:nvSpPr>
        <p:spPr>
          <a:xfrm>
            <a:off x="6858000" y="5487840"/>
            <a:ext cx="360" cy="60948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Line 28"/>
          <p:cNvSpPr/>
          <p:nvPr/>
        </p:nvSpPr>
        <p:spPr>
          <a:xfrm>
            <a:off x="5121720" y="388620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Line 29"/>
          <p:cNvSpPr/>
          <p:nvPr/>
        </p:nvSpPr>
        <p:spPr>
          <a:xfrm>
            <a:off x="5108040" y="487836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Line 30"/>
          <p:cNvSpPr/>
          <p:nvPr/>
        </p:nvSpPr>
        <p:spPr>
          <a:xfrm>
            <a:off x="5108040" y="548784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Line 31"/>
          <p:cNvSpPr/>
          <p:nvPr/>
        </p:nvSpPr>
        <p:spPr>
          <a:xfrm>
            <a:off x="5108040" y="60973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Line 32"/>
          <p:cNvSpPr/>
          <p:nvPr/>
        </p:nvSpPr>
        <p:spPr>
          <a:xfrm>
            <a:off x="5108040" y="44971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Line 33"/>
          <p:cNvSpPr/>
          <p:nvPr/>
        </p:nvSpPr>
        <p:spPr>
          <a:xfrm>
            <a:off x="5108040" y="3582720"/>
            <a:ext cx="3491280" cy="3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CustomShape 34"/>
          <p:cNvSpPr/>
          <p:nvPr/>
        </p:nvSpPr>
        <p:spPr>
          <a:xfrm>
            <a:off x="5599800" y="6183720"/>
            <a:ext cx="25146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 3 threads on 2 cores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711" dur="indefinite" restart="never" nodeType="tmRoot">
          <p:childTnLst>
            <p:seq>
              <p:cTn id="7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vs. Processes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66" name="CustomShape 2"/>
          <p:cNvSpPr/>
          <p:nvPr/>
        </p:nvSpPr>
        <p:spPr>
          <a:xfrm>
            <a:off x="290520" y="1220760"/>
            <a:ext cx="8623440" cy="534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How threads and processes are similar</a:t>
            </a:r>
            <a:endParaRPr b="0" lang="en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Each has its own logical control flow</a:t>
            </a:r>
            <a:endParaRPr b="0" lang="en" sz="2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Each can run concurrently with others (possibly on different cores)</a:t>
            </a:r>
            <a:endParaRPr b="0" lang="en" sz="22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Each is context switched</a:t>
            </a:r>
            <a:endParaRPr b="0" lang="en" sz="2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1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How threads and processes are different</a:t>
            </a:r>
            <a:endParaRPr b="0" lang="en" sz="2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share all code and data (except local stacks)</a:t>
            </a:r>
            <a:endParaRPr b="0" lang="en" sz="22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Processes (typically) do not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3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are somewhat less expensive than processes</a:t>
            </a:r>
            <a:endParaRPr b="0" lang="en" sz="22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control (creating and reaping) twice as expensive as thread control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Linux numbers:</a:t>
            </a:r>
            <a:endParaRPr b="0" lang="en" sz="2000" spc="-1" strike="noStrike"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~20K cycles to create and reap a process</a:t>
            </a:r>
            <a:endParaRPr b="0" lang="en" sz="2000" spc="-1" strike="noStrike"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~10K cycles (or less) to create and reap a thread</a:t>
            </a:r>
            <a:endParaRPr b="0" lang="en" sz="2000" spc="-1" strike="noStrike"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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Much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larger difference on non-Unices.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13" dur="indefinite" restart="never" nodeType="tmRoot">
          <p:childTnLst>
            <p:seq>
              <p:cTn id="7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CustomShape 1"/>
          <p:cNvSpPr/>
          <p:nvPr/>
        </p:nvSpPr>
        <p:spPr>
          <a:xfrm>
            <a:off x="302400" y="435600"/>
            <a:ext cx="863316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Shared Variables in Threaded C Programs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68" name="CustomShape 2"/>
          <p:cNvSpPr/>
          <p:nvPr/>
        </p:nvSpPr>
        <p:spPr>
          <a:xfrm>
            <a:off x="284400" y="1257480"/>
            <a:ext cx="8305920" cy="514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Question: Which variables  in a threaded C program are shared among threads?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answer is not as simple as “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global variables are shared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” and </a:t>
            </a:r>
            <a:br/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stack variables are private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”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Def: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 variable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is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shared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if and only if multiple threads reference some instance of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x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answers to the following questions: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memory model for threads?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are instances of variables mapped to memory?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many threads might reference each of these instances?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15" dur="indefinite" restart="never" nodeType="tmRoot">
          <p:childTnLst>
            <p:seq>
              <p:cTn id="7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70" name="CustomShape 2"/>
          <p:cNvSpPr/>
          <p:nvPr/>
        </p:nvSpPr>
        <p:spPr>
          <a:xfrm>
            <a:off x="333360" y="1264320"/>
            <a:ext cx="819972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Conceptual model: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threads run within the context of a single process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Each thread has its own separate thread context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Thread ID, stack, stack pointer, PC, condition codes, and GP registers</a:t>
            </a:r>
            <a:endParaRPr b="0" lang="en" sz="16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All threads share the remaining process context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Code, data, heap, and shared library segments of the process virtual address </a:t>
            </a:r>
            <a:r>
              <a:rPr b="0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space</a:t>
            </a:r>
            <a:endParaRPr b="0" lang="en" sz="16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Open files and installed handlers</a:t>
            </a:r>
            <a:endParaRPr b="0" lang="e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Operationally, this model is not strictly enforced: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values are truly separate and protected, but…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Any thread can read and write the stack of any other thread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The mismatch between the conceptual and operation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model </a:t>
            </a:r>
            <a:br/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is a source of confusion and errors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717" dur="indefinite" restart="never" nodeType="tmRoot">
          <p:childTnLst>
            <p:seq>
              <p:cTn id="718" dur="indefinite" nodeType="mainSeq">
                <p:childTnLst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st="623" end="6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CustomShape 1"/>
          <p:cNvSpPr/>
          <p:nvPr/>
        </p:nvSpPr>
        <p:spPr>
          <a:xfrm>
            <a:off x="351000" y="435600"/>
            <a:ext cx="850572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Program to Illustrate Sharing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72" name="CustomShape 2"/>
          <p:cNvSpPr/>
          <p:nvPr/>
        </p:nvSpPr>
        <p:spPr>
          <a:xfrm>
            <a:off x="76320" y="1446840"/>
            <a:ext cx="4265640" cy="47134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**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ptr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;  </a:t>
            </a:r>
            <a:r>
              <a:rPr b="1" lang="en" sz="16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global var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4a00ff"/>
                </a:solidFill>
                <a:latin typeface="Menlo-Regular"/>
                <a:ea typeface="DejaVu Sans"/>
              </a:rPr>
              <a:t>main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()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pthread_t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tid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char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msgs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[2] =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9d206f"/>
                </a:solidFill>
                <a:latin typeface="Menlo-Regular"/>
                <a:ea typeface="DejaVu Sans"/>
              </a:rPr>
              <a:t>"Hello from foo"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,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9d206f"/>
                </a:solidFill>
                <a:latin typeface="Menlo-Regular"/>
                <a:ea typeface="DejaVu Sans"/>
              </a:rPr>
              <a:t>"Hello from bar"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};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ptr = msgs;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Menlo-Regular"/>
                <a:ea typeface="DejaVu Sans"/>
              </a:rPr>
              <a:t>for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(i = 0; i &lt; 2; i++)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Pthread_create(&amp;tid,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thread,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*)i);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Pthread_exit(</a:t>
            </a:r>
            <a:r>
              <a:rPr b="1" lang="en" sz="16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73" name="CustomShape 3"/>
          <p:cNvSpPr/>
          <p:nvPr/>
        </p:nvSpPr>
        <p:spPr>
          <a:xfrm>
            <a:off x="4795200" y="1461240"/>
            <a:ext cx="4060080" cy="22798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4a00ff"/>
                </a:solid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myid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= (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)vargp;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Menlo-Regular"/>
                <a:ea typeface="DejaVu Sans"/>
              </a:rPr>
              <a:t>static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2d961e"/>
                </a:solidFill>
                <a:latin typeface="Menlo-Regular"/>
                <a:ea typeface="DejaVu Sans"/>
              </a:rPr>
              <a:t>int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c1651c"/>
                </a:solidFill>
                <a:latin typeface="Menlo-Regular"/>
                <a:ea typeface="DejaVu Sans"/>
              </a:rPr>
              <a:t>cnt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= 0;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printf(</a:t>
            </a:r>
            <a:r>
              <a:rPr b="1" lang="en" sz="1600" spc="-1" strike="noStrike">
                <a:solidFill>
                  <a:srgbClr val="9d206f"/>
                </a:solidFill>
                <a:latin typeface="Menlo-Regular"/>
                <a:ea typeface="DejaVu Sans"/>
              </a:rPr>
              <a:t>"[%ld]:  %s (cnt=%d)\n"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myid, ptr[myid], ++cnt);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c200ff"/>
                </a:solid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74" name="CustomShape 4"/>
          <p:cNvSpPr/>
          <p:nvPr/>
        </p:nvSpPr>
        <p:spPr>
          <a:xfrm>
            <a:off x="4708440" y="3914640"/>
            <a:ext cx="4223160" cy="5482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0" anchor="ctr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Peer threads reference main thread’s stack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indirectly through global ptr variable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75" name="Line 5"/>
          <p:cNvSpPr/>
          <p:nvPr/>
        </p:nvSpPr>
        <p:spPr>
          <a:xfrm flipV="1">
            <a:off x="6181200" y="3239280"/>
            <a:ext cx="520920" cy="673200"/>
          </a:xfrm>
          <a:prstGeom prst="line">
            <a:avLst/>
          </a:prstGeom>
          <a:ln w="255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6"/>
          <p:cNvSpPr/>
          <p:nvPr/>
        </p:nvSpPr>
        <p:spPr>
          <a:xfrm>
            <a:off x="3359160" y="5879160"/>
            <a:ext cx="1030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latin typeface="Calibri"/>
                <a:ea typeface="DejaVu Sans"/>
              </a:rPr>
              <a:t>sharing.c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723" dur="indefinite" restart="never" nodeType="tmRoot">
          <p:childTnLst>
            <p:seq>
              <p:cTn id="724" dur="indefinite" nodeType="mainSeq">
                <p:childTnLst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CustomShape 1"/>
          <p:cNvSpPr/>
          <p:nvPr/>
        </p:nvSpPr>
        <p:spPr>
          <a:xfrm>
            <a:off x="357120" y="435600"/>
            <a:ext cx="848088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Mapping Variable Instances to Memory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78" name="CustomShape 2"/>
          <p:cNvSpPr/>
          <p:nvPr/>
        </p:nvSpPr>
        <p:spPr>
          <a:xfrm>
            <a:off x="396720" y="1362240"/>
            <a:ext cx="844092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Glob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bles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tsi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of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Vi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rt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ua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l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m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m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or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y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co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ai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ns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ex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ac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tly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on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ins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ta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nc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of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an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y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gl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ob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al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va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ria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bl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Local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bles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(inclu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ding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threa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d-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local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bles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 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e.</a:t>
            </a:r>
            <a:endParaRPr b="0" lang="en" sz="20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_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_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ch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th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re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ad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st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ac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k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co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ai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ns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on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ins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ta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nc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of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ch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lo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cal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va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ria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bl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Local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static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bles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f: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cla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Vi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rt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ua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l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m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m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or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y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co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ai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ns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ex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ac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tly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on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ins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ta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nc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of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an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y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lo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cal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st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ati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c 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va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ria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bl</a:t>
            </a:r>
            <a:r>
              <a:rPr b="1" lang="en" sz="2000" spc="-1" strike="noStrike">
                <a:solidFill>
                  <a:srgbClr val="990000"/>
                </a:solidFill>
                <a:latin typeface="Calibri"/>
                <a:ea typeface="DejaVu Sans"/>
              </a:rPr>
              <a:t>e.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31" dur="indefinite" restart="never" nodeType="tmRoot">
          <p:childTnLst>
            <p:seq>
              <p:cTn id="732" dur="indefinite" nodeType="mainSeq">
                <p:childTnLst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52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52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52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52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52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>
                                            <p:txEl>
                                              <p:pRg st="521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Synchronizing Threads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80" name="CustomShape 2"/>
          <p:cNvSpPr/>
          <p:nvPr/>
        </p:nvSpPr>
        <p:spPr>
          <a:xfrm>
            <a:off x="396720" y="1362240"/>
            <a:ext cx="789480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Shared variables are handy...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but introduce the possibility of nasty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synchronization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errors.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749" dur="indefinite" restart="never" nodeType="tmRoot">
          <p:childTnLst>
            <p:seq>
              <p:cTn id="7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CustomShape 1"/>
          <p:cNvSpPr/>
          <p:nvPr/>
        </p:nvSpPr>
        <p:spPr>
          <a:xfrm>
            <a:off x="366120" y="152280"/>
            <a:ext cx="8774280" cy="109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badcnt.c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: Improper Synchronization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82" name="CustomShape 2"/>
          <p:cNvSpPr/>
          <p:nvPr/>
        </p:nvSpPr>
        <p:spPr>
          <a:xfrm>
            <a:off x="46080" y="1258200"/>
            <a:ext cx="4799160" cy="5339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Global shared variable */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c200ff"/>
                </a:solidFill>
                <a:latin typeface="Menlo-Regular"/>
                <a:ea typeface="DejaVu Sans"/>
              </a:rPr>
              <a:t>volatile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2d961e"/>
                </a:solidFill>
                <a:latin typeface="Menlo-Regular"/>
                <a:ea typeface="DejaVu Sans"/>
              </a:rPr>
              <a:t>long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latin typeface="Menlo-Regular"/>
                <a:ea typeface="DejaVu Sans"/>
              </a:rPr>
              <a:t>cnt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= 0; </a:t>
            </a:r>
            <a:r>
              <a:rPr b="1" lang="en" sz="15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Counter */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2d961e"/>
                </a:solid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4a00ff"/>
                </a:solidFill>
                <a:latin typeface="Menlo-Regular"/>
                <a:ea typeface="DejaVu Sans"/>
              </a:rPr>
              <a:t>main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(</a:t>
            </a:r>
            <a:r>
              <a:rPr b="1" lang="en" sz="1500" spc="-1" strike="noStrike">
                <a:solidFill>
                  <a:srgbClr val="2d961e"/>
                </a:solidFill>
                <a:latin typeface="Menlo-Regular"/>
                <a:ea typeface="DejaVu Sans"/>
              </a:rPr>
              <a:t>int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latin typeface="Menlo-Regular"/>
                <a:ea typeface="DejaVu Sans"/>
              </a:rPr>
              <a:t>argc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2d961e"/>
                </a:solidFill>
                <a:latin typeface="Menlo-Regular"/>
                <a:ea typeface="DejaVu Sans"/>
              </a:rPr>
              <a:t>char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**</a:t>
            </a:r>
            <a:r>
              <a:rPr b="1" lang="en" sz="1500" spc="-1" strike="noStrike">
                <a:solidFill>
                  <a:srgbClr val="c1651c"/>
                </a:solidFill>
                <a:latin typeface="Menlo-Regular"/>
                <a:ea typeface="DejaVu Sans"/>
              </a:rPr>
              <a:t>argv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)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{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latin typeface="Menlo-Regular"/>
                <a:ea typeface="DejaVu Sans"/>
              </a:rPr>
              <a:t>long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latin typeface="Menlo-Regular"/>
                <a:ea typeface="DejaVu Sans"/>
              </a:rPr>
              <a:t>niters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2d961e"/>
                </a:solidFill>
                <a:latin typeface="Menlo-Regular"/>
                <a:ea typeface="DejaVu Sans"/>
              </a:rPr>
              <a:t>pthread_t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500" spc="-1" strike="noStrike">
                <a:solidFill>
                  <a:srgbClr val="c1651c"/>
                </a:solidFill>
                <a:latin typeface="Menlo-Regular"/>
                <a:ea typeface="DejaVu Sans"/>
              </a:rPr>
              <a:t>tid1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</a:t>
            </a:r>
            <a:r>
              <a:rPr b="1" lang="en" sz="1500" spc="-1" strike="noStrike">
                <a:solidFill>
                  <a:srgbClr val="c1651c"/>
                </a:solidFill>
                <a:latin typeface="Menlo-Regular"/>
                <a:ea typeface="DejaVu Sans"/>
              </a:rPr>
              <a:t>tid2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niters = atoi(argv[1]);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Pthread_create(&amp;tid1, </a:t>
            </a:r>
            <a:r>
              <a:rPr b="1" lang="en" sz="15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,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thread, &amp;niters);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Pthread_create(&amp;tid2, </a:t>
            </a:r>
            <a:r>
              <a:rPr b="1" lang="en" sz="15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,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thread, &amp;niters);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Pthread_join(tid1, </a:t>
            </a:r>
            <a:r>
              <a:rPr b="1" lang="en" sz="15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Pthread_join(tid2, </a:t>
            </a:r>
            <a:r>
              <a:rPr b="1" lang="en" sz="1500" spc="-1" strike="noStrike">
                <a:solidFill>
                  <a:srgbClr val="2c9290"/>
                </a:solidFill>
                <a:latin typeface="Menlo-Regular"/>
                <a:ea typeface="DejaVu Sans"/>
              </a:rPr>
              <a:t>NULL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Check result */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latin typeface="Menlo-Regular"/>
                <a:ea typeface="DejaVu Sans"/>
              </a:rPr>
              <a:t>if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(cnt != (2 * niters))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latin typeface="Menlo-Regular"/>
                <a:ea typeface="DejaVu Sans"/>
              </a:rPr>
              <a:t>"BOOM! cnt=%ld\n"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cnt);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c200ff"/>
                </a:solidFill>
                <a:latin typeface="Menlo-Regular"/>
                <a:ea typeface="DejaVu Sans"/>
              </a:rPr>
              <a:t>else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printf(</a:t>
            </a:r>
            <a:r>
              <a:rPr b="1" lang="en" sz="1500" spc="-1" strike="noStrike">
                <a:solidFill>
                  <a:srgbClr val="9d206f"/>
                </a:solidFill>
                <a:latin typeface="Menlo-Regular"/>
                <a:ea typeface="DejaVu Sans"/>
              </a:rPr>
              <a:t>"OK cnt=%ld\n"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cnt);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exit(0);</a:t>
            </a:r>
            <a:endParaRPr b="0" lang="e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500" spc="-1" strike="noStrike">
                <a:solidFill>
                  <a:srgbClr val="000000"/>
                </a:solidFill>
                <a:latin typeface="Menlo-Regular"/>
                <a:ea typeface="DejaVu Sans"/>
              </a:rPr>
              <a:t>}</a:t>
            </a:r>
            <a:endParaRPr b="0" lang="en" sz="1500" spc="-1" strike="noStrike">
              <a:latin typeface="Arial"/>
            </a:endParaRPr>
          </a:p>
        </p:txBody>
      </p:sp>
      <p:sp>
        <p:nvSpPr>
          <p:cNvPr id="1783" name="CustomShape 3"/>
          <p:cNvSpPr/>
          <p:nvPr/>
        </p:nvSpPr>
        <p:spPr>
          <a:xfrm>
            <a:off x="5016240" y="1253880"/>
            <a:ext cx="3944880" cy="27666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d0003"/>
                </a:solidFill>
                <a:latin typeface="Menlo-Regular"/>
                <a:ea typeface="DejaVu Sans"/>
              </a:rPr>
              <a:t>/* Thread routine */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      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107702"/>
                </a:solid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0000ff"/>
                </a:solidFill>
                <a:latin typeface="Menlo-Regular"/>
                <a:ea typeface="DejaVu Sans"/>
              </a:rPr>
              <a:t>thread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(</a:t>
            </a:r>
            <a:r>
              <a:rPr b="1" lang="en" sz="1600" spc="-1" strike="noStrike">
                <a:solidFill>
                  <a:srgbClr val="107702"/>
                </a:solidFill>
                <a:latin typeface="Menlo-Regular"/>
                <a:ea typeface="DejaVu Sans"/>
              </a:rPr>
              <a:t>void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</a:t>
            </a:r>
            <a:r>
              <a:rPr b="1" lang="en" sz="1600" spc="-1" strike="noStrike">
                <a:solidFill>
                  <a:srgbClr val="9e4c04"/>
                </a:solidFill>
                <a:latin typeface="Menlo-Regular"/>
                <a:ea typeface="DejaVu Sans"/>
              </a:rPr>
              <a:t>vargp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)             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{                                     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107702"/>
                </a:solid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9e4c04"/>
                </a:solidFill>
                <a:latin typeface="Menlo-Regular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, </a:t>
            </a:r>
            <a:r>
              <a:rPr b="1" lang="en" sz="1600" spc="-1" strike="noStrike">
                <a:solidFill>
                  <a:srgbClr val="9e4c04"/>
                </a:solidFill>
                <a:latin typeface="Menlo-Regular"/>
                <a:ea typeface="DejaVu Sans"/>
              </a:rPr>
              <a:t>niters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=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*((</a:t>
            </a:r>
            <a:r>
              <a:rPr b="1" lang="en" sz="1600" spc="-1" strike="noStrike">
                <a:solidFill>
                  <a:srgbClr val="107702"/>
                </a:solidFill>
                <a:latin typeface="Menlo-Regular"/>
                <a:ea typeface="DejaVu Sans"/>
              </a:rPr>
              <a:t>long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*)vargp);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                          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d00ff"/>
                </a:solidFill>
                <a:latin typeface="Menlo-Regular"/>
                <a:ea typeface="DejaVu Sans"/>
              </a:rPr>
              <a:t>for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(i = 0; i &lt; niters; i++)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cnt++;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                                 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9d00ff"/>
                </a:solidFill>
                <a:latin typeface="Menlo-Regular"/>
                <a:ea typeface="DejaVu Sans"/>
              </a:rPr>
              <a:t>return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600" spc="-1" strike="noStrike">
                <a:solidFill>
                  <a:srgbClr val="0f7574"/>
                </a:solidFill>
                <a:latin typeface="Menlo-Regular"/>
                <a:ea typeface="DejaVu Sans"/>
              </a:rPr>
              <a:t>NULL</a:t>
            </a: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;                                                                                                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Menlo-Regular"/>
                <a:ea typeface="DejaVu Sans"/>
              </a:rPr>
              <a:t>} 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84" name="CustomShape 4"/>
          <p:cNvSpPr/>
          <p:nvPr/>
        </p:nvSpPr>
        <p:spPr>
          <a:xfrm>
            <a:off x="5500800" y="4199760"/>
            <a:ext cx="2740320" cy="130644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linux&gt; ./badcnt 10000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linux&gt; ./badcnt 10000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BOOM! cnt=13051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linux&gt;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85" name="CustomShape 5"/>
          <p:cNvSpPr/>
          <p:nvPr/>
        </p:nvSpPr>
        <p:spPr>
          <a:xfrm>
            <a:off x="5105520" y="5695200"/>
            <a:ext cx="3503880" cy="1095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cnt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should equal 20,000.</a:t>
            </a:r>
            <a:endParaRPr b="0" lang="e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9d3e40"/>
                </a:solidFill>
                <a:latin typeface="Calibri"/>
                <a:ea typeface="DejaVu Sans"/>
              </a:rPr>
              <a:t>What went wrong?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786" name="CustomShape 6"/>
          <p:cNvSpPr/>
          <p:nvPr/>
        </p:nvSpPr>
        <p:spPr>
          <a:xfrm>
            <a:off x="3763080" y="6248520"/>
            <a:ext cx="989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latin typeface="Calibri"/>
                <a:ea typeface="DejaVu Sans"/>
              </a:rPr>
              <a:t>badcnt.c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751" dur="indefinite" restart="never" nodeType="tmRoot">
          <p:childTnLst>
            <p:seq>
              <p:cTn id="752" dur="indefinite" nodeType="mainSeq">
                <p:childTnLst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96720" y="569880"/>
            <a:ext cx="791172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Asynchronous Exceptions (Interrupts)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Caused by events external to the processor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Indicated by setting the processor’s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interrupt pin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Handler returns to “next” instruction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Timer interrupt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Every few ms, an external timer chip triggers an interrupt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Used by the kernel to take back control from user programs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I/O interrupt from external device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Hitting Ctrl-C at the keyboard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Arrival of a packet from a network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Arrival of data from a disk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3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4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59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18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77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13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44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79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Assembly Code for Counter Loop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788" name="CustomShape 2"/>
          <p:cNvSpPr/>
          <p:nvPr/>
        </p:nvSpPr>
        <p:spPr>
          <a:xfrm>
            <a:off x="2094480" y="1719000"/>
            <a:ext cx="4020480" cy="6382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(i = 0; i &lt; niters; i++)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cnt++; 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89" name="CustomShape 3"/>
          <p:cNvSpPr/>
          <p:nvPr/>
        </p:nvSpPr>
        <p:spPr>
          <a:xfrm>
            <a:off x="1828800" y="1251360"/>
            <a:ext cx="4853160" cy="4554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code for counter loop in thread i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790" name="CustomShape 4"/>
          <p:cNvSpPr/>
          <p:nvPr/>
        </p:nvSpPr>
        <p:spPr>
          <a:xfrm>
            <a:off x="2209680" y="3121200"/>
            <a:ext cx="3612960" cy="3430440"/>
          </a:xfrm>
          <a:prstGeom prst="rect">
            <a:avLst/>
          </a:prstGeom>
          <a:solidFill>
            <a:srgbClr val="d9d9d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movq  (%rdi), %rcx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testq %rcx,%rcx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jle   .L2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movl  $0, %eax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.L3: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movq  cnt(%rip),%rdx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addq  $1, %rdx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movq  %rdx, cnt(%rip)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addq  $1, %rax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cmpq  %rcx, %rax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jne   .L3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.L2: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91" name="CustomShape 5"/>
          <p:cNvSpPr/>
          <p:nvPr/>
        </p:nvSpPr>
        <p:spPr>
          <a:xfrm flipH="1">
            <a:off x="5921280" y="3148200"/>
            <a:ext cx="72000" cy="1085400"/>
          </a:xfrm>
          <a:prstGeom prst="leftBrace">
            <a:avLst>
              <a:gd name="adj1" fmla="val 123405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2" name="CustomShape 6"/>
          <p:cNvSpPr/>
          <p:nvPr/>
        </p:nvSpPr>
        <p:spPr>
          <a:xfrm>
            <a:off x="5985360" y="3491280"/>
            <a:ext cx="9698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H</a:t>
            </a:r>
            <a:r>
              <a:rPr b="1" i="1" lang="en" sz="1800" spc="-1" strike="noStrike" baseline="-25000">
                <a:solidFill>
                  <a:srgbClr val="000000"/>
                </a:solidFill>
                <a:latin typeface="Arial Narrow"/>
                <a:ea typeface="DejaVu Sans"/>
              </a:rPr>
              <a:t>i</a:t>
            </a:r>
            <a:r>
              <a:rPr b="1" i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: Head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93" name="CustomShape 7"/>
          <p:cNvSpPr/>
          <p:nvPr/>
        </p:nvSpPr>
        <p:spPr>
          <a:xfrm>
            <a:off x="5982840" y="5725440"/>
            <a:ext cx="73008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</a:t>
            </a:r>
            <a:r>
              <a:rPr b="1" i="1" lang="en" sz="1600" spc="-1" strike="noStrike" baseline="-25000">
                <a:solidFill>
                  <a:srgbClr val="000000"/>
                </a:solidFill>
                <a:latin typeface="Arial Narrow"/>
                <a:ea typeface="DejaVu Sans"/>
              </a:rPr>
              <a:t>i</a:t>
            </a:r>
            <a:r>
              <a:rPr b="1" lang="en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 : Tail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794" name="Line 8"/>
          <p:cNvSpPr/>
          <p:nvPr/>
        </p:nvSpPr>
        <p:spPr>
          <a:xfrm flipV="1">
            <a:off x="2212200" y="4290120"/>
            <a:ext cx="3601080" cy="648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5" name="Line 9"/>
          <p:cNvSpPr/>
          <p:nvPr/>
        </p:nvSpPr>
        <p:spPr>
          <a:xfrm>
            <a:off x="2212200" y="5390640"/>
            <a:ext cx="3601080" cy="14760"/>
          </a:xfrm>
          <a:prstGeom prst="line">
            <a:avLst/>
          </a:prstGeom>
          <a:ln cap="rnd"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6" name="CustomShape 10"/>
          <p:cNvSpPr/>
          <p:nvPr/>
        </p:nvSpPr>
        <p:spPr>
          <a:xfrm>
            <a:off x="5987880" y="4393080"/>
            <a:ext cx="1611360" cy="10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L</a:t>
            </a:r>
            <a:r>
              <a:rPr b="1" i="1" lang="en" sz="1800" spc="-1" strike="noStrike" baseline="-25000">
                <a:solidFill>
                  <a:srgbClr val="000000"/>
                </a:solidFill>
                <a:latin typeface="Arial Narrow"/>
                <a:ea typeface="DejaVu Sans"/>
              </a:rPr>
              <a:t>i  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: Load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cnt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U</a:t>
            </a:r>
            <a:r>
              <a:rPr b="1" i="1" lang="en" sz="1800" spc="-1" strike="noStrike" baseline="-25000">
                <a:solidFill>
                  <a:srgbClr val="000000"/>
                </a:solidFill>
                <a:latin typeface="Arial Narrow"/>
                <a:ea typeface="DejaVu Sans"/>
              </a:rPr>
              <a:t>i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: Update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cnt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S</a:t>
            </a:r>
            <a:r>
              <a:rPr b="1" i="1" lang="en" sz="1800" spc="-1" strike="noStrike" baseline="-25000">
                <a:solidFill>
                  <a:srgbClr val="000000"/>
                </a:solidFill>
                <a:latin typeface="Arial Narrow"/>
                <a:ea typeface="DejaVu Sans"/>
              </a:rPr>
              <a:t>i</a:t>
            </a:r>
            <a:r>
              <a:rPr b="1" lang="en" sz="1800" spc="-1" strike="noStrike">
                <a:solidFill>
                  <a:srgbClr val="000000"/>
                </a:solidFill>
                <a:latin typeface="Arial Narrow"/>
                <a:ea typeface="DejaVu Sans"/>
              </a:rPr>
              <a:t> : Store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cnt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97" name="CustomShape 11"/>
          <p:cNvSpPr/>
          <p:nvPr/>
        </p:nvSpPr>
        <p:spPr>
          <a:xfrm>
            <a:off x="2645640" y="2673720"/>
            <a:ext cx="2740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" sz="2400" spc="-1" strike="noStrike">
                <a:solidFill>
                  <a:srgbClr val="000000"/>
                </a:solidFill>
                <a:latin typeface="Arial Narrow"/>
                <a:ea typeface="DejaVu Sans"/>
              </a:rPr>
              <a:t>Asm code for thread i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798" name="CustomShape 12"/>
          <p:cNvSpPr/>
          <p:nvPr/>
        </p:nvSpPr>
        <p:spPr>
          <a:xfrm flipH="1">
            <a:off x="5921280" y="4295520"/>
            <a:ext cx="72000" cy="1085400"/>
          </a:xfrm>
          <a:prstGeom prst="leftBrace">
            <a:avLst>
              <a:gd name="adj1" fmla="val 123405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9" name="CustomShape 13"/>
          <p:cNvSpPr/>
          <p:nvPr/>
        </p:nvSpPr>
        <p:spPr>
          <a:xfrm flipH="1">
            <a:off x="5921280" y="5432400"/>
            <a:ext cx="72000" cy="1085400"/>
          </a:xfrm>
          <a:prstGeom prst="leftBrace">
            <a:avLst>
              <a:gd name="adj1" fmla="val 123405"/>
              <a:gd name="adj2" fmla="val 50000"/>
            </a:avLst>
          </a:prstGeom>
          <a:noFill/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57" dur="indefinite" restart="never" nodeType="tmRoot">
          <p:childTnLst>
            <p:seq>
              <p:cTn id="7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CustomShape 1"/>
          <p:cNvSpPr/>
          <p:nvPr/>
        </p:nvSpPr>
        <p:spPr>
          <a:xfrm>
            <a:off x="380880" y="457200"/>
            <a:ext cx="7758360" cy="57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Semaphores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01" name="CustomShape 2"/>
          <p:cNvSpPr/>
          <p:nvPr/>
        </p:nvSpPr>
        <p:spPr>
          <a:xfrm>
            <a:off x="396720" y="1200240"/>
            <a:ext cx="8643960" cy="542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Semaphor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e: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non-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negative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global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integer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synchroni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zation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variable.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Manipula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ted by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(passerin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g)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(vrijgave)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erations. </a:t>
            </a:r>
            <a:endParaRPr b="0" lang="en" sz="24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P(s):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nonzero,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decreme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nt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by 1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return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immedi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ately. 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Test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decr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occu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mica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lly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(indi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visib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ly)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is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zero,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suspend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thread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until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become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nonzero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the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thread is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restarte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 by a V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operatio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n. 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After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restartin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g, the P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operatio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decreme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nts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returns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caller. </a:t>
            </a: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97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V(s): 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Increme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nt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by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97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Incr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occu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mica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lly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97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are any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threads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blocked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 a P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operatio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waiting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to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become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non-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zero,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restart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exactly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one of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those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threads,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which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complet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es its P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operatio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 by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decreme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nting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97000"/>
              </a:lnSpc>
            </a:pP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Semaphor</a:t>
            </a:r>
            <a:r>
              <a:rPr b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e </a:t>
            </a:r>
            <a:r>
              <a:rPr b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invariant: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  <a:ea typeface="DejaVu Sans"/>
              </a:rPr>
              <a:t>(s &gt;= 0)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759" dur="indefinite" restart="never" nodeType="tmRoot">
          <p:childTnLst>
            <p:seq>
              <p:cTn id="760" dur="indefinite" nodeType="mainSeq">
                <p:childTnLst>
                  <p:par>
                    <p:cTn id="761" fill="hold">
                      <p:stCondLst>
                        <p:cond delay="indefinite"/>
                      </p:stCondLst>
                      <p:childTnLst>
                        <p:par>
                          <p:cTn id="762" fill="hold">
                            <p:stCondLst>
                              <p:cond delay="0"/>
                            </p:stCondLst>
                            <p:childTnLst>
                              <p:par>
                                <p:cTn id="7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721" end="7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CustomShape 1"/>
          <p:cNvSpPr/>
          <p:nvPr/>
        </p:nvSpPr>
        <p:spPr>
          <a:xfrm>
            <a:off x="357120" y="43560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 Semaphore Operations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03" name="CustomShape 2"/>
          <p:cNvSpPr/>
          <p:nvPr/>
        </p:nvSpPr>
        <p:spPr>
          <a:xfrm>
            <a:off x="228600" y="1416600"/>
            <a:ext cx="7894800" cy="54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Pthreads functions: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804" name="CustomShape 3"/>
          <p:cNvSpPr/>
          <p:nvPr/>
        </p:nvSpPr>
        <p:spPr>
          <a:xfrm>
            <a:off x="385200" y="1958760"/>
            <a:ext cx="8272440" cy="173520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#include &lt;semaphore.h&gt;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sem_init(sem_t *s, 0, unsigned int val);} /* s = val */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sem_wait(sem_t *s);  /* P(s) */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sem_post(sem_t *s);  /* V(s) */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05" name="CustomShape 4"/>
          <p:cNvSpPr/>
          <p:nvPr/>
        </p:nvSpPr>
        <p:spPr>
          <a:xfrm>
            <a:off x="228600" y="4191120"/>
            <a:ext cx="7894800" cy="60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CS:APP wrapper functions:</a:t>
            </a:r>
            <a:endParaRPr b="0" lang="en" sz="2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</p:txBody>
      </p:sp>
      <p:sp>
        <p:nvSpPr>
          <p:cNvPr id="1806" name="CustomShape 5"/>
          <p:cNvSpPr/>
          <p:nvPr/>
        </p:nvSpPr>
        <p:spPr>
          <a:xfrm>
            <a:off x="335520" y="4724280"/>
            <a:ext cx="7449480" cy="1186560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#include "csapp.h”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void P(sem_t *s); /* Wrapper function for sem_wait */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void V(sem_t *s); /* Wrapper function for sem_post */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787" dur="indefinite" restart="never" nodeType="tmRoot">
          <p:childTnLst>
            <p:seq>
              <p:cTn id="7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CustomShape 1"/>
          <p:cNvSpPr/>
          <p:nvPr/>
        </p:nvSpPr>
        <p:spPr>
          <a:xfrm>
            <a:off x="357120" y="435600"/>
            <a:ext cx="793476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Using Semaphores for Mutual Exclusion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08" name="CustomShape 2"/>
          <p:cNvSpPr/>
          <p:nvPr/>
        </p:nvSpPr>
        <p:spPr>
          <a:xfrm>
            <a:off x="396720" y="1362240"/>
            <a:ext cx="7894800" cy="497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Basic idea: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Associate a unique semaphore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mutex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initially 1, with each shared variable (or related set of shared variables).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Surround corresponding critical sections with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P(mutex)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V(mutex)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operations.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Terminology:</a:t>
            </a:r>
            <a:endParaRPr b="0" lang="en" sz="24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Binary semaphore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semaphore whose value is always 0 or 1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Mutex:</a:t>
            </a:r>
            <a:r>
              <a:rPr b="0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binary semaphore used for mutual exclusion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 operation: </a:t>
            </a:r>
            <a:r>
              <a:rPr b="0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“locking”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mutex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 operation: </a:t>
            </a:r>
            <a:r>
              <a:rPr b="0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“unlocking”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0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“releasing”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mutex</a:t>
            </a:r>
            <a:endParaRPr b="0" lang="en" sz="2000" spc="-1" strike="noStrike"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8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“</a:t>
            </a:r>
            <a:r>
              <a:rPr b="0" i="1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Holding”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mutex: locked and not yet unlocked. </a:t>
            </a:r>
            <a:endParaRPr b="0" lang="en" sz="2000" spc="-1" strike="noStrike">
              <a:latin typeface="Arial"/>
            </a:endParaRPr>
          </a:p>
          <a:p>
            <a:pPr lvl="1" marL="743040" indent="-2844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Counting semaphore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used as a counter for set of available resources.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89" dur="indefinite" restart="never" nodeType="tmRoot">
          <p:childTnLst>
            <p:seq>
              <p:cTn id="7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CustomShape 1"/>
          <p:cNvSpPr/>
          <p:nvPr/>
        </p:nvSpPr>
        <p:spPr>
          <a:xfrm>
            <a:off x="357120" y="380880"/>
            <a:ext cx="7590600" cy="760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772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ourier New"/>
                <a:ea typeface="DejaVu Sans"/>
              </a:rPr>
              <a:t>goodcnt.c: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Proper Synchronization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10" name="CustomShape 2"/>
          <p:cNvSpPr/>
          <p:nvPr/>
        </p:nvSpPr>
        <p:spPr>
          <a:xfrm>
            <a:off x="228600" y="1216080"/>
            <a:ext cx="8305920" cy="45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Define and initialize a mutex for the shared variable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cnt: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</p:txBody>
      </p:sp>
      <p:sp>
        <p:nvSpPr>
          <p:cNvPr id="1811" name="CustomShape 3"/>
          <p:cNvSpPr/>
          <p:nvPr/>
        </p:nvSpPr>
        <p:spPr>
          <a:xfrm>
            <a:off x="353520" y="1796760"/>
            <a:ext cx="8484480" cy="12499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200ff"/>
                </a:solidFill>
                <a:latin typeface="Menlo-Regular"/>
                <a:ea typeface="DejaVu Sans"/>
              </a:rPr>
              <a:t>volatile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2d961e"/>
                </a:solidFill>
                <a:latin typeface="Menlo-Regular"/>
                <a:ea typeface="DejaVu Sans"/>
              </a:rPr>
              <a:t>long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latin typeface="Menlo-Regular"/>
                <a:ea typeface="DejaVu Sans"/>
              </a:rPr>
              <a:t>cnt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= 0;  </a:t>
            </a:r>
            <a:r>
              <a:rPr b="1" lang="en" sz="18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Counter */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</a:t>
            </a:r>
            <a:r>
              <a:rPr b="1" lang="en" sz="1800" spc="-1" strike="noStrike">
                <a:solidFill>
                  <a:srgbClr val="2d961e"/>
                </a:solidFill>
                <a:latin typeface="Menlo-Regular"/>
                <a:ea typeface="DejaVu Sans"/>
              </a:rPr>
              <a:t>sem_t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1651c"/>
                </a:solidFill>
                <a:latin typeface="Menlo-Regular"/>
                <a:ea typeface="DejaVu Sans"/>
              </a:rPr>
              <a:t>mutex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;            </a:t>
            </a:r>
            <a:r>
              <a:rPr b="1" lang="en" sz="18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Semaphore that protects cnt */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Sem_init(&amp;mutex, 0, 1); </a:t>
            </a:r>
            <a:r>
              <a:rPr b="1" lang="en" sz="1800" spc="-1" strike="noStrike">
                <a:solidFill>
                  <a:srgbClr val="cb2418"/>
                </a:solidFill>
                <a:latin typeface="Menlo-Regular"/>
                <a:ea typeface="DejaVu Sans"/>
              </a:rPr>
              <a:t>/* mutex = 1 */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12" name="CustomShape 4"/>
          <p:cNvSpPr/>
          <p:nvPr/>
        </p:nvSpPr>
        <p:spPr>
          <a:xfrm>
            <a:off x="357120" y="3352680"/>
            <a:ext cx="8305920" cy="45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Surround critical section with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</p:txBody>
      </p:sp>
      <p:sp>
        <p:nvSpPr>
          <p:cNvPr id="1813" name="CustomShape 5"/>
          <p:cNvSpPr/>
          <p:nvPr/>
        </p:nvSpPr>
        <p:spPr>
          <a:xfrm>
            <a:off x="483480" y="3962520"/>
            <a:ext cx="4772880" cy="152244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r>
              <a:rPr b="1" lang="en" sz="1800" spc="-1" strike="noStrike">
                <a:solidFill>
                  <a:srgbClr val="c200ff"/>
                </a:solidFill>
                <a:latin typeface="Menlo-Regular"/>
                <a:ea typeface="DejaVu Sans"/>
              </a:rPr>
              <a:t>for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(i = 0; i &lt; niters; i++) {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P(&amp;mutex);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cnt++;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   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V(&amp;mutex);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latin typeface="Menlo-Regular"/>
                <a:ea typeface="DejaVu Sans"/>
              </a:rPr>
              <a:t>}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14" name="CustomShape 6"/>
          <p:cNvSpPr/>
          <p:nvPr/>
        </p:nvSpPr>
        <p:spPr>
          <a:xfrm>
            <a:off x="5653440" y="4046040"/>
            <a:ext cx="2862360" cy="1306440"/>
          </a:xfrm>
          <a:prstGeom prst="rect">
            <a:avLst/>
          </a:prstGeom>
          <a:solidFill>
            <a:schemeClr val="bg1">
              <a:lumMod val="8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linux&gt; ./goodcnt 10000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linux&gt; ./goodcnt 10000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OK cnt=20000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linux&gt;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15" name="CustomShape 7"/>
          <p:cNvSpPr/>
          <p:nvPr/>
        </p:nvSpPr>
        <p:spPr>
          <a:xfrm>
            <a:off x="3581280" y="5802840"/>
            <a:ext cx="53827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Warning: It’s orders of magnitude slower than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badcnt.c.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816" name="CustomShape 8"/>
          <p:cNvSpPr/>
          <p:nvPr/>
        </p:nvSpPr>
        <p:spPr>
          <a:xfrm>
            <a:off x="4190400" y="5117040"/>
            <a:ext cx="11080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7f7f7f"/>
                </a:solidFill>
                <a:latin typeface="Calibri"/>
                <a:ea typeface="DejaVu Sans"/>
              </a:rPr>
              <a:t>goodcnt.c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791" dur="indefinite" restart="never" nodeType="tmRoot">
          <p:childTnLst>
            <p:seq>
              <p:cTn id="7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CustomShape 1"/>
          <p:cNvSpPr/>
          <p:nvPr/>
        </p:nvSpPr>
        <p:spPr>
          <a:xfrm>
            <a:off x="457200" y="569880"/>
            <a:ext cx="495216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Unix I/O</a:t>
            </a:r>
            <a:endParaRPr b="0" lang="en" sz="3600" spc="-1" strike="noStrike">
              <a:latin typeface="Arial"/>
            </a:endParaRPr>
          </a:p>
        </p:txBody>
      </p:sp>
    </p:spTree>
  </p:cSld>
  <p:timing>
    <p:tnLst>
      <p:par>
        <p:cTn id="793" dur="indefinite" restart="never" nodeType="tmRoot">
          <p:childTnLst>
            <p:seq>
              <p:cTn id="7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CustomShape 1"/>
          <p:cNvSpPr/>
          <p:nvPr/>
        </p:nvSpPr>
        <p:spPr>
          <a:xfrm>
            <a:off x="457200" y="569880"/>
            <a:ext cx="495216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Unix I/O Overview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19" name="CustomShape 2"/>
          <p:cNvSpPr/>
          <p:nvPr/>
        </p:nvSpPr>
        <p:spPr>
          <a:xfrm>
            <a:off x="396720" y="1362240"/>
            <a:ext cx="867024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 Linux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file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is a sequence of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bytes: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0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 B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1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, .... , B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k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 , .... , B</a:t>
            </a:r>
            <a:r>
              <a:rPr b="0" i="1" lang="en" sz="2000" spc="-1" strike="noStrike" baseline="-25000">
                <a:solidFill>
                  <a:srgbClr val="000000"/>
                </a:solidFill>
                <a:latin typeface="Calibri"/>
              </a:rPr>
              <a:t>m-1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Cool fact: All I/O devices are represented as files: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/dev/sda2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/usr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disk partition)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/dev/tty2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(terminal)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Even the kernel is represented as a file: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/boot/vmlinuz-3.13.0-55-generic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(kernel image) 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/proc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                                               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(kernel data structures)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/sys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              (other kernel data structures)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795" dur="indefinite" restart="never" nodeType="tmRoot">
          <p:childTnLst>
            <p:seq>
              <p:cTn id="7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CustomShape 1"/>
          <p:cNvSpPr/>
          <p:nvPr/>
        </p:nvSpPr>
        <p:spPr>
          <a:xfrm>
            <a:off x="503280" y="438120"/>
            <a:ext cx="8716320" cy="780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Unix I/O Overview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21" name="CustomShape 2"/>
          <p:cNvSpPr/>
          <p:nvPr/>
        </p:nvSpPr>
        <p:spPr>
          <a:xfrm>
            <a:off x="380880" y="1327320"/>
            <a:ext cx="8306640" cy="499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Elegant mapping of files to devices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allows kernel to export simple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interface called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Unix I/O: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Opening and closing files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open()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close()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Reading and writing a file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read()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and 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write()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Changing the </a:t>
            </a: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current file position</a:t>
            </a:r>
            <a:r>
              <a:rPr b="1" lang="en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(seek)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indicates next offset into file to read or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write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lseek()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22" name="CustomShape 3"/>
          <p:cNvSpPr/>
          <p:nvPr/>
        </p:nvSpPr>
        <p:spPr>
          <a:xfrm>
            <a:off x="1480680" y="4838400"/>
            <a:ext cx="432720" cy="44064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3" name="CustomShape 4"/>
          <p:cNvSpPr/>
          <p:nvPr/>
        </p:nvSpPr>
        <p:spPr>
          <a:xfrm>
            <a:off x="1914120" y="4838400"/>
            <a:ext cx="432720" cy="44064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4" name="CustomShape 5"/>
          <p:cNvSpPr/>
          <p:nvPr/>
        </p:nvSpPr>
        <p:spPr>
          <a:xfrm>
            <a:off x="2347560" y="4838400"/>
            <a:ext cx="1318320" cy="44064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• •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5" name="CustomShape 6"/>
          <p:cNvSpPr/>
          <p:nvPr/>
        </p:nvSpPr>
        <p:spPr>
          <a:xfrm>
            <a:off x="3647520" y="4838400"/>
            <a:ext cx="432720" cy="440640"/>
          </a:xfrm>
          <a:prstGeom prst="rect">
            <a:avLst/>
          </a:prstGeom>
          <a:solidFill>
            <a:srgbClr val="d5f1cf"/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k-1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6" name="CustomShape 7"/>
          <p:cNvSpPr/>
          <p:nvPr/>
        </p:nvSpPr>
        <p:spPr>
          <a:xfrm>
            <a:off x="4071600" y="4838400"/>
            <a:ext cx="432720" cy="440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7" name="CustomShape 8"/>
          <p:cNvSpPr/>
          <p:nvPr/>
        </p:nvSpPr>
        <p:spPr>
          <a:xfrm>
            <a:off x="4503240" y="4837680"/>
            <a:ext cx="432720" cy="440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1" lang="en" sz="1800" spc="-1" strike="noStrike" baseline="-25000">
                <a:solidFill>
                  <a:srgbClr val="000000"/>
                </a:solidFill>
                <a:latin typeface="Calibri"/>
                <a:ea typeface="DejaVu Sans"/>
              </a:rPr>
              <a:t>k+1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8" name="CustomShape 9"/>
          <p:cNvSpPr/>
          <p:nvPr/>
        </p:nvSpPr>
        <p:spPr>
          <a:xfrm>
            <a:off x="4929120" y="4838400"/>
            <a:ext cx="1318320" cy="4406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• • •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9" name="Line 10"/>
          <p:cNvSpPr/>
          <p:nvPr/>
        </p:nvSpPr>
        <p:spPr>
          <a:xfrm flipV="1">
            <a:off x="4284360" y="5286960"/>
            <a:ext cx="360" cy="381240"/>
          </a:xfrm>
          <a:prstGeom prst="line">
            <a:avLst/>
          </a:prstGeom>
          <a:ln w="5724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0" name="CustomShape 11"/>
          <p:cNvSpPr/>
          <p:nvPr/>
        </p:nvSpPr>
        <p:spPr>
          <a:xfrm>
            <a:off x="2709720" y="5634360"/>
            <a:ext cx="313884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Current file position = k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797" dur="indefinite" restart="never" nodeType="tmRoot">
          <p:childTnLst>
            <p:seq>
              <p:cTn id="798" dur="indefinite" nodeType="mainSeq">
                <p:childTnLst>
                  <p:par>
                    <p:cTn id="799" fill="hold">
                      <p:stCondLst>
                        <p:cond delay="0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>
                                            <p:txEl>
                                              <p:pRg st="284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File Types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32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Each file has a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type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indicating its role in the system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Regular file: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Contains arbitrary data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Directory: 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Index for a related group of files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Socket: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For communicating with a process on another machine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Other file types beyond our scope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Named pipes (FIFOs)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Symbolic links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Character and block devices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817" dur="indefinite" restart="never" nodeType="tmRoot">
          <p:childTnLst>
            <p:seq>
              <p:cTn id="8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Regular Files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34" name="CustomShape 2"/>
          <p:cNvSpPr/>
          <p:nvPr/>
        </p:nvSpPr>
        <p:spPr>
          <a:xfrm>
            <a:off x="396720" y="1362240"/>
            <a:ext cx="7895520" cy="5266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 regular file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contains arbitrary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Applications often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distinguish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between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text files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binary files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Text files are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regular files with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only ASCII or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Unicode characters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Binary files are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everything else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e.g., object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files, JPEG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images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Kernel doesn’t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know the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difference!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Text file is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sequence of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lines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Text line is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sequence of chars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terminated by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newline char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(‘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\n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’)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Newline is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0xa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, same as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ASCII line feed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character (LF)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End of line (EOL)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indicators in other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systems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Linux and Mac OS: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\n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 (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0xa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line feed (LF)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Windows and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Internet protocols: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\r\n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’ (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0xd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0xa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Carriage return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(CR) followed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by line feed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(LF)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</p:txBody>
      </p:sp>
      <p:pic>
        <p:nvPicPr>
          <p:cNvPr id="1835" name="Picture 3" descr=""/>
          <p:cNvPicPr/>
          <p:nvPr/>
        </p:nvPicPr>
        <p:blipFill>
          <a:blip r:embed="rId1"/>
          <a:stretch/>
        </p:blipFill>
        <p:spPr>
          <a:xfrm>
            <a:off x="6675120" y="4855680"/>
            <a:ext cx="2392200" cy="179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19" dur="indefinite" restart="never" nodeType="tmRoot">
          <p:childTnLst>
            <p:seq>
              <p:cTn id="820" dur="indefinite" nodeType="mainSeq">
                <p:childTnLst>
                  <p:par>
                    <p:cTn id="821" fill="hold">
                      <p:stCondLst>
                        <p:cond delay="indefinite"/>
                      </p:stCondLst>
                      <p:childTnLst>
                        <p:par>
                          <p:cTn id="822" fill="hold">
                            <p:stCondLst>
                              <p:cond delay="0"/>
                            </p:stCondLst>
                            <p:childTnLst>
                              <p:par>
                                <p:cTn id="8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>
                                            <p:txEl>
                                              <p:pRg st="620" end="6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19040" y="569880"/>
            <a:ext cx="6819480" cy="57276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marL="119160" indent="-1188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Synchronous Exceptions</a:t>
            </a:r>
            <a:endParaRPr b="0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396720" y="1219320"/>
            <a:ext cx="7895880" cy="533376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Caused by events that occur as a result of executing an instruction:</a:t>
            </a:r>
            <a:endParaRPr b="1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Traps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Intentional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Examples: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</a:rPr>
              <a:t>system calls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breakpoint traps, special instructions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Returns control to “next” instruction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Faults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Unintentional but possibly recoverable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Examples: page faults (recoverable), protection faults (unrecoverable), floating point exceptions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Either re-executes faulting (“current”) instruction or aborts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Aborts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Unintentional and unrecoverable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Examples: illegal instruction, parity error, machine check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Aborts current program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8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50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8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9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35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33" end="3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95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02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34" end="4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93" end="5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Directories</a:t>
            </a: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37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Directory consists of an array of </a:t>
            </a:r>
            <a:r>
              <a:rPr b="1" i="1" lang="en" sz="2400" spc="-1" strike="noStrike">
                <a:solidFill>
                  <a:srgbClr val="000000"/>
                </a:solidFill>
                <a:latin typeface="Calibri"/>
              </a:rPr>
              <a:t>links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Each link maps a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filenam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 to a file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Each directory contains at least two entries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(dot) is  a link to itself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..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(dot dot) is a link to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the parent directory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 the </a:t>
            </a:r>
            <a:r>
              <a:rPr b="0" i="1" lang="en" sz="2000" spc="-1" strike="noStrike">
                <a:solidFill>
                  <a:srgbClr val="000000"/>
                </a:solidFill>
                <a:latin typeface="Calibri"/>
              </a:rPr>
              <a:t>directory hierarchy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(next slide)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Commands for manipulating directories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mkdir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 create empty directory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ls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 view directory contents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rmdir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: delete empty directory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841" dur="indefinite" restart="never" nodeType="tmRoot">
          <p:childTnLst>
            <p:seq>
              <p:cTn id="8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CustomShape 1"/>
          <p:cNvSpPr/>
          <p:nvPr/>
        </p:nvSpPr>
        <p:spPr>
          <a:xfrm>
            <a:off x="356400" y="493560"/>
            <a:ext cx="649548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Opening Files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39" name="CustomShape 2"/>
          <p:cNvSpPr/>
          <p:nvPr/>
        </p:nvSpPr>
        <p:spPr>
          <a:xfrm>
            <a:off x="366840" y="1297080"/>
            <a:ext cx="8624160" cy="525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Opening a file informs the kernel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that you are getting ready to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access that file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Returns a small identifying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integer </a:t>
            </a:r>
            <a:r>
              <a:rPr b="1" i="1" lang="en" sz="2400" spc="-1" strike="noStrike">
                <a:solidFill>
                  <a:srgbClr val="c00000"/>
                </a:solidFill>
                <a:latin typeface="Calibri"/>
              </a:rPr>
              <a:t>file descriptor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fd == -1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indicates that an error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occurred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119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Each process created by a Linux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shell begins life with three open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files associated with a terminal: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0: standard input (stdin)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1: standard output (stdout)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2: standard error (stderr)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40" name="CustomShape 3"/>
          <p:cNvSpPr/>
          <p:nvPr/>
        </p:nvSpPr>
        <p:spPr>
          <a:xfrm>
            <a:off x="821880" y="2057400"/>
            <a:ext cx="6323760" cy="1550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fd;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((fd = open("/etc/hosts", O_RDONLY))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perror("open");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43" dur="indefinite" restart="never" nodeType="tmRoot">
          <p:childTnLst>
            <p:seq>
              <p:cTn id="844" dur="indefinite" nodeType="mainSeq">
                <p:childTnLst>
                  <p:par>
                    <p:cTn id="845" fill="hold">
                      <p:stCondLst>
                        <p:cond delay="indefinite"/>
                      </p:stCondLst>
                      <p:childTnLst>
                        <p:par>
                          <p:cTn id="846" fill="hold">
                            <p:stCondLst>
                              <p:cond delay="0"/>
                            </p:stCondLst>
                            <p:childTnLst>
                              <p:par>
                                <p:cTn id="8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st="361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st="361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st="361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>
                                            <p:txEl>
                                              <p:pRg st="361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CustomShape 1"/>
          <p:cNvSpPr/>
          <p:nvPr/>
        </p:nvSpPr>
        <p:spPr>
          <a:xfrm>
            <a:off x="38088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Closing Files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42" name="CustomShape 2"/>
          <p:cNvSpPr/>
          <p:nvPr/>
        </p:nvSpPr>
        <p:spPr>
          <a:xfrm>
            <a:off x="396720" y="136224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Closing a file informs the kernel that you are finished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accessing that file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Closing an already closed file is a recipe for disaster in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threaded programs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Moral: Always check return codes, even for seemingly benign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functions such as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close()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843" name="CustomShape 3"/>
          <p:cNvSpPr/>
          <p:nvPr/>
        </p:nvSpPr>
        <p:spPr>
          <a:xfrm>
            <a:off x="838080" y="2286000"/>
            <a:ext cx="6323760" cy="179352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fd;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retval;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return value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((retval = close(fd))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perror("close");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55" dur="indefinite" restart="never" nodeType="tmRoot">
          <p:childTnLst>
            <p:seq>
              <p:cTn id="856" dur="indefinite" nodeType="mainSeq">
                <p:childTnLst>
                  <p:par>
                    <p:cTn id="857" fill="hold">
                      <p:stCondLst>
                        <p:cond delay="indefinite"/>
                      </p:stCondLst>
                      <p:childTnLst>
                        <p:par>
                          <p:cTn id="858" fill="hold">
                            <p:stCondLst>
                              <p:cond delay="0"/>
                            </p:stCondLst>
                            <p:childTnLst>
                              <p:par>
                                <p:cTn id="8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>
                                            <p:txEl>
                                              <p:pRg st="24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>
                                            <p:txEl>
                                              <p:pRg st="244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CustomShape 1"/>
          <p:cNvSpPr/>
          <p:nvPr/>
        </p:nvSpPr>
        <p:spPr>
          <a:xfrm>
            <a:off x="380880" y="457200"/>
            <a:ext cx="6495480" cy="57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Reading Files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45" name="CustomShape 2"/>
          <p:cNvSpPr/>
          <p:nvPr/>
        </p:nvSpPr>
        <p:spPr>
          <a:xfrm>
            <a:off x="379440" y="1219320"/>
            <a:ext cx="8306640" cy="5257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Reading a file copies bytes from the current file position to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memory, and then updates file position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85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85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Returns number of bytes read from file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fd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 into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buf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Return type 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ssize_t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is signed integer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nbytes &lt; 0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indicates that an error occurred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9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" sz="2000" spc="-1" strike="noStrike">
                <a:solidFill>
                  <a:srgbClr val="c00000"/>
                </a:solidFill>
                <a:latin typeface="Calibri"/>
              </a:rPr>
              <a:t>Short counts</a:t>
            </a:r>
            <a:r>
              <a:rPr b="1" lang="en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" sz="2000" spc="-1" strike="noStrike">
                <a:solidFill>
                  <a:srgbClr val="000000"/>
                </a:solidFill>
                <a:latin typeface="Courier New"/>
              </a:rPr>
              <a:t>nbytes &lt; sizeof(buf)</a:t>
            </a:r>
            <a:r>
              <a:rPr b="1" lang="en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) are possible and are not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errors!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46" name="CustomShape 3"/>
          <p:cNvSpPr/>
          <p:nvPr/>
        </p:nvSpPr>
        <p:spPr>
          <a:xfrm>
            <a:off x="834480" y="2085840"/>
            <a:ext cx="6076080" cy="25236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buf[512];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fd;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file descriptor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nbytes;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number of bytes read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Open file fd ... 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Then read up to 512 bytes from file fd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((nbytes = read(fd, buf, sizeof(buf)))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perror("read");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exit(1);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63" dur="indefinite" restart="never" nodeType="tmRoot">
          <p:childTnLst>
            <p:seq>
              <p:cTn id="864" dur="indefinite" nodeType="mainSeq">
                <p:childTnLst>
                  <p:par>
                    <p:cTn id="865" fill="hold">
                      <p:stCondLst>
                        <p:cond delay="indefinite"/>
                      </p:stCondLst>
                      <p:childTnLst>
                        <p:par>
                          <p:cTn id="866" fill="hold">
                            <p:stCondLst>
                              <p:cond delay="0"/>
                            </p:stCondLst>
                            <p:childTnLst>
                              <p:par>
                                <p:cTn id="8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st="31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st="31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st="31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>
                                            <p:txEl>
                                              <p:pRg st="312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CustomShape 1"/>
          <p:cNvSpPr/>
          <p:nvPr/>
        </p:nvSpPr>
        <p:spPr>
          <a:xfrm>
            <a:off x="380880" y="4572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On Short Counts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48" name="CustomShape 2"/>
          <p:cNvSpPr/>
          <p:nvPr/>
        </p:nvSpPr>
        <p:spPr>
          <a:xfrm>
            <a:off x="388800" y="1295280"/>
            <a:ext cx="7895520" cy="497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Short counts often occurs in these situations: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Encountering (end-of-file) EOF on reads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Reading text lines from a terminal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Reading and writing network sockets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Short counts rarely occurs in these situations: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Reading from disk files (except for EOF)</a:t>
            </a:r>
            <a:endParaRPr b="0" lang="en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...but may happen for huge reads.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Writing to disk files</a:t>
            </a:r>
            <a:endParaRPr b="0" lang="en" sz="2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…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similarly.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Best practice is to always allow for short counts. 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875" dur="indefinite" restart="never" nodeType="tmRoot">
          <p:childTnLst>
            <p:seq>
              <p:cTn id="8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CustomShape 1"/>
          <p:cNvSpPr/>
          <p:nvPr/>
        </p:nvSpPr>
        <p:spPr>
          <a:xfrm>
            <a:off x="228600" y="30492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Implementation of </a:t>
            </a:r>
            <a:r>
              <a:rPr b="1" lang="en" sz="3600" spc="-1" strike="noStrike">
                <a:solidFill>
                  <a:srgbClr val="000000"/>
                </a:solidFill>
                <a:latin typeface="Courier New"/>
              </a:rPr>
              <a:t>rio_readn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50" name="CustomShape 2"/>
          <p:cNvSpPr/>
          <p:nvPr/>
        </p:nvSpPr>
        <p:spPr>
          <a:xfrm>
            <a:off x="357120" y="990720"/>
            <a:ext cx="8710200" cy="568728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* rio_readn - Robustly read n bytes (unbuffered)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ssize_t rio_readn(int fd, void *usrbuf, size_t n)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size_t nleft = n;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ssize_t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*bufp = usrbuf;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(nleft &gt;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((nread = </a:t>
            </a:r>
            <a:r>
              <a:rPr b="1" lang="en" sz="1600" spc="-1" strike="noStrike">
                <a:solidFill>
                  <a:srgbClr val="ff0000"/>
                </a:solidFill>
                <a:latin typeface="Courier New"/>
                <a:ea typeface="DejaVu Sans"/>
              </a:rPr>
              <a:t>read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(fd, bufp, nleft)) &lt; 0)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(errno == EINTR)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Interrupted by sig handler return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nread = 0;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and call read() again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-1;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errno set by read() */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 if (nread == 0)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break;    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EOF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nleft -=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bufp += nread;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(n - nleft);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Return &gt;= 0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51" name="CustomShape 3"/>
          <p:cNvSpPr/>
          <p:nvPr/>
        </p:nvSpPr>
        <p:spPr>
          <a:xfrm>
            <a:off x="7919640" y="6376680"/>
            <a:ext cx="114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csapp.c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877" dur="indefinite" restart="never" nodeType="tmRoot">
          <p:childTnLst>
            <p:seq>
              <p:cTn id="8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Buffered I/O: Motivation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53" name="CustomShape 2"/>
          <p:cNvSpPr/>
          <p:nvPr/>
        </p:nvSpPr>
        <p:spPr>
          <a:xfrm>
            <a:off x="362880" y="1220760"/>
            <a:ext cx="8306640" cy="434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Applications often read/write one character at a time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getc, putc, ungetc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gets, fgets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Read line of text one character at a time, stopping at newline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Implementing as Unix I/O calls expensive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read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write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 require Unix kernel calls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&gt; 10,000 clock cycles</a:t>
            </a:r>
            <a:endParaRPr b="0" lang="en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Solution: Buffered read</a:t>
            </a:r>
            <a:endParaRPr b="0" lang="en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Use Unix </a:t>
            </a:r>
            <a:r>
              <a:rPr b="0" lang="en" sz="2000" spc="-1" strike="noStrike">
                <a:solidFill>
                  <a:srgbClr val="000000"/>
                </a:solidFill>
                <a:latin typeface="Courier New"/>
              </a:rPr>
              <a:t>read </a:t>
            </a: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to grab block of bytes</a:t>
            </a:r>
            <a:endParaRPr b="0" lang="en" sz="20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User input functions take one byte at a time from buffer</a:t>
            </a:r>
            <a:endParaRPr b="0" lang="en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" sz="2000" spc="-1" strike="noStrike">
                <a:solidFill>
                  <a:srgbClr val="000000"/>
                </a:solidFill>
                <a:latin typeface="Calibri"/>
              </a:rPr>
              <a:t>Refill buffer when empty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54" name="CustomShape 3"/>
          <p:cNvSpPr/>
          <p:nvPr/>
        </p:nvSpPr>
        <p:spPr>
          <a:xfrm>
            <a:off x="3826440" y="5807160"/>
            <a:ext cx="2361600" cy="440640"/>
          </a:xfrm>
          <a:prstGeom prst="rect">
            <a:avLst/>
          </a:prstGeom>
          <a:solidFill>
            <a:srgbClr val="f1c7c7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55" name="CustomShape 4"/>
          <p:cNvSpPr/>
          <p:nvPr/>
        </p:nvSpPr>
        <p:spPr>
          <a:xfrm>
            <a:off x="1464120" y="5807160"/>
            <a:ext cx="2361600" cy="440640"/>
          </a:xfrm>
          <a:prstGeom prst="rect">
            <a:avLst/>
          </a:prstGeom>
          <a:solidFill>
            <a:srgbClr val="d5f1cf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already 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56" name="CustomShape 5"/>
          <p:cNvSpPr/>
          <p:nvPr/>
        </p:nvSpPr>
        <p:spPr>
          <a:xfrm>
            <a:off x="1464120" y="5807160"/>
            <a:ext cx="6095160" cy="440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7" name="CustomShape 6"/>
          <p:cNvSpPr/>
          <p:nvPr/>
        </p:nvSpPr>
        <p:spPr>
          <a:xfrm>
            <a:off x="619200" y="5831280"/>
            <a:ext cx="82224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Buffer</a:t>
            </a:r>
            <a:endParaRPr b="0" lang="en" sz="2000" spc="-1" strike="noStrike">
              <a:latin typeface="Arial"/>
            </a:endParaRPr>
          </a:p>
        </p:txBody>
      </p:sp>
    </p:spTree>
  </p:cSld>
  <p:timing>
    <p:tnLst>
      <p:par>
        <p:cTn id="879" dur="indefinite" restart="never" nodeType="tmRoot">
          <p:childTnLst>
            <p:seq>
              <p:cTn id="8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CustomShape 1"/>
          <p:cNvSpPr/>
          <p:nvPr/>
        </p:nvSpPr>
        <p:spPr>
          <a:xfrm>
            <a:off x="38088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Buffering in Standard I/O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59" name="CustomShape 2"/>
          <p:cNvSpPr/>
          <p:nvPr/>
        </p:nvSpPr>
        <p:spPr>
          <a:xfrm>
            <a:off x="396720" y="1362240"/>
            <a:ext cx="7895520" cy="5266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Sta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nda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I/O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fun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ctio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ns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ffer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ed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I/O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Bu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ffer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flus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hed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out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put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fd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“\n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”,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call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ff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lu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sh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ex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it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ret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urn 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fro</a:t>
            </a: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m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ma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in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. 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860" name="CustomShape 3"/>
          <p:cNvSpPr/>
          <p:nvPr/>
        </p:nvSpPr>
        <p:spPr>
          <a:xfrm>
            <a:off x="2548080" y="1905120"/>
            <a:ext cx="16437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printf("h");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61" name="CustomShape 4"/>
          <p:cNvSpPr/>
          <p:nvPr/>
        </p:nvSpPr>
        <p:spPr>
          <a:xfrm>
            <a:off x="262080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2" name="CustomShape 5"/>
          <p:cNvSpPr/>
          <p:nvPr/>
        </p:nvSpPr>
        <p:spPr>
          <a:xfrm>
            <a:off x="307800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3" name="CustomShape 6"/>
          <p:cNvSpPr/>
          <p:nvPr/>
        </p:nvSpPr>
        <p:spPr>
          <a:xfrm>
            <a:off x="345924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4" name="CustomShape 7"/>
          <p:cNvSpPr/>
          <p:nvPr/>
        </p:nvSpPr>
        <p:spPr>
          <a:xfrm>
            <a:off x="391644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5" name="CustomShape 8"/>
          <p:cNvSpPr/>
          <p:nvPr/>
        </p:nvSpPr>
        <p:spPr>
          <a:xfrm>
            <a:off x="437364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6" name="CustomShape 9"/>
          <p:cNvSpPr/>
          <p:nvPr/>
        </p:nvSpPr>
        <p:spPr>
          <a:xfrm>
            <a:off x="483084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\n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7" name="CustomShape 10"/>
          <p:cNvSpPr/>
          <p:nvPr/>
        </p:nvSpPr>
        <p:spPr>
          <a:xfrm>
            <a:off x="528804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8" name="CustomShape 11"/>
          <p:cNvSpPr/>
          <p:nvPr/>
        </p:nvSpPr>
        <p:spPr>
          <a:xfrm>
            <a:off x="5745240" y="3995640"/>
            <a:ext cx="456480" cy="227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69" name="Line 12"/>
          <p:cNvSpPr/>
          <p:nvPr/>
        </p:nvSpPr>
        <p:spPr>
          <a:xfrm>
            <a:off x="2849400" y="2319120"/>
            <a:ext cx="360" cy="16765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CustomShape 13"/>
          <p:cNvSpPr/>
          <p:nvPr/>
        </p:nvSpPr>
        <p:spPr>
          <a:xfrm>
            <a:off x="3005280" y="2133720"/>
            <a:ext cx="16437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printf("e");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71" name="Line 14"/>
          <p:cNvSpPr/>
          <p:nvPr/>
        </p:nvSpPr>
        <p:spPr>
          <a:xfrm>
            <a:off x="3306600" y="2471400"/>
            <a:ext cx="360" cy="15242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2" name="CustomShape 15"/>
          <p:cNvSpPr/>
          <p:nvPr/>
        </p:nvSpPr>
        <p:spPr>
          <a:xfrm>
            <a:off x="3386160" y="2363760"/>
            <a:ext cx="16437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printf("l");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73" name="Line 16"/>
          <p:cNvSpPr/>
          <p:nvPr/>
        </p:nvSpPr>
        <p:spPr>
          <a:xfrm>
            <a:off x="5059080" y="3462120"/>
            <a:ext cx="360" cy="5335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17"/>
          <p:cNvSpPr/>
          <p:nvPr/>
        </p:nvSpPr>
        <p:spPr>
          <a:xfrm>
            <a:off x="3762360" y="2624040"/>
            <a:ext cx="16437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printf("l");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75" name="Line 18"/>
          <p:cNvSpPr/>
          <p:nvPr/>
        </p:nvSpPr>
        <p:spPr>
          <a:xfrm>
            <a:off x="4525920" y="3233520"/>
            <a:ext cx="360" cy="7621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6" name="CustomShape 19"/>
          <p:cNvSpPr/>
          <p:nvPr/>
        </p:nvSpPr>
        <p:spPr>
          <a:xfrm>
            <a:off x="4143600" y="2897280"/>
            <a:ext cx="164376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printf("o");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77" name="CustomShape 20"/>
          <p:cNvSpPr/>
          <p:nvPr/>
        </p:nvSpPr>
        <p:spPr>
          <a:xfrm>
            <a:off x="4630680" y="3157560"/>
            <a:ext cx="1765800" cy="33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printf("\n");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78" name="Line 21"/>
          <p:cNvSpPr/>
          <p:nvPr/>
        </p:nvSpPr>
        <p:spPr>
          <a:xfrm>
            <a:off x="3687480" y="2700000"/>
            <a:ext cx="360" cy="12956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9" name="Line 22"/>
          <p:cNvSpPr/>
          <p:nvPr/>
        </p:nvSpPr>
        <p:spPr>
          <a:xfrm>
            <a:off x="4144680" y="2928600"/>
            <a:ext cx="360" cy="106704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Line 23"/>
          <p:cNvSpPr/>
          <p:nvPr/>
        </p:nvSpPr>
        <p:spPr>
          <a:xfrm>
            <a:off x="3916080" y="4300200"/>
            <a:ext cx="360" cy="82296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1" name="CustomShape 24"/>
          <p:cNvSpPr/>
          <p:nvPr/>
        </p:nvSpPr>
        <p:spPr>
          <a:xfrm>
            <a:off x="3989880" y="4510080"/>
            <a:ext cx="223668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fflush(stdout);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82" name="CustomShape 25"/>
          <p:cNvSpPr/>
          <p:nvPr/>
        </p:nvSpPr>
        <p:spPr>
          <a:xfrm>
            <a:off x="1630800" y="3076560"/>
            <a:ext cx="59220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buf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83" name="Line 26"/>
          <p:cNvSpPr/>
          <p:nvPr/>
        </p:nvSpPr>
        <p:spPr>
          <a:xfrm>
            <a:off x="1935000" y="3393720"/>
            <a:ext cx="685800" cy="601920"/>
          </a:xfrm>
          <a:prstGeom prst="line">
            <a:avLst/>
          </a:prstGeom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4" name="CustomShape 27"/>
          <p:cNvSpPr/>
          <p:nvPr/>
        </p:nvSpPr>
        <p:spPr>
          <a:xfrm>
            <a:off x="2666880" y="5195880"/>
            <a:ext cx="2512440" cy="364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write(1, buf, 6);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881" dur="indefinite" restart="never" nodeType="tmRoot">
          <p:childTnLst>
            <p:seq>
              <p:cTn id="8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Buffered I/O: Declaration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886" name="CustomShape 2"/>
          <p:cNvSpPr/>
          <p:nvPr/>
        </p:nvSpPr>
        <p:spPr>
          <a:xfrm>
            <a:off x="379440" y="1297080"/>
            <a:ext cx="8306640" cy="60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" sz="2400" spc="-1" strike="noStrike">
                <a:solidFill>
                  <a:srgbClr val="000000"/>
                </a:solidFill>
                <a:latin typeface="Calibri"/>
              </a:rPr>
              <a:t>All information contained in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struct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887" name="CustomShape 3"/>
          <p:cNvSpPr/>
          <p:nvPr/>
        </p:nvSpPr>
        <p:spPr>
          <a:xfrm>
            <a:off x="452520" y="4267080"/>
            <a:ext cx="8538480" cy="15501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typedef struct {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rio_fd;      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descriptor for this internal buf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rio_cnt;     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unread bytes in internal buf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*rio_bufptr;         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next unread byte in internal buf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char rio_buf[RIO_BUFSIZE]; </a:t>
            </a:r>
            <a:r>
              <a:rPr b="1" lang="en" sz="1600" spc="-1" strike="noStrike">
                <a:solidFill>
                  <a:srgbClr val="990000"/>
                </a:solidFill>
                <a:latin typeface="Courier New"/>
                <a:ea typeface="DejaVu Sans"/>
              </a:rPr>
              <a:t>/* internal buffer */</a:t>
            </a:r>
            <a:endParaRPr b="0" lang="e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} rio_t;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88" name="CustomShape 4"/>
          <p:cNvSpPr/>
          <p:nvPr/>
        </p:nvSpPr>
        <p:spPr>
          <a:xfrm>
            <a:off x="4724280" y="2430360"/>
            <a:ext cx="2361600" cy="440640"/>
          </a:xfrm>
          <a:prstGeom prst="rect">
            <a:avLst/>
          </a:prstGeom>
          <a:solidFill>
            <a:srgbClr val="f1c7c7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89" name="CustomShape 5"/>
          <p:cNvSpPr/>
          <p:nvPr/>
        </p:nvSpPr>
        <p:spPr>
          <a:xfrm>
            <a:off x="2362320" y="2430360"/>
            <a:ext cx="2361600" cy="440640"/>
          </a:xfrm>
          <a:prstGeom prst="rect">
            <a:avLst/>
          </a:prstGeom>
          <a:solidFill>
            <a:srgbClr val="d5f1cf"/>
          </a:solidFill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already read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90" name="CustomShape 6"/>
          <p:cNvSpPr/>
          <p:nvPr/>
        </p:nvSpPr>
        <p:spPr>
          <a:xfrm>
            <a:off x="2362320" y="2430360"/>
            <a:ext cx="6095160" cy="44064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1" name="CustomShape 7"/>
          <p:cNvSpPr/>
          <p:nvPr/>
        </p:nvSpPr>
        <p:spPr>
          <a:xfrm>
            <a:off x="1510560" y="2453040"/>
            <a:ext cx="822240" cy="39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" sz="2000" spc="-1" strike="noStrike">
                <a:solidFill>
                  <a:srgbClr val="808080"/>
                </a:solidFill>
                <a:latin typeface="Calibri"/>
                <a:ea typeface="DejaVu Sans"/>
              </a:rPr>
              <a:t>Buffer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892" name="CustomShape 8"/>
          <p:cNvSpPr/>
          <p:nvPr/>
        </p:nvSpPr>
        <p:spPr>
          <a:xfrm flipH="1" flipV="1" rot="16200000">
            <a:off x="1977120" y="2809080"/>
            <a:ext cx="304200" cy="4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3" name="CustomShape 9"/>
          <p:cNvSpPr/>
          <p:nvPr/>
        </p:nvSpPr>
        <p:spPr>
          <a:xfrm flipH="1" flipV="1" rot="16200000">
            <a:off x="4263480" y="2885400"/>
            <a:ext cx="456480" cy="46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60">
            <a:solidFill>
              <a:schemeClr val="tx1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4" name="CustomShape 10"/>
          <p:cNvSpPr/>
          <p:nvPr/>
        </p:nvSpPr>
        <p:spPr>
          <a:xfrm>
            <a:off x="720720" y="3040200"/>
            <a:ext cx="1038960" cy="33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rio_buf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95" name="CustomShape 11"/>
          <p:cNvSpPr/>
          <p:nvPr/>
        </p:nvSpPr>
        <p:spPr>
          <a:xfrm>
            <a:off x="2702160" y="3192480"/>
            <a:ext cx="1599480" cy="33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rio_bufptr</a:t>
            </a:r>
            <a:endParaRPr b="0" lang="en" sz="1600" spc="-1" strike="noStrike">
              <a:latin typeface="Arial"/>
            </a:endParaRPr>
          </a:p>
        </p:txBody>
      </p:sp>
      <p:sp>
        <p:nvSpPr>
          <p:cNvPr id="1896" name="Line 12"/>
          <p:cNvSpPr/>
          <p:nvPr/>
        </p:nvSpPr>
        <p:spPr>
          <a:xfrm flipV="1">
            <a:off x="4724280" y="2049120"/>
            <a:ext cx="360" cy="304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7" name="Line 13"/>
          <p:cNvSpPr/>
          <p:nvPr/>
        </p:nvSpPr>
        <p:spPr>
          <a:xfrm flipV="1">
            <a:off x="7086600" y="2049120"/>
            <a:ext cx="360" cy="3049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8" name="Line 14"/>
          <p:cNvSpPr/>
          <p:nvPr/>
        </p:nvSpPr>
        <p:spPr>
          <a:xfrm>
            <a:off x="4724280" y="2201760"/>
            <a:ext cx="2362320" cy="360"/>
          </a:xfrm>
          <a:prstGeom prst="line">
            <a:avLst/>
          </a:prstGeom>
          <a:ln w="28440"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9" name="CustomShape 15"/>
          <p:cNvSpPr/>
          <p:nvPr/>
        </p:nvSpPr>
        <p:spPr>
          <a:xfrm>
            <a:off x="5257800" y="2049480"/>
            <a:ext cx="1218600" cy="33264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rio_cnt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83" dur="indefinite" restart="never" nodeType="tmRoot">
          <p:childTnLst>
            <p:seq>
              <p:cTn id="8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CustomShape 1"/>
          <p:cNvSpPr/>
          <p:nvPr/>
        </p:nvSpPr>
        <p:spPr>
          <a:xfrm>
            <a:off x="357120" y="435600"/>
            <a:ext cx="7591320" cy="761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119160" indent="-118440">
              <a:lnSpc>
                <a:spcPct val="100000"/>
              </a:lnSpc>
            </a:pPr>
            <a:r>
              <a:rPr b="1" lang="en" sz="3600" spc="-1" strike="noStrike">
                <a:solidFill>
                  <a:srgbClr val="000000"/>
                </a:solidFill>
                <a:latin typeface="Calibri"/>
              </a:rPr>
              <a:t>Buffered I/O: Read some bytes</a:t>
            </a:r>
            <a:endParaRPr b="0" lang="en" sz="3600" spc="-1" strike="noStrike">
              <a:latin typeface="Arial"/>
            </a:endParaRPr>
          </a:p>
        </p:txBody>
      </p:sp>
      <p:sp>
        <p:nvSpPr>
          <p:cNvPr id="1901" name="CustomShape 2"/>
          <p:cNvSpPr/>
          <p:nvPr/>
        </p:nvSpPr>
        <p:spPr>
          <a:xfrm>
            <a:off x="379440" y="1220760"/>
            <a:ext cx="8306640" cy="91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CustomShape 3"/>
          <p:cNvSpPr/>
          <p:nvPr/>
        </p:nvSpPr>
        <p:spPr>
          <a:xfrm>
            <a:off x="449640" y="1083240"/>
            <a:ext cx="7758000" cy="568296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/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static ssize_t rio_read(rio_t *rp, char *usrbuf, size_t n)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int cnt;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(rp-&gt;rio_cnt &lt;= 0) {  /* Refill if buf is empty */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rp-&gt;rio_cnt = read(rp-&gt;rio_fd, rp-&gt;rio_buf, 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sizeof(rp-&gt;rio_buf));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(rp-&gt;rio_cnt &lt; 0) {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(errno != EINTR) /* Interrupted by sig handler return */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-1;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 if (rp-&gt;rio_cnt == 0)  /* EOF */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0;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 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rp-&gt;rio_bufptr = rp-&gt;rio_buf; /* Reset buffer ptr */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/* Copy min(n, rp-&gt;rio_cnt) bytes from internal buf to user buf */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cnt = n;          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(rp-&gt;rio_cnt &lt; n)   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cnt = rp-&gt;rio_cnt;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memcpy(usrbuf, rp-&gt;rio_bufptr, cnt);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rp-&gt;rio_bufptr += cnt;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rp-&gt;rio_cnt -= cnt;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cnt;</a:t>
            </a:r>
            <a:endParaRPr b="0" lang="e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903" name="CustomShape 4"/>
          <p:cNvSpPr/>
          <p:nvPr/>
        </p:nvSpPr>
        <p:spPr>
          <a:xfrm>
            <a:off x="6858000" y="6310440"/>
            <a:ext cx="114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" sz="1800" spc="-1" strike="noStrike">
                <a:solidFill>
                  <a:srgbClr val="808080"/>
                </a:solidFill>
                <a:latin typeface="Courier New"/>
                <a:ea typeface="DejaVu Sans"/>
              </a:rPr>
              <a:t>csapp.c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885" dur="indefinite" restart="never" nodeType="tmRoot">
          <p:childTnLst>
            <p:seq>
              <p:cTn id="8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14788</TotalTime>
  <Application>LibreOffice/5.4.3.2$Linux_X86_64 LibreOffice_project/40$Build-2</Application>
  <Words>3974</Words>
  <Paragraphs>995</Paragraphs>
  <Company> 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2011-10-11T15:51:12Z</dcterms:created>
  <dc:creator>Markus Pueschel</dc:creator>
  <dc:description>Redesign of slides created by Randal E. Bryant and David R. O'Hallaron</dc:description>
  <dc:language>en</dc:language>
  <cp:lastModifiedBy/>
  <cp:lastPrinted>1999-09-20T15:19:18Z</cp:lastPrinted>
  <dcterms:modified xsi:type="dcterms:W3CDTF">2017-11-27T13:11:07Z</dcterms:modified>
  <cp:revision>672</cp:revision>
  <dc:subject/>
  <dc:title>Computer Systems, November 27, 2017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53</vt:i4>
  </property>
</Properties>
</file>