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BA6772-12F7-4021-83D2-0D32E8518F11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A1F36E-CC25-4E34-8823-0E055D2E8743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CD2097-DF12-4C3C-9488-72554F808DD9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EECFC0-4888-4ED1-8ACA-CD4C2FDF94C9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266120" y="726120"/>
            <a:ext cx="4772520" cy="3580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1266120" y="726120"/>
            <a:ext cx="4772520" cy="3580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F8BFFB-E283-4E60-B0BB-1BC8A750E995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22788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95360" y="-44640"/>
            <a:ext cx="611280" cy="2725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3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6357691D-7EB2-45F7-B570-FECF32D41E56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560" y="6629400"/>
            <a:ext cx="4565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22788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595360" y="-27000"/>
            <a:ext cx="611280" cy="2725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645400" y="6611760"/>
            <a:ext cx="683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AEEE4CE5-6663-4DD3-962A-E7B1458B363F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560" y="6629400"/>
            <a:ext cx="4565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295280"/>
            <a:ext cx="7771680" cy="21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Exceptional Control Flow: </a:t>
            </a:r>
            <a:br/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 and Nonlocal Jumps</a:t>
            </a:r>
            <a:br/>
            <a:br/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Systems</a:t>
            </a:r>
            <a:br/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Oct. 25, 2017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3886200"/>
            <a:ext cx="7678080" cy="17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Troels Henriksen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85800" y="4663440"/>
            <a:ext cx="7678080" cy="17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slides by: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Randal E. Bryant and David R. O’Hallaron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6840" y="1220760"/>
            <a:ext cx="8395560" cy="274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small message that notifies a process that an event of some type has occurred in the system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Akin to exceptions and interrupts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 from the kernel (sometimes at the request of another process) to a process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type is identified by small integer ID’s (1-30)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information in a signal is its ID and the fact that it arrived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609480" y="4038480"/>
          <a:ext cx="8000280" cy="1913400"/>
        </p:xfrm>
        <a:graphic>
          <a:graphicData uri="http://schemas.openxmlformats.org/drawingml/2006/table">
            <a:tbl>
              <a:tblPr/>
              <a:tblGrid>
                <a:gridCol w="679320"/>
                <a:gridCol w="1149120"/>
                <a:gridCol w="2052000"/>
                <a:gridCol w="4120200"/>
              </a:tblGrid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Name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Default Action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Corresponding Event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SIGINT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Terminate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typed ctrl-c 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SIGKILL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Terminate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Kill program (cannot override or ignore)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SIGSEGV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Terminate 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Segmentation violation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SIGALRM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Terminate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Timer signal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17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SIGCHLD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Ignore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Child stopped or terminated</a:t>
                      </a:r>
                      <a:endParaRPr b="0" lang="e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Concepts: Sending a Signal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6840" y="1328760"/>
            <a:ext cx="8547840" cy="4690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sends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(delivers) a signal to a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destination process</a:t>
            </a:r>
            <a:r>
              <a:rPr b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updating some state in the context of the destination process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sends a signal for one of the following reasons: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has detected a system event such as divide-by-zero (SIGFPE) or the termination of a child process (SIGCHLD)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process has invoked the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kill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system call to explicitly request the kernel to send a signal to the destination process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22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22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22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Concepts: Receiving a Signal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96720" y="1143000"/>
            <a:ext cx="83653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destination process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receives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signal when it is forced by the kernel to react in some way to the delivery of the signal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possible ways to react: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Ignore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signal (do nothing)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Terminate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process (with optional core dump)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Catch</a:t>
            </a:r>
            <a:r>
              <a:rPr b="0" i="1" lang="en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signal by executing a user-level function called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handler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Akin to a hardware exception handler being called in response to an asynchronous interrupt: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Line 3"/>
          <p:cNvSpPr/>
          <p:nvPr/>
        </p:nvSpPr>
        <p:spPr>
          <a:xfrm>
            <a:off x="3423960" y="4809960"/>
            <a:ext cx="360" cy="5983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4"/>
          <p:cNvSpPr/>
          <p:nvPr/>
        </p:nvSpPr>
        <p:spPr>
          <a:xfrm>
            <a:off x="3430440" y="5414760"/>
            <a:ext cx="24001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5"/>
          <p:cNvSpPr/>
          <p:nvPr/>
        </p:nvSpPr>
        <p:spPr>
          <a:xfrm>
            <a:off x="5829120" y="5421240"/>
            <a:ext cx="360" cy="5331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6"/>
          <p:cNvSpPr/>
          <p:nvPr/>
        </p:nvSpPr>
        <p:spPr>
          <a:xfrm flipH="1" flipV="1">
            <a:off x="3427200" y="5541840"/>
            <a:ext cx="2352600" cy="387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7"/>
          <p:cNvSpPr/>
          <p:nvPr/>
        </p:nvSpPr>
        <p:spPr>
          <a:xfrm>
            <a:off x="3425760" y="5549760"/>
            <a:ext cx="3240" cy="8762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3619800" y="4813200"/>
            <a:ext cx="20026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Control passes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signal handler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5899320" y="5397480"/>
            <a:ext cx="14914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 Signal  handler runs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3705120" y="5861160"/>
            <a:ext cx="188064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(4) Signal handler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returns to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 instruction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2962080" y="5132520"/>
            <a:ext cx="464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2962800" y="5329080"/>
            <a:ext cx="476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965160" y="4788000"/>
            <a:ext cx="19789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r"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Signal received by process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6320" y="435600"/>
            <a:ext cx="891468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Concepts: Pending and Blocked 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90520" y="1633680"/>
            <a:ext cx="8547840" cy="461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signal is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pending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if sent but not yet received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can be at most one pending signal of any particular type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Important: Signals are not queued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a process has a pending signal of type k, then subsequent signals of type k that are sent to that process are discarded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process can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receipt of certain signals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Blocked signals can be delivered, but will not be received until the signal is unblocked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pending signal is received at most once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Concepts: Pending/Blocked Bits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43080" y="1676520"/>
            <a:ext cx="8419320" cy="369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maintains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pending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blocked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bit vectors in the context of each process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pending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represents the set of pending signals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sets bit k in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pending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when a signal of type k is delivered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clears bit k in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pending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when a signal of type k is received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blocked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represents the set of blocked signals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set and cleared by using the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sigprocmask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referred to as the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mask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095880" y="3156480"/>
            <a:ext cx="2056680" cy="164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3809880" y="3147840"/>
            <a:ext cx="2056680" cy="164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1084320" y="3147840"/>
            <a:ext cx="2513880" cy="3098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80520" y="38088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Sending Signals: Process Groups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380880" y="1219320"/>
            <a:ext cx="7719120" cy="608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process belongs to exactly one process group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1898640" y="3228840"/>
            <a:ext cx="982080" cy="885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Fore-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094280" y="3228840"/>
            <a:ext cx="982080" cy="862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 #1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6248520" y="3228840"/>
            <a:ext cx="983520" cy="885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 #2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4098960" y="1905120"/>
            <a:ext cx="983520" cy="7754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Shell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1339920" y="4414680"/>
            <a:ext cx="983520" cy="7754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Child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2465280" y="4414680"/>
            <a:ext cx="983520" cy="7754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Child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Line 12"/>
          <p:cNvSpPr/>
          <p:nvPr/>
        </p:nvSpPr>
        <p:spPr>
          <a:xfrm flipH="1">
            <a:off x="1906560" y="4051080"/>
            <a:ext cx="182520" cy="370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3"/>
          <p:cNvSpPr/>
          <p:nvPr/>
        </p:nvSpPr>
        <p:spPr>
          <a:xfrm>
            <a:off x="2685960" y="4047840"/>
            <a:ext cx="163440" cy="362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4"/>
          <p:cNvSpPr/>
          <p:nvPr/>
        </p:nvSpPr>
        <p:spPr>
          <a:xfrm>
            <a:off x="4593960" y="2666880"/>
            <a:ext cx="360" cy="557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5"/>
          <p:cNvSpPr/>
          <p:nvPr/>
        </p:nvSpPr>
        <p:spPr>
          <a:xfrm flipH="1">
            <a:off x="2768400" y="2574720"/>
            <a:ext cx="1481040" cy="801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6"/>
          <p:cNvSpPr/>
          <p:nvPr/>
        </p:nvSpPr>
        <p:spPr>
          <a:xfrm>
            <a:off x="4968720" y="2535120"/>
            <a:ext cx="1413000" cy="8334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7"/>
          <p:cNvSpPr/>
          <p:nvPr/>
        </p:nvSpPr>
        <p:spPr>
          <a:xfrm>
            <a:off x="3300840" y="207036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pid=10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pgid=10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1084320" y="5666760"/>
            <a:ext cx="1764360" cy="57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Foreground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group 20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3824280" y="4194360"/>
            <a:ext cx="1599480" cy="57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group 32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6110280" y="4219200"/>
            <a:ext cx="1599480" cy="57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group 40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1102320" y="336600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2"/>
          <p:cNvSpPr/>
          <p:nvPr/>
        </p:nvSpPr>
        <p:spPr>
          <a:xfrm>
            <a:off x="5042160" y="341676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pid=32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pgid=32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3"/>
          <p:cNvSpPr/>
          <p:nvPr/>
        </p:nvSpPr>
        <p:spPr>
          <a:xfrm>
            <a:off x="7228440" y="344376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pid=40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pgid=40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4"/>
          <p:cNvSpPr/>
          <p:nvPr/>
        </p:nvSpPr>
        <p:spPr>
          <a:xfrm>
            <a:off x="1402200" y="518184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pid=21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5"/>
          <p:cNvSpPr/>
          <p:nvPr/>
        </p:nvSpPr>
        <p:spPr>
          <a:xfrm>
            <a:off x="2545200" y="518184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pid=22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6"/>
          <p:cNvSpPr/>
          <p:nvPr/>
        </p:nvSpPr>
        <p:spPr>
          <a:xfrm>
            <a:off x="3733920" y="5070600"/>
            <a:ext cx="4114080" cy="155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5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getpgrp()</a:t>
            </a:r>
            <a:br/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process group of current process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  <a:spcBef>
                <a:spcPts val="901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setpgid()</a:t>
            </a:r>
            <a:br/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Change process group of a process (see text for details)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57120" y="435600"/>
            <a:ext cx="878616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Sending Signals with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/bin/kill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90520" y="1220760"/>
            <a:ext cx="3899880" cy="522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2600" indent="-2818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/bin/kill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sends arbitrary signal to a process or process group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2600" indent="-2818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/bin/kill –9 24818</a:t>
            </a:r>
            <a:br/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SIGKILL to process 24818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/bin/kill –9 –24817</a:t>
            </a:r>
            <a:br/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SIGKILL to every process in process group 24817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210920" y="1682640"/>
            <a:ext cx="3838320" cy="398376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./forks 16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Child1: pid=24818 pgrp=24817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Child2: pid=24819 pgrp=24817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ps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 TTY          TIME CMD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24788 pts/2    00:00:00 tcsh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24818 pts/2    00:00:02 forks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24819 pts/2    00:00:02 forks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24820 pts/2    00:00:00 ps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/bin/kill -9 -24817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ps 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 TTY          TIME CMD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24788 pts/2    00:00:00 tcsh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24823 pts/2    00:00:00 ps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linux&gt;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191120" y="3429000"/>
            <a:ext cx="3733200" cy="266040"/>
          </a:xfrm>
          <a:prstGeom prst="rect">
            <a:avLst/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4191120" y="3429000"/>
            <a:ext cx="3733200" cy="504000"/>
          </a:xfrm>
          <a:prstGeom prst="rect">
            <a:avLst/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Sending Signals from the Keyboard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90520" y="1220760"/>
            <a:ext cx="8306640" cy="12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5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Typing ctrl-c (ctrl-z) causes the kernel to send a SIGINT (SIGTSTP) to every job in the foreground process group.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SIGINT – default action is to terminate each process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SIGTSTP – default action is to stop (suspend) each process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095880" y="3689640"/>
            <a:ext cx="2056680" cy="164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809880" y="3681360"/>
            <a:ext cx="2056680" cy="164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1084320" y="3681360"/>
            <a:ext cx="2513880" cy="3098520"/>
          </a:xfrm>
          <a:prstGeom prst="rect">
            <a:avLst/>
          </a:prstGeom>
          <a:solidFill>
            <a:srgbClr val="f1c7c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1898640" y="3762360"/>
            <a:ext cx="982080" cy="885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Fore-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4094280" y="3762360"/>
            <a:ext cx="982080" cy="862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 #1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6248520" y="3762360"/>
            <a:ext cx="983520" cy="885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 #2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4098960" y="2438280"/>
            <a:ext cx="983520" cy="7754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Shell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1339920" y="4948200"/>
            <a:ext cx="983520" cy="7754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Child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2465280" y="4948200"/>
            <a:ext cx="983520" cy="7754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Child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12"/>
          <p:cNvSpPr/>
          <p:nvPr/>
        </p:nvSpPr>
        <p:spPr>
          <a:xfrm flipH="1">
            <a:off x="1906560" y="4584600"/>
            <a:ext cx="182520" cy="369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3"/>
          <p:cNvSpPr/>
          <p:nvPr/>
        </p:nvSpPr>
        <p:spPr>
          <a:xfrm>
            <a:off x="2685960" y="4581360"/>
            <a:ext cx="163440" cy="361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4"/>
          <p:cNvSpPr/>
          <p:nvPr/>
        </p:nvSpPr>
        <p:spPr>
          <a:xfrm>
            <a:off x="4593960" y="3200400"/>
            <a:ext cx="360" cy="556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5"/>
          <p:cNvSpPr/>
          <p:nvPr/>
        </p:nvSpPr>
        <p:spPr>
          <a:xfrm flipH="1">
            <a:off x="2768400" y="3108240"/>
            <a:ext cx="1481040" cy="801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6"/>
          <p:cNvSpPr/>
          <p:nvPr/>
        </p:nvSpPr>
        <p:spPr>
          <a:xfrm>
            <a:off x="4968720" y="3068280"/>
            <a:ext cx="1413000" cy="833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7"/>
          <p:cNvSpPr/>
          <p:nvPr/>
        </p:nvSpPr>
        <p:spPr>
          <a:xfrm>
            <a:off x="3300840" y="260388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pid=10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pgid=10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8"/>
          <p:cNvSpPr/>
          <p:nvPr/>
        </p:nvSpPr>
        <p:spPr>
          <a:xfrm>
            <a:off x="1084320" y="6200280"/>
            <a:ext cx="1764360" cy="57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Foreground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group 20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9"/>
          <p:cNvSpPr/>
          <p:nvPr/>
        </p:nvSpPr>
        <p:spPr>
          <a:xfrm>
            <a:off x="3824280" y="4727520"/>
            <a:ext cx="1599480" cy="57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group 32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0"/>
          <p:cNvSpPr/>
          <p:nvPr/>
        </p:nvSpPr>
        <p:spPr>
          <a:xfrm>
            <a:off x="6110280" y="4752360"/>
            <a:ext cx="1599480" cy="57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group 40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1"/>
          <p:cNvSpPr/>
          <p:nvPr/>
        </p:nvSpPr>
        <p:spPr>
          <a:xfrm>
            <a:off x="1102320" y="389916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2"/>
          <p:cNvSpPr/>
          <p:nvPr/>
        </p:nvSpPr>
        <p:spPr>
          <a:xfrm>
            <a:off x="5042160" y="394992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pid=32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pgid=32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3"/>
          <p:cNvSpPr/>
          <p:nvPr/>
        </p:nvSpPr>
        <p:spPr>
          <a:xfrm>
            <a:off x="7228440" y="397692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pid=40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pgid=40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4"/>
          <p:cNvSpPr/>
          <p:nvPr/>
        </p:nvSpPr>
        <p:spPr>
          <a:xfrm>
            <a:off x="1402200" y="571536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pid=21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5"/>
          <p:cNvSpPr/>
          <p:nvPr/>
        </p:nvSpPr>
        <p:spPr>
          <a:xfrm>
            <a:off x="2545200" y="5715360"/>
            <a:ext cx="8208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pid=22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pgid=20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of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ctrl-c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ctrl-z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52280" y="1295280"/>
            <a:ext cx="5333400" cy="471384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bluefish&gt; ./forks 17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Child: pid=28108 pgrp=28107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Parent: pid=28107 pgrp=28107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&lt;types ctrl-z&gt;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Suspended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bluefish&gt; ps w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 TTY      STAT   TIME COMMAND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27699 pts/8    Ss     0:00 -tcsh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28107 pts/8    T      0:01 ./forks 17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28108 pts/8    T      0:01 ./forks 17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28109 pts/8    R+     0:00 ps w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bluefish&gt; fg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./forks 17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&lt;types ctrl-c&gt;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bluefish&gt; ps w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 TTY      STAT   TIME COMMAND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27699 pts/8    Ss     0:00 -tcsh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28110 pts/8    R+     0:00 ps w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5638680" y="1207440"/>
            <a:ext cx="3123360" cy="3656160"/>
          </a:xfrm>
          <a:prstGeom prst="rect">
            <a:avLst/>
          </a:prstGeom>
          <a:solidFill>
            <a:schemeClr val="bg1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 (process state) Legend: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letter: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S: sleeping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T: stopped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R: running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Second letter: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s: session leader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+: foreground proc group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 “man ps” for more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details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Sending Signals with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kill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197360"/>
            <a:ext cx="7695360" cy="53121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fork12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pid_t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[N];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child_status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N; i++)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((pid[i] = fork()) == 0)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Child: Infinite Loop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(1)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N; i++)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"Killing process %d\n"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pid[i]);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kill(pid[i], SIGINT);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N; i++)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pid_t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wpid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wait(&amp;child_status);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(WIFEXITED(child_status))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"Child %d terminated with exit status %d\n"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wpid, WEXITSTATUS(child_status));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else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"Child %d terminated abnormally\n"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wpid);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979680" y="6172200"/>
            <a:ext cx="1140840" cy="367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forks.c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ECF Exists at All Levels of a System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6720" y="128592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 and operating system kernel software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Context Switch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 timer and kernel software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software and application software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 jumps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code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239880" y="1481400"/>
            <a:ext cx="227880" cy="129456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6489360" y="1900440"/>
            <a:ext cx="2187720" cy="45576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Previous Lecture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248520" y="3124080"/>
            <a:ext cx="219240" cy="5328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6483960" y="3119760"/>
            <a:ext cx="1609920" cy="45576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Lecture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6537960" y="3749040"/>
            <a:ext cx="1319040" cy="45576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Textbook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6248520" y="3772080"/>
            <a:ext cx="219240" cy="5328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Receiving 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96720" y="1200240"/>
            <a:ext cx="7895520" cy="108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kernel is returning from an exception handler and is ready to pass control to process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815480" y="4494600"/>
            <a:ext cx="4494960" cy="424800"/>
          </a:xfrm>
          <a:prstGeom prst="rect">
            <a:avLst/>
          </a:prstGeom>
          <a:solidFill>
            <a:srgbClr val="f1c7c7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1815480" y="4069080"/>
            <a:ext cx="4494960" cy="42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1815480" y="4920120"/>
            <a:ext cx="4494960" cy="42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1815480" y="3637800"/>
            <a:ext cx="4494960" cy="424800"/>
          </a:xfrm>
          <a:prstGeom prst="rect">
            <a:avLst/>
          </a:prstGeom>
          <a:solidFill>
            <a:srgbClr val="f1c7c7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7"/>
          <p:cNvSpPr/>
          <p:nvPr/>
        </p:nvSpPr>
        <p:spPr>
          <a:xfrm>
            <a:off x="1815480" y="3212280"/>
            <a:ext cx="4494960" cy="42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8"/>
          <p:cNvSpPr/>
          <p:nvPr/>
        </p:nvSpPr>
        <p:spPr>
          <a:xfrm>
            <a:off x="2045880" y="2590920"/>
            <a:ext cx="10800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3569400" y="2590920"/>
            <a:ext cx="10692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B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Line 10"/>
          <p:cNvSpPr/>
          <p:nvPr/>
        </p:nvSpPr>
        <p:spPr>
          <a:xfrm flipH="1">
            <a:off x="2590560" y="3215520"/>
            <a:ext cx="6480" cy="420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1"/>
          <p:cNvSpPr/>
          <p:nvPr/>
        </p:nvSpPr>
        <p:spPr>
          <a:xfrm flipH="1">
            <a:off x="3416040" y="2590560"/>
            <a:ext cx="12960" cy="31244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2"/>
          <p:cNvSpPr/>
          <p:nvPr/>
        </p:nvSpPr>
        <p:spPr>
          <a:xfrm>
            <a:off x="5125680" y="3276720"/>
            <a:ext cx="9928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5125680" y="3691080"/>
            <a:ext cx="1155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5125680" y="4103640"/>
            <a:ext cx="9928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5108040" y="4540320"/>
            <a:ext cx="1155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125680" y="4997520"/>
            <a:ext cx="9928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6553080" y="3636720"/>
            <a:ext cx="75600" cy="38016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8"/>
          <p:cNvSpPr/>
          <p:nvPr/>
        </p:nvSpPr>
        <p:spPr>
          <a:xfrm>
            <a:off x="6640920" y="3657960"/>
            <a:ext cx="13863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context switch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6553080" y="4506120"/>
            <a:ext cx="75600" cy="38016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0"/>
          <p:cNvSpPr/>
          <p:nvPr/>
        </p:nvSpPr>
        <p:spPr>
          <a:xfrm>
            <a:off x="6640920" y="4527360"/>
            <a:ext cx="13863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context switch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232920" y="3962520"/>
            <a:ext cx="808560" cy="455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990720" y="3162240"/>
            <a:ext cx="456480" cy="2399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3"/>
          <p:cNvSpPr/>
          <p:nvPr/>
        </p:nvSpPr>
        <p:spPr>
          <a:xfrm flipH="1">
            <a:off x="2584440" y="4913280"/>
            <a:ext cx="6120" cy="420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24"/>
          <p:cNvSpPr/>
          <p:nvPr/>
        </p:nvSpPr>
        <p:spPr>
          <a:xfrm flipH="1">
            <a:off x="4184640" y="4074840"/>
            <a:ext cx="6120" cy="4208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5"/>
          <p:cNvSpPr/>
          <p:nvPr/>
        </p:nvSpPr>
        <p:spPr>
          <a:xfrm flipH="1" rot="16200000">
            <a:off x="3170880" y="3056400"/>
            <a:ext cx="438120" cy="15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6"/>
          <p:cNvSpPr/>
          <p:nvPr/>
        </p:nvSpPr>
        <p:spPr>
          <a:xfrm flipH="1" flipV="1" rot="16200000">
            <a:off x="3178080" y="3907440"/>
            <a:ext cx="416880" cy="15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Receiving 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96720" y="1200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kernel is returning from an exception handler and is ready to pass control to process </a:t>
            </a:r>
            <a:r>
              <a:rPr b="1" i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computes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pnb = pending &amp; ~blocked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set of pending nonblocked signals for process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 (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pnb == 0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 control to next instruction in the logical flow for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Choose least nonzero bit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pnb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force process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signal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receipt of the signal triggers some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action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 for all nonzero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pnb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 control to next instruction in logical flow for </a:t>
            </a: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088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 Actions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signal type has a predefined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 action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is one of: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process terminates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process stops until restarted by a SIGCONT signal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process ignores the signal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7900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Installing Signal Handlers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90520" y="1220760"/>
            <a:ext cx="8700480" cy="522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signal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 modifies the default action associated with the receipt of signal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signum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handler_t *signal(int signum, handler_t *handler)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values for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handler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SIG_IGN: ignore signals of type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signum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SIG_DFL: revert to the default action on receipt of signals of type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signum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Otherwise,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handler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address of a user-level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handler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when process receives signal of type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signum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Referred to as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“installing”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handler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Executing handler is called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“catching”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“handling”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signal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the handler executes its return statement, control passes back to instruction in the control flow of the process that was interrupted by receipt of the signal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73" end="6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28600" y="304920"/>
            <a:ext cx="518076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 Handling Example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6320" y="967680"/>
            <a:ext cx="8991000" cy="544392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sigint_handler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ba8c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SIGINT handler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b7898a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"So you think you can stop the bomb with ctrl-c, do you?\n"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sleep(2);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b7898a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"Well..."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fflush(stdout);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sleep(1);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b7898a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"OK. :-)\n"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Install the SIGINT handler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(signal(SIGINT, sigint_handler) == SIG_ERR)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unix_error(</a:t>
            </a:r>
            <a:r>
              <a:rPr b="1" lang="en" sz="1600" spc="-1" strike="noStrike">
                <a:solidFill>
                  <a:srgbClr val="b7898a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"signal error"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Wait for the receipt of a signal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pause();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0;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211960" y="6095880"/>
            <a:ext cx="84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sigint.c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088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 Handlers as Concurrent Flows</a:t>
            </a:r>
            <a:endParaRPr b="0" lang="e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0880" y="1371600"/>
            <a:ext cx="8306640" cy="12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signal handler is a separate logical flow (not process) that runs concurrently with the main program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3"/>
          <p:cNvSpPr/>
          <p:nvPr/>
        </p:nvSpPr>
        <p:spPr>
          <a:xfrm>
            <a:off x="2987640" y="43434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2423520" y="3124080"/>
            <a:ext cx="1278000" cy="10634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A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(1)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3947760" y="3124080"/>
            <a:ext cx="1400040" cy="13068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handler(){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…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5479920" y="3124080"/>
            <a:ext cx="966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B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Line 7"/>
          <p:cNvSpPr/>
          <p:nvPr/>
        </p:nvSpPr>
        <p:spPr>
          <a:xfrm>
            <a:off x="4511520" y="49528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8"/>
          <p:cNvSpPr/>
          <p:nvPr/>
        </p:nvSpPr>
        <p:spPr>
          <a:xfrm>
            <a:off x="6035400" y="46479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9"/>
          <p:cNvSpPr/>
          <p:nvPr/>
        </p:nvSpPr>
        <p:spPr>
          <a:xfrm>
            <a:off x="2987640" y="52578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0"/>
          <p:cNvSpPr/>
          <p:nvPr/>
        </p:nvSpPr>
        <p:spPr>
          <a:xfrm>
            <a:off x="6035400" y="55623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1"/>
          <p:cNvSpPr/>
          <p:nvPr/>
        </p:nvSpPr>
        <p:spPr>
          <a:xfrm>
            <a:off x="2530440" y="464796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58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2"/>
          <p:cNvSpPr/>
          <p:nvPr/>
        </p:nvSpPr>
        <p:spPr>
          <a:xfrm>
            <a:off x="2530440" y="495288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58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3"/>
          <p:cNvSpPr/>
          <p:nvPr/>
        </p:nvSpPr>
        <p:spPr>
          <a:xfrm>
            <a:off x="2530440" y="525780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58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4"/>
          <p:cNvSpPr/>
          <p:nvPr/>
        </p:nvSpPr>
        <p:spPr>
          <a:xfrm>
            <a:off x="2530440" y="556236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58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5"/>
          <p:cNvSpPr/>
          <p:nvPr/>
        </p:nvSpPr>
        <p:spPr>
          <a:xfrm>
            <a:off x="2530440" y="586728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58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6"/>
          <p:cNvSpPr/>
          <p:nvPr/>
        </p:nvSpPr>
        <p:spPr>
          <a:xfrm>
            <a:off x="990720" y="4796280"/>
            <a:ext cx="817200" cy="455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7"/>
          <p:cNvSpPr/>
          <p:nvPr/>
        </p:nvSpPr>
        <p:spPr>
          <a:xfrm>
            <a:off x="1732320" y="4419720"/>
            <a:ext cx="456480" cy="1599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770920" y="4724280"/>
            <a:ext cx="4494960" cy="424800"/>
          </a:xfrm>
          <a:prstGeom prst="rect">
            <a:avLst/>
          </a:prstGeom>
          <a:solidFill>
            <a:srgbClr val="f1c7c7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2770920" y="5149800"/>
            <a:ext cx="449496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357120" y="60948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View of Signal Handlers as Concurrent Flows</a:t>
            </a:r>
            <a:endParaRPr b="0" lang="e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705960" y="2666880"/>
            <a:ext cx="1598040" cy="638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Signal delivered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process 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Line 5"/>
          <p:cNvSpPr/>
          <p:nvPr/>
        </p:nvSpPr>
        <p:spPr>
          <a:xfrm>
            <a:off x="2361960" y="2851560"/>
            <a:ext cx="381240" cy="360"/>
          </a:xfrm>
          <a:prstGeom prst="line">
            <a:avLst/>
          </a:prstGeom>
          <a:ln w="38160">
            <a:solidFill>
              <a:schemeClr val="tx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"/>
          <p:cNvSpPr/>
          <p:nvPr/>
        </p:nvSpPr>
        <p:spPr>
          <a:xfrm>
            <a:off x="788760" y="4132080"/>
            <a:ext cx="1515600" cy="638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Signal received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process 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7"/>
          <p:cNvSpPr/>
          <p:nvPr/>
        </p:nvSpPr>
        <p:spPr>
          <a:xfrm>
            <a:off x="2361960" y="4316400"/>
            <a:ext cx="381240" cy="360"/>
          </a:xfrm>
          <a:prstGeom prst="line">
            <a:avLst/>
          </a:prstGeom>
          <a:ln w="38160">
            <a:solidFill>
              <a:schemeClr val="tx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8"/>
          <p:cNvSpPr/>
          <p:nvPr/>
        </p:nvSpPr>
        <p:spPr>
          <a:xfrm>
            <a:off x="2770920" y="3885120"/>
            <a:ext cx="4494960" cy="424800"/>
          </a:xfrm>
          <a:prstGeom prst="rect">
            <a:avLst/>
          </a:prstGeom>
          <a:solidFill>
            <a:srgbClr val="f1c7c7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9"/>
          <p:cNvSpPr/>
          <p:nvPr/>
        </p:nvSpPr>
        <p:spPr>
          <a:xfrm>
            <a:off x="2770920" y="3459600"/>
            <a:ext cx="4494960" cy="42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0"/>
          <p:cNvSpPr/>
          <p:nvPr/>
        </p:nvSpPr>
        <p:spPr>
          <a:xfrm>
            <a:off x="2770920" y="4310640"/>
            <a:ext cx="449496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1"/>
          <p:cNvSpPr/>
          <p:nvPr/>
        </p:nvSpPr>
        <p:spPr>
          <a:xfrm>
            <a:off x="2770920" y="3028320"/>
            <a:ext cx="4494960" cy="424800"/>
          </a:xfrm>
          <a:prstGeom prst="rect">
            <a:avLst/>
          </a:prstGeom>
          <a:solidFill>
            <a:srgbClr val="f1c7c7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2"/>
          <p:cNvSpPr/>
          <p:nvPr/>
        </p:nvSpPr>
        <p:spPr>
          <a:xfrm>
            <a:off x="2770920" y="2602800"/>
            <a:ext cx="449496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3"/>
          <p:cNvSpPr/>
          <p:nvPr/>
        </p:nvSpPr>
        <p:spPr>
          <a:xfrm>
            <a:off x="3001320" y="1981080"/>
            <a:ext cx="10800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A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4"/>
          <p:cNvSpPr/>
          <p:nvPr/>
        </p:nvSpPr>
        <p:spPr>
          <a:xfrm>
            <a:off x="4524840" y="1981080"/>
            <a:ext cx="10692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B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Line 15"/>
          <p:cNvSpPr/>
          <p:nvPr/>
        </p:nvSpPr>
        <p:spPr>
          <a:xfrm>
            <a:off x="3546000" y="2605680"/>
            <a:ext cx="360" cy="4208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16"/>
          <p:cNvSpPr/>
          <p:nvPr/>
        </p:nvSpPr>
        <p:spPr>
          <a:xfrm flipH="1">
            <a:off x="4371480" y="1981080"/>
            <a:ext cx="12600" cy="39319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7"/>
          <p:cNvSpPr/>
          <p:nvPr/>
        </p:nvSpPr>
        <p:spPr>
          <a:xfrm>
            <a:off x="5484240" y="2666880"/>
            <a:ext cx="158724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code (main)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8"/>
          <p:cNvSpPr/>
          <p:nvPr/>
        </p:nvSpPr>
        <p:spPr>
          <a:xfrm>
            <a:off x="5479920" y="3081240"/>
            <a:ext cx="1155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9"/>
          <p:cNvSpPr/>
          <p:nvPr/>
        </p:nvSpPr>
        <p:spPr>
          <a:xfrm>
            <a:off x="5484240" y="3494160"/>
            <a:ext cx="158724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code (main)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0"/>
          <p:cNvSpPr/>
          <p:nvPr/>
        </p:nvSpPr>
        <p:spPr>
          <a:xfrm>
            <a:off x="5462640" y="3930480"/>
            <a:ext cx="1155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1"/>
          <p:cNvSpPr/>
          <p:nvPr/>
        </p:nvSpPr>
        <p:spPr>
          <a:xfrm>
            <a:off x="5486760" y="4343400"/>
            <a:ext cx="1812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code (handler)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2"/>
          <p:cNvSpPr/>
          <p:nvPr/>
        </p:nvSpPr>
        <p:spPr>
          <a:xfrm>
            <a:off x="7508520" y="3027240"/>
            <a:ext cx="75600" cy="38016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3"/>
          <p:cNvSpPr/>
          <p:nvPr/>
        </p:nvSpPr>
        <p:spPr>
          <a:xfrm>
            <a:off x="7596360" y="3048480"/>
            <a:ext cx="13863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context switch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4"/>
          <p:cNvSpPr/>
          <p:nvPr/>
        </p:nvSpPr>
        <p:spPr>
          <a:xfrm>
            <a:off x="7508520" y="3896640"/>
            <a:ext cx="75600" cy="38016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5"/>
          <p:cNvSpPr/>
          <p:nvPr/>
        </p:nvSpPr>
        <p:spPr>
          <a:xfrm>
            <a:off x="7596360" y="3917880"/>
            <a:ext cx="13863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context switch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Line 26"/>
          <p:cNvSpPr/>
          <p:nvPr/>
        </p:nvSpPr>
        <p:spPr>
          <a:xfrm>
            <a:off x="3539520" y="4303440"/>
            <a:ext cx="360" cy="4208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27"/>
          <p:cNvSpPr/>
          <p:nvPr/>
        </p:nvSpPr>
        <p:spPr>
          <a:xfrm>
            <a:off x="5139720" y="3465360"/>
            <a:ext cx="360" cy="4208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8"/>
          <p:cNvSpPr/>
          <p:nvPr/>
        </p:nvSpPr>
        <p:spPr>
          <a:xfrm flipH="1" rot="16200000">
            <a:off x="4122720" y="2450160"/>
            <a:ext cx="438120" cy="15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9"/>
          <p:cNvSpPr/>
          <p:nvPr/>
        </p:nvSpPr>
        <p:spPr>
          <a:xfrm flipH="1" flipV="1" rot="16200000">
            <a:off x="4130280" y="3294720"/>
            <a:ext cx="416880" cy="15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30"/>
          <p:cNvSpPr/>
          <p:nvPr/>
        </p:nvSpPr>
        <p:spPr>
          <a:xfrm>
            <a:off x="3538080" y="4724280"/>
            <a:ext cx="360" cy="420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31"/>
          <p:cNvSpPr/>
          <p:nvPr/>
        </p:nvSpPr>
        <p:spPr>
          <a:xfrm>
            <a:off x="3538080" y="5141880"/>
            <a:ext cx="360" cy="4204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2"/>
          <p:cNvSpPr/>
          <p:nvPr/>
        </p:nvSpPr>
        <p:spPr>
          <a:xfrm>
            <a:off x="5465160" y="4766760"/>
            <a:ext cx="1155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3"/>
          <p:cNvSpPr/>
          <p:nvPr/>
        </p:nvSpPr>
        <p:spPr>
          <a:xfrm>
            <a:off x="5486400" y="5181480"/>
            <a:ext cx="158724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code (main)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4"/>
          <p:cNvSpPr/>
          <p:nvPr/>
        </p:nvSpPr>
        <p:spPr>
          <a:xfrm>
            <a:off x="3147840" y="2709360"/>
            <a:ext cx="339120" cy="3661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curr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5"/>
          <p:cNvSpPr/>
          <p:nvPr/>
        </p:nvSpPr>
        <p:spPr>
          <a:xfrm>
            <a:off x="3142440" y="5071680"/>
            <a:ext cx="360360" cy="3661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6"/>
          <p:cNvSpPr/>
          <p:nvPr/>
        </p:nvSpPr>
        <p:spPr>
          <a:xfrm>
            <a:off x="3505320" y="2977200"/>
            <a:ext cx="90720" cy="90720"/>
          </a:xfrm>
          <a:prstGeom prst="ellipse">
            <a:avLst/>
          </a:prstGeom>
          <a:solidFill>
            <a:schemeClr val="tx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7"/>
          <p:cNvSpPr/>
          <p:nvPr/>
        </p:nvSpPr>
        <p:spPr>
          <a:xfrm>
            <a:off x="3489840" y="5122800"/>
            <a:ext cx="90720" cy="90720"/>
          </a:xfrm>
          <a:prstGeom prst="ellipse">
            <a:avLst/>
          </a:prstGeom>
          <a:solidFill>
            <a:schemeClr val="tx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Signal Handlers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96720" y="1362240"/>
            <a:ext cx="7895520" cy="618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Handlers can be interrupted by other handlers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Line 3"/>
          <p:cNvSpPr/>
          <p:nvPr/>
        </p:nvSpPr>
        <p:spPr>
          <a:xfrm>
            <a:off x="2844000" y="2822400"/>
            <a:ext cx="360" cy="5983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4"/>
          <p:cNvSpPr/>
          <p:nvPr/>
        </p:nvSpPr>
        <p:spPr>
          <a:xfrm>
            <a:off x="2850480" y="3427200"/>
            <a:ext cx="24001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5"/>
          <p:cNvSpPr/>
          <p:nvPr/>
        </p:nvSpPr>
        <p:spPr>
          <a:xfrm flipH="1" flipV="1">
            <a:off x="5198400" y="4116600"/>
            <a:ext cx="2355120" cy="532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6"/>
          <p:cNvSpPr/>
          <p:nvPr/>
        </p:nvSpPr>
        <p:spPr>
          <a:xfrm>
            <a:off x="2845800" y="4108320"/>
            <a:ext cx="3240" cy="8762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7"/>
          <p:cNvSpPr/>
          <p:nvPr/>
        </p:nvSpPr>
        <p:spPr>
          <a:xfrm>
            <a:off x="3033360" y="2825640"/>
            <a:ext cx="20502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Control passes to handler 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2017080" y="2286000"/>
            <a:ext cx="164376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 program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9"/>
          <p:cNvSpPr/>
          <p:nvPr/>
        </p:nvSpPr>
        <p:spPr>
          <a:xfrm>
            <a:off x="5612400" y="4572000"/>
            <a:ext cx="147780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(5) Handler 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returns to handler 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0"/>
          <p:cNvSpPr/>
          <p:nvPr/>
        </p:nvSpPr>
        <p:spPr>
          <a:xfrm>
            <a:off x="2382120" y="3144960"/>
            <a:ext cx="464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1"/>
          <p:cNvSpPr/>
          <p:nvPr/>
        </p:nvSpPr>
        <p:spPr>
          <a:xfrm>
            <a:off x="2382840" y="3849840"/>
            <a:ext cx="476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2"/>
          <p:cNvSpPr/>
          <p:nvPr/>
        </p:nvSpPr>
        <p:spPr>
          <a:xfrm>
            <a:off x="435960" y="3105000"/>
            <a:ext cx="1917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Program catches signal 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3"/>
          <p:cNvSpPr/>
          <p:nvPr/>
        </p:nvSpPr>
        <p:spPr>
          <a:xfrm>
            <a:off x="4595400" y="2286000"/>
            <a:ext cx="12798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Handler 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4"/>
          <p:cNvSpPr/>
          <p:nvPr/>
        </p:nvSpPr>
        <p:spPr>
          <a:xfrm>
            <a:off x="6949080" y="2286000"/>
            <a:ext cx="12798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Handler 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5"/>
          <p:cNvSpPr/>
          <p:nvPr/>
        </p:nvSpPr>
        <p:spPr>
          <a:xfrm>
            <a:off x="3369600" y="3600360"/>
            <a:ext cx="1853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 Program catches signal 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Line 16"/>
          <p:cNvSpPr/>
          <p:nvPr/>
        </p:nvSpPr>
        <p:spPr>
          <a:xfrm>
            <a:off x="5231880" y="3431880"/>
            <a:ext cx="360" cy="598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7"/>
          <p:cNvSpPr/>
          <p:nvPr/>
        </p:nvSpPr>
        <p:spPr>
          <a:xfrm>
            <a:off x="5225400" y="4024080"/>
            <a:ext cx="24001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8"/>
          <p:cNvSpPr/>
          <p:nvPr/>
        </p:nvSpPr>
        <p:spPr>
          <a:xfrm>
            <a:off x="5357160" y="3409920"/>
            <a:ext cx="21139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(4)  Control passes to handler 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19"/>
          <p:cNvSpPr/>
          <p:nvPr/>
        </p:nvSpPr>
        <p:spPr>
          <a:xfrm>
            <a:off x="7606440" y="4079520"/>
            <a:ext cx="360" cy="598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20"/>
          <p:cNvSpPr/>
          <p:nvPr/>
        </p:nvSpPr>
        <p:spPr>
          <a:xfrm>
            <a:off x="5231880" y="4206600"/>
            <a:ext cx="360" cy="598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21"/>
          <p:cNvSpPr/>
          <p:nvPr/>
        </p:nvSpPr>
        <p:spPr>
          <a:xfrm flipH="1" flipV="1">
            <a:off x="2836080" y="4040640"/>
            <a:ext cx="2342880" cy="7095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2"/>
          <p:cNvSpPr/>
          <p:nvPr/>
        </p:nvSpPr>
        <p:spPr>
          <a:xfrm>
            <a:off x="3529440" y="4699080"/>
            <a:ext cx="147780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(6) Handler 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returns to main program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3"/>
          <p:cNvSpPr/>
          <p:nvPr/>
        </p:nvSpPr>
        <p:spPr>
          <a:xfrm>
            <a:off x="435960" y="3930480"/>
            <a:ext cx="1917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(7) Main program resumes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Blocking and Unblocking Signals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Implicit blocking mechanism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blocks any pending signals of type currently being handled.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E.g., A SIGINT handler can’t be interrupted by another SIGINT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 blocking and unblocking mechanism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sigprocmask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Supporting functions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sigemptyset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Create empty set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sigfillset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Add every signal number to set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sigaddset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Add signal number to set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sigdelset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Delete signal number from set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57120" y="435600"/>
            <a:ext cx="611928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Temporarily Blocking 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1828800"/>
            <a:ext cx="8152560" cy="32536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sigset_t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mask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prev_mask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Sigemptyset(&amp;mask);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Sigaddset(&amp;mask, SIGINT);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Block SIGINT and save previous blocked set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Sigprocmask(SIG_BLOCK, &amp;mask, &amp;prev_mask);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7878d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Code region that will not be interrupted by SIGINT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Restore previous blocked set, unblocking SIGINT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Sigprocmask(SIG_SETMASK, &amp;prev_mask,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 rot="16200000">
            <a:off x="510120" y="3453120"/>
            <a:ext cx="837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 jumps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Safe Signal Handling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8088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Handlers are tricky because they are concurrent with main program and share the same global data structures.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 data structures can become corrupted.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We’ll explore concurrency issues later in the term.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now here are some guidelines to help you avoid trouble.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57120" y="30492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Guidelines for Writing Safe Handlers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96720" y="1219320"/>
            <a:ext cx="8441640" cy="5266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G0: Keep your handlers as simple as possible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e.g., Set a global flag and return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G1: Call only async-signal-safe functions in your handlers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printf, sprintf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not safe!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G2: Save and restore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errno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entry and exit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that other handlers don’t overwrite your value of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errno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G3: Protect accesses to shared data structures by temporarily blocking all signals.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prevent possible corruption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G4: Declare global variables as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volatile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prevent compiler from storing them in a register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G5: Declare global flags as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volatile sig_atomic_t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flag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variable that is only read or written (e.g. flag = 1, not flag++)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Flag declared this way does not need to be protected  like other globals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9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Async-Signal-Safety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96720" y="1362240"/>
            <a:ext cx="8670240" cy="374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is </a:t>
            </a:r>
            <a:r>
              <a:rPr b="1" i="1" lang="en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async-signal-safe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either reentrant (e.g., all variables stored on stack frame, CS:APP3e 12.7.2) or non-interruptible by signals.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Posix guarantees 117 functions to be async-signal-safe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“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man 7 signal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Popular functions on the list: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_exit, write, wait, waitpid, sleep, kill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Popular functions that are </a:t>
            </a: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the list: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sprintf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malloc, exit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Unfortunate fact: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write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only async-signal-safe output function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41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57120" y="435600"/>
            <a:ext cx="817668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Safely Generating Formatted Output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96720" y="1143000"/>
            <a:ext cx="8344440" cy="205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reentrant SIO (Safe I/O library) from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csapp.c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your handlers.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ssize_t sio_puts(char s[]) /* Put string */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ssize_t sio_putl(long v)   /* Put long */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sio_error(char s[])   /* Put msg &amp; exit */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275040" y="3581280"/>
            <a:ext cx="8466120" cy="2818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sigint_handler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 </a:t>
            </a:r>
            <a:r>
              <a:rPr b="1" lang="en" sz="18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Safe SIGINT handler */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8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"So you think you can stop the bomb with ctrl-c, do you?\n"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sleep(2);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8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"Well..."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sleep(1);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8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"OK. :-)\n"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_exit(0);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7515720" y="6031440"/>
            <a:ext cx="123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sigintsafe.c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172200" y="1113480"/>
            <a:ext cx="2971080" cy="376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0040" indent="-22932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Pending signals are not queued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01760" indent="-17064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signal type, one bit indicates whether or not signal is pending…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01760" indent="-17064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thus at most one pending signal of any particular type.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 indent="-17064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can’t use signals to count events, such as children terminating.</a:t>
            </a:r>
            <a:endParaRPr b="0" lang="e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63360" y="522360"/>
            <a:ext cx="5866560" cy="6258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ccount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0;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child_handler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olderrno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errno;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pid_t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 = wait(</a:t>
            </a:r>
            <a:r>
              <a:rPr b="1" lang="en" sz="14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)) &lt; 0)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Sio_error(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"wait error"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ccount--;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"Handler reaped child 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Sio_putl((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)pid);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 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sleep(1);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errno = olderrno;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fork14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pid_t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[N];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ccount = N;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Signal(SIGCHLD, child_handler);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(i = 0; i &lt; N; i++)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((pid[i] = Fork()) == 0)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Sleep(1);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  </a:t>
            </a: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Child exits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(ccount &gt; 0) </a:t>
            </a: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Parent spins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5125680" y="6412320"/>
            <a:ext cx="81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forks.c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4876920" y="5257800"/>
            <a:ext cx="3580560" cy="8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3913a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whaleshark&gt;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Bold"/>
                <a:ea typeface="DejaVu Sans"/>
              </a:rPr>
              <a:t>./forks 14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 reaped child 23240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 reaped child 23241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4419720" y="417600"/>
            <a:ext cx="4647600" cy="572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 Signal Handling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3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3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3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57200" y="457200"/>
            <a:ext cx="840672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 Signal Handling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480960" y="1295280"/>
            <a:ext cx="8381160" cy="12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 wait for all terminated child processes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 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loop to reap all terminated children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457200" y="2260440"/>
            <a:ext cx="8262720" cy="31233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child_handler2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olderrno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errno;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pid_t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 = wait(</a:t>
            </a:r>
            <a:r>
              <a:rPr b="1" lang="en" sz="18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)) &gt; 0) {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ccount--;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8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"Handler reaped child "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Sio_putl((</a:t>
            </a:r>
            <a:r>
              <a:rPr b="1" lang="en" sz="18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)pid);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8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 \n"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(errno != ECHILD)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Sio_error(</a:t>
            </a:r>
            <a:r>
              <a:rPr b="1" lang="en" sz="18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"wait error"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errno = olderrno;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4419720" y="4800600"/>
            <a:ext cx="4494960" cy="179352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3913a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whaleshark&gt;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Bold"/>
                <a:ea typeface="DejaVu Sans"/>
              </a:rPr>
              <a:t>./forks 15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 reaped child 23246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 reaped child 23247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 reaped child 23248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 reaped child 23249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 reaped child 23250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3913a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whaleshark&gt;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80880" y="493560"/>
            <a:ext cx="830520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Portable Signal Handling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0880" y="1143000"/>
            <a:ext cx="8305200" cy="21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Ugh! Different versions of Unix can have different signal handling semantics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older systems restore action to default after catching signal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interrupted system calls can return with errno == EINTR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systems don’t block signals of the type being handled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sigaction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564840" y="3734640"/>
            <a:ext cx="7872480" cy="28288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Signal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signum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struct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sigaction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action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old_action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action.sa_handler = handler;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sigemptyset(&amp;action.sa_mask);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Block sigs of type being handled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action.sa_flags = SA_RESTART;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Restart syscalls if possible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(sigaction(signum, &amp;action, &amp;old_action) &lt; 0)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unix_error(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"Signal error"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(old_action.sa_handler);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7875000" y="6240600"/>
            <a:ext cx="88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csapp.c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5" dur="indefinite" restart="never" nodeType="tmRoot">
          <p:childTnLst>
            <p:seq>
              <p:cTn id="2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Synchronizing Flows to Avoid Races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574200" y="2011320"/>
            <a:ext cx="7581240" cy="471384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argc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argv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sigset_t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mask_all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prev_all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Sigfillset(&amp;mask_all);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Signal(SIGCHLD, handler);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initjobs();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Initialize the job list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(1)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 = Fork()) == 0) {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Child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Execve(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"/bin/date"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argv,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Sigprocmask(SIG_BLOCK, &amp;mask_all, &amp;prev_all);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Parent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addjob(pid);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Add the child to the job list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Sigprocmask(SIG_SETMASK, &amp;prev_all,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396720" y="1209600"/>
            <a:ext cx="7895520" cy="801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shell with a subtle synchronization error because it assumes parent runs before child.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7152120" y="6400800"/>
            <a:ext cx="137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procmask1.c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Synchronizing Flows to Avoid Races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805680" y="2133720"/>
            <a:ext cx="6909120" cy="39837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olderrno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errno;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sigset_t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mask_all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prev_all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pid_t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Sigfillset(&amp;mask_all);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 = waitpid(-1,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0)) &gt; 0) {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Reap child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Sigprocmask(SIG_BLOCK, &amp;mask_all, &amp;prev_all);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deletejob(pid);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Delete the child from the job list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Sigprocmask(SIG_SETMASK, &amp;prev_all,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(errno != ECHILD)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Sio_error(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"waitpid error"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errno = olderrno;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96720" y="1362240"/>
            <a:ext cx="7895520" cy="4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SIGCHLD handler for a simple shell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6943320" y="5791320"/>
            <a:ext cx="137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procmask1.c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57120" y="435600"/>
            <a:ext cx="787176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Corrected Shell Program without Race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25800" y="1380240"/>
            <a:ext cx="8486640" cy="533952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argc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**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argv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sigset_t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mask_all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mask_one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prev_one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Sigfillset(&amp;mask_all);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Sigemptyset(&amp;mask_one);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Sigaddset(&amp;mask_one, SIGCHLD);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Signal(SIGCHLD, handler);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initjobs();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Initialize the job list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(1) 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Sigprocmask(SIG_BLOCK, &amp;mask_one, &amp;prev_one);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Block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 = Fork()) == 0) {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Child process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Sigprocmask(SIG_SETMASK, &amp;prev_one,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Unblock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Execve(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"/bin/date"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argv,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Sigprocmask(SIG_BLOCK, &amp;mask_all,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Parent process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addjob(pid); 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Add the child to the job list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Sigprocmask(SIG_SETMASK, &amp;prev_one,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 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Unblock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7642080" y="6400800"/>
            <a:ext cx="137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procmask2.c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Process Hierarchy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895480" y="3581280"/>
            <a:ext cx="1675800" cy="532800"/>
          </a:xfrm>
          <a:prstGeom prst="ellipse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Login shell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895480" y="4572000"/>
            <a:ext cx="1675800" cy="532800"/>
          </a:xfrm>
          <a:prstGeom prst="ellipse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Child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838080" y="4572000"/>
            <a:ext cx="1675800" cy="532800"/>
          </a:xfrm>
          <a:prstGeom prst="ellipse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Child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3962520" y="5715000"/>
            <a:ext cx="1675800" cy="532800"/>
          </a:xfrm>
          <a:prstGeom prst="ellipse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Grandchild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1752480" y="5715000"/>
            <a:ext cx="1675800" cy="532800"/>
          </a:xfrm>
          <a:prstGeom prst="ellipse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Grandchild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Line 7"/>
          <p:cNvSpPr/>
          <p:nvPr/>
        </p:nvSpPr>
        <p:spPr>
          <a:xfrm flipH="1">
            <a:off x="2209680" y="4038480"/>
            <a:ext cx="990720" cy="609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3657600" y="1447920"/>
            <a:ext cx="1675800" cy="532800"/>
          </a:xfrm>
          <a:prstGeom prst="ellipse">
            <a:avLst/>
          </a:prstGeom>
          <a:solidFill>
            <a:schemeClr val="bg1"/>
          </a:solidFill>
          <a:ln cap="rnd" w="2556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[0]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9"/>
          <p:cNvSpPr/>
          <p:nvPr/>
        </p:nvSpPr>
        <p:spPr>
          <a:xfrm>
            <a:off x="4495680" y="1981080"/>
            <a:ext cx="360" cy="45720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0"/>
          <p:cNvSpPr/>
          <p:nvPr/>
        </p:nvSpPr>
        <p:spPr>
          <a:xfrm flipH="1">
            <a:off x="4038480" y="2971800"/>
            <a:ext cx="380880" cy="304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1"/>
          <p:cNvSpPr/>
          <p:nvPr/>
        </p:nvSpPr>
        <p:spPr>
          <a:xfrm>
            <a:off x="3733560" y="4114800"/>
            <a:ext cx="360" cy="4572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2"/>
          <p:cNvSpPr/>
          <p:nvPr/>
        </p:nvSpPr>
        <p:spPr>
          <a:xfrm>
            <a:off x="3886200" y="5105160"/>
            <a:ext cx="914400" cy="609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3"/>
          <p:cNvSpPr/>
          <p:nvPr/>
        </p:nvSpPr>
        <p:spPr>
          <a:xfrm flipH="1">
            <a:off x="2666880" y="5105160"/>
            <a:ext cx="838080" cy="609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4"/>
          <p:cNvSpPr/>
          <p:nvPr/>
        </p:nvSpPr>
        <p:spPr>
          <a:xfrm flipH="1">
            <a:off x="1981080" y="2819160"/>
            <a:ext cx="1752480" cy="6858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>
            <a:off x="76320" y="3352680"/>
            <a:ext cx="2133000" cy="761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cap="rnd" w="2556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Daemon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e.g.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httpd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6"/>
          <p:cNvSpPr/>
          <p:nvPr/>
        </p:nvSpPr>
        <p:spPr>
          <a:xfrm>
            <a:off x="3657600" y="2438280"/>
            <a:ext cx="1675800" cy="532800"/>
          </a:xfrm>
          <a:prstGeom prst="ellipse">
            <a:avLst/>
          </a:prstGeom>
          <a:solidFill>
            <a:srgbClr val="ccffcc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init [1]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7"/>
          <p:cNvSpPr/>
          <p:nvPr/>
        </p:nvSpPr>
        <p:spPr>
          <a:xfrm>
            <a:off x="5638680" y="3581280"/>
            <a:ext cx="1675800" cy="532800"/>
          </a:xfrm>
          <a:prstGeom prst="ellipse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Login shell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18"/>
          <p:cNvSpPr/>
          <p:nvPr/>
        </p:nvSpPr>
        <p:spPr>
          <a:xfrm>
            <a:off x="4914720" y="2958840"/>
            <a:ext cx="402120" cy="3175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9"/>
          <p:cNvSpPr/>
          <p:nvPr/>
        </p:nvSpPr>
        <p:spPr>
          <a:xfrm>
            <a:off x="5664240" y="4572000"/>
            <a:ext cx="1675800" cy="532800"/>
          </a:xfrm>
          <a:prstGeom prst="ellipse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Child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Line 20"/>
          <p:cNvSpPr/>
          <p:nvPr/>
        </p:nvSpPr>
        <p:spPr>
          <a:xfrm>
            <a:off x="6502320" y="4114800"/>
            <a:ext cx="360" cy="4572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1"/>
          <p:cNvSpPr/>
          <p:nvPr/>
        </p:nvSpPr>
        <p:spPr>
          <a:xfrm>
            <a:off x="4879800" y="3276720"/>
            <a:ext cx="4338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2"/>
          <p:cNvSpPr/>
          <p:nvPr/>
        </p:nvSpPr>
        <p:spPr>
          <a:xfrm rot="13380000">
            <a:off x="5219280" y="3226320"/>
            <a:ext cx="343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23"/>
          <p:cNvSpPr/>
          <p:nvPr/>
        </p:nvSpPr>
        <p:spPr>
          <a:xfrm flipH="1">
            <a:off x="3581280" y="3416040"/>
            <a:ext cx="228600" cy="1652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4"/>
          <p:cNvSpPr/>
          <p:nvPr/>
        </p:nvSpPr>
        <p:spPr>
          <a:xfrm flipH="1" rot="8700000">
            <a:off x="3809160" y="3225960"/>
            <a:ext cx="34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25"/>
          <p:cNvSpPr/>
          <p:nvPr/>
        </p:nvSpPr>
        <p:spPr>
          <a:xfrm>
            <a:off x="5562360" y="3450240"/>
            <a:ext cx="304920" cy="209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6"/>
          <p:cNvSpPr/>
          <p:nvPr/>
        </p:nvSpPr>
        <p:spPr>
          <a:xfrm>
            <a:off x="6248520" y="5715000"/>
            <a:ext cx="27932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Note: you can view the hierarchy using the Linux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pstree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command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7120" y="435600"/>
            <a:ext cx="848160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Explicitly Waiting for 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71680" y="2514600"/>
            <a:ext cx="8267040" cy="32853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volatile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sig_atomic_t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sigchld_handler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olderrno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errno;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 = Waitpid(-1,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0); </a:t>
            </a:r>
            <a:r>
              <a:rPr b="1" lang="en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Main is waiting for nonzero pid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errno = olderrno;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sigint_handler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96720" y="1408320"/>
            <a:ext cx="8441640" cy="801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Handlers for program explicitly waiting for SIGCHLD to arrive.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7261200" y="5486400"/>
            <a:ext cx="1564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waitforsignal.c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3" dur="indefinite" restart="never" nodeType="tmRoot">
          <p:childTnLst>
            <p:seq>
              <p:cTn id="2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57120" y="435600"/>
            <a:ext cx="848160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Explicitly Waiting for 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689040" y="1304280"/>
            <a:ext cx="7631640" cy="533952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argc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**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argv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 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sigset_t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mask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prev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Signal(SIGCHLD, sigchld_handler);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Signal(SIGINT, sigint_handler);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Sigemptyset(&amp;mask);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Sigaddset(&amp;mask, SIGCHLD);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(1) 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Sigprocmask(SIG_BLOCK, &amp;mask, &amp;prev);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Block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(Fork() == 0)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Child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Parent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 = 0;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Sigprocmask(SIG_SETMASK, &amp;prev,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Unblock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Wait for SIGCHLD to be received (wasteful!)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(!pid)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Do some work after receiving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"."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6946920" y="6336360"/>
            <a:ext cx="1564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waitforsignal.c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078960" y="1143000"/>
            <a:ext cx="2530800" cy="99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to a shell waiting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a foreground job to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terminate.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57120" y="435600"/>
            <a:ext cx="848160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Explicitly Waiting for Signals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71680" y="2570040"/>
            <a:ext cx="3314160" cy="57672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(!pid)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Race!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pause();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396720" y="1408320"/>
            <a:ext cx="789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is correct, but very wasteful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options: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 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sigsuspend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4267080" y="2570040"/>
            <a:ext cx="3809160" cy="57672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(!pid)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Too slow!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sleep(1);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57120" y="435600"/>
            <a:ext cx="848160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for Signals with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sigsuspend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762120" y="3055320"/>
            <a:ext cx="5409360" cy="8200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sigprocmask(SIG_BLOCK, &amp;mask, &amp;prev);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pause();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sigprocmask(SIG_SETMASK, &amp;prev,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96720" y="1408320"/>
            <a:ext cx="789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sigsuspend(const sigset_t *mask)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Equivalent to atomic (uninterruptable) version of: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9" dur="indefinite" restart="never" nodeType="tmRoot">
          <p:childTnLst>
            <p:seq>
              <p:cTn id="2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57120" y="435600"/>
            <a:ext cx="848160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for Signals with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sigsuspend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28600" y="1149480"/>
            <a:ext cx="8533800" cy="55677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main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argc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char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**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argv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sigset_t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mask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prev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Signal(SIGCHLD, sigchld_handler);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Signal(SIGINT, sigint_handler);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Sigemptyset(&amp;mask);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Sigaddset(&amp;mask, SIGCHLD);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(1) {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Sigprocmask(SIG_BLOCK, &amp;mask, &amp;prev);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Block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(Fork() == 0)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Child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exit(0);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Wait for SIGCHLD to be received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pid = 0;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(!pid)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Sigsuspend(&amp;prev);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Optionally unblock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Sigprocmask(SIG_SETMASK, &amp;prev, </a:t>
            </a:r>
            <a:r>
              <a:rPr b="1" lang="en" sz="15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" sz="15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Do some work after receiving SIGCHLD */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"."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exit(0);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7373880" y="6400800"/>
            <a:ext cx="1380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sigsuspend.c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 jumps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Consult your textbook.  (Much less important than the rest.)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493560"/>
            <a:ext cx="220896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Summary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457200" y="1200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 provide process-level exception handling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generate from user programs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define effect by declaring signal handler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very careful when writing signal handlers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 jumps provide exceptional control flow within process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Within constraints of stack discipline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5" dur="indefinite" restart="never" nodeType="tmRoot">
          <p:childTnLst>
            <p:seq>
              <p:cTn id="2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 slides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7" dur="indefinite" restart="never" nodeType="tmRoot">
          <p:childTnLst>
            <p:seq>
              <p:cTn id="2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380880"/>
            <a:ext cx="853380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 Jumps: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setjmp/longjmp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455760" y="1444680"/>
            <a:ext cx="8306640" cy="449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Powerful (but dangerous) user-level mechanism for transferring control to an arbitrary location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Controlled to way to break the procedure call / return discipline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Useful for error recovery and signal handling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setjmp(jmp_buf j)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 be called before longjmp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Identifies a return site for a subsequent longjmp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</a:t>
            </a: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returns </a:t>
            </a: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or more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where you are by storing  the current </a:t>
            </a:r>
            <a:r>
              <a:rPr b="1" i="1" lang="en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 context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i="1" lang="en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 pointer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and</a:t>
            </a:r>
            <a:r>
              <a:rPr b="1" i="1" lang="en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PC value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jmp_buf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0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9" dur="indefinite" restart="never" nodeType="tmRoot">
          <p:childTnLst>
            <p:seq>
              <p:cTn id="2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80880" y="533520"/>
            <a:ext cx="664128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setjmp/longjmp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(cont)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0880" y="1371600"/>
            <a:ext cx="8533800" cy="442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longjmp(jmp_buf j, int i)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Meaning: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from the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setjmp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remembered by jump buffer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again ...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time returning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instead of 0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after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setjmp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</a:t>
            </a: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but </a:t>
            </a:r>
            <a:r>
              <a:rPr b="1" lang="e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longjmp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Implementation: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Restore register context (stack pointer, base pointer, PC value) from jump buffer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%eax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(the return value) to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Jump to the location indicated by the PC stored in jump buf </a:t>
            </a: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94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94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94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94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 Programs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3240" y="1143000"/>
            <a:ext cx="8475120" cy="182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i="1" lang="e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</a:t>
            </a: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an application program that runs programs on behalf of the user.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 Unix shell (Stephen Bourne, AT&amp;T Bell Labs, 1977)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csh/tcsh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BSD Unix C shell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bash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Bourne-Again” Shell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(default Linux shell)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65760" y="3215880"/>
            <a:ext cx="5726160" cy="32760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cmdline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[MAXLINE];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command line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(1)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read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"&gt; 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Fgets(cmdline, MAXLINE, stdin);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(feof(stdin))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evaluate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eval(cmdline);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324480" y="3200400"/>
            <a:ext cx="2244600" cy="1065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5000"/>
              </a:lnSpc>
              <a:spcBef>
                <a:spcPts val="1001"/>
              </a:spcBef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 is a sequence of read/evaluate steps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722840" y="6119280"/>
            <a:ext cx="1415160" cy="367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shellex.c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setjmp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longjmp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Example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57120" y="1362240"/>
            <a:ext cx="7935480" cy="923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 return directly to original caller from a deeply-nested function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558720" y="2438280"/>
            <a:ext cx="4114080" cy="32536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Deeply nested function foo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(error1)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longjmp(buf, 1);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bar();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(error2)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longjmp(buf, 2);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1660680" y="2432160"/>
            <a:ext cx="183600" cy="335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"/>
          <p:cNvSpPr/>
          <p:nvPr/>
        </p:nvSpPr>
        <p:spPr>
          <a:xfrm>
            <a:off x="228600" y="304920"/>
            <a:ext cx="7085880" cy="61120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jmp_buf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buf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error1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0;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error2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= 1;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foo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),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switch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(setjmp(buf))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case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0: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foo();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break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case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1: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"Detected an error1 condition in foo\n"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break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case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2: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"Detected an error2 condition in foo\n"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break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default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"Unknown error condition in foo\n"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4724280" y="457200"/>
            <a:ext cx="4190400" cy="1218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setjmp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longjmp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Example (cont)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5" dur="indefinite" restart="never" nodeType="tmRoot">
          <p:childTnLst>
            <p:seq>
              <p:cTn id="2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04920" y="417600"/>
            <a:ext cx="717480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Limitations of Nonlocal Jumps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08160" y="1066680"/>
            <a:ext cx="8306640" cy="115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Works within stack discipline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only long jump to environment of function that has been called but not yet completed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873000" y="2245320"/>
            <a:ext cx="4114080" cy="44704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jmp_buf env;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P1()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(setjmp(env))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Long Jump to here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else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P2();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  . . . P2(); . . . P3(); 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P3()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longjmp(env, 1);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6093000" y="22860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6093000" y="29718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6093000" y="36576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6093000" y="43434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6093000" y="50292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P3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Line 9"/>
          <p:cNvSpPr/>
          <p:nvPr/>
        </p:nvSpPr>
        <p:spPr>
          <a:xfrm>
            <a:off x="5559480" y="2590560"/>
            <a:ext cx="533160" cy="36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>
            <a:off x="5256360" y="2209680"/>
            <a:ext cx="5464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env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1"/>
          <p:cNvSpPr/>
          <p:nvPr/>
        </p:nvSpPr>
        <p:spPr>
          <a:xfrm>
            <a:off x="7693200" y="22860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5994360" y="1981080"/>
            <a:ext cx="147312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Before longjmp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13"/>
          <p:cNvSpPr/>
          <p:nvPr/>
        </p:nvSpPr>
        <p:spPr>
          <a:xfrm>
            <a:off x="7597800" y="1981080"/>
            <a:ext cx="133884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longjmp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7" dur="indefinite" restart="never" nodeType="tmRoot">
          <p:childTnLst>
            <p:seq>
              <p:cTn id="2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304920" y="417600"/>
            <a:ext cx="793692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Limitations of Long Jumps (cont.)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326880" y="1049400"/>
            <a:ext cx="8306640" cy="115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Works within stack discipline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only long jump to environment of function that has been called but not yet completed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896760" y="2286000"/>
            <a:ext cx="4114080" cy="44704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jmp_buf env;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P1()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P2(); P3();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(setjmp(env))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Long Jump to here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P3()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longjmp(env, 1);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5183280" y="3057480"/>
            <a:ext cx="5464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env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6019920" y="19908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6019920" y="26766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Line 7"/>
          <p:cNvSpPr/>
          <p:nvPr/>
        </p:nvSpPr>
        <p:spPr>
          <a:xfrm>
            <a:off x="5486400" y="3057480"/>
            <a:ext cx="533160" cy="36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8"/>
          <p:cNvSpPr/>
          <p:nvPr/>
        </p:nvSpPr>
        <p:spPr>
          <a:xfrm>
            <a:off x="5932800" y="3319560"/>
            <a:ext cx="99000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setjmp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9"/>
          <p:cNvSpPr/>
          <p:nvPr/>
        </p:nvSpPr>
        <p:spPr>
          <a:xfrm>
            <a:off x="7696080" y="503856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0"/>
          <p:cNvSpPr/>
          <p:nvPr/>
        </p:nvSpPr>
        <p:spPr>
          <a:xfrm>
            <a:off x="7696080" y="572436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P3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Line 11"/>
          <p:cNvSpPr/>
          <p:nvPr/>
        </p:nvSpPr>
        <p:spPr>
          <a:xfrm>
            <a:off x="7162560" y="6105240"/>
            <a:ext cx="533520" cy="36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2"/>
          <p:cNvSpPr/>
          <p:nvPr/>
        </p:nvSpPr>
        <p:spPr>
          <a:xfrm>
            <a:off x="6859800" y="5724360"/>
            <a:ext cx="5464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env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3"/>
          <p:cNvSpPr/>
          <p:nvPr/>
        </p:nvSpPr>
        <p:spPr>
          <a:xfrm>
            <a:off x="7610400" y="6367320"/>
            <a:ext cx="11026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longjmp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7241760" y="5942160"/>
            <a:ext cx="291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5"/>
          <p:cNvSpPr/>
          <p:nvPr/>
        </p:nvSpPr>
        <p:spPr>
          <a:xfrm>
            <a:off x="6019920" y="3819600"/>
            <a:ext cx="1142280" cy="685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P1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6"/>
          <p:cNvSpPr/>
          <p:nvPr/>
        </p:nvSpPr>
        <p:spPr>
          <a:xfrm>
            <a:off x="6019920" y="4505400"/>
            <a:ext cx="1142280" cy="68508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P2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Line 17"/>
          <p:cNvSpPr/>
          <p:nvPr/>
        </p:nvSpPr>
        <p:spPr>
          <a:xfrm>
            <a:off x="5486400" y="4886280"/>
            <a:ext cx="533160" cy="36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8"/>
          <p:cNvSpPr/>
          <p:nvPr/>
        </p:nvSpPr>
        <p:spPr>
          <a:xfrm>
            <a:off x="5913720" y="5148360"/>
            <a:ext cx="104652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P2 returns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19"/>
          <p:cNvSpPr/>
          <p:nvPr/>
        </p:nvSpPr>
        <p:spPr>
          <a:xfrm>
            <a:off x="5335920" y="4505400"/>
            <a:ext cx="54648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env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0"/>
          <p:cNvSpPr/>
          <p:nvPr/>
        </p:nvSpPr>
        <p:spPr>
          <a:xfrm>
            <a:off x="5565600" y="4722840"/>
            <a:ext cx="2919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80880" y="428760"/>
            <a:ext cx="8457480" cy="1094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Putting It All Together: A Program </a:t>
            </a:r>
            <a:br/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Restarts Itself When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ctrl-c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’d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775440" y="1523880"/>
            <a:ext cx="4411440" cy="520488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26492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#include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"csapp.h"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sigjmp_buf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buf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handler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siglongjmp(buf, 1);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4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main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(!sigsetjmp(buf, 1))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Signal(SIGINT, handler);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"starting\n"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else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"restarting\n"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(1) {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Sleep(1);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Sio_puts(</a:t>
            </a:r>
            <a:r>
              <a:rPr b="1" lang="en" sz="14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"processing...\n"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 </a:t>
            </a:r>
            <a:r>
              <a:rPr b="1" lang="en" sz="14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Control never reaches here */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576680" y="6412320"/>
            <a:ext cx="97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restart.c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4691160" y="2101680"/>
            <a:ext cx="3303000" cy="301032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greatwhite&gt; ./restart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starting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restarting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restarting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5"/>
          <p:cNvSpPr/>
          <p:nvPr/>
        </p:nvSpPr>
        <p:spPr>
          <a:xfrm>
            <a:off x="7394040" y="3440160"/>
            <a:ext cx="62712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Ctrl-c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Line 6"/>
          <p:cNvSpPr/>
          <p:nvPr/>
        </p:nvSpPr>
        <p:spPr>
          <a:xfrm>
            <a:off x="6153120" y="3668400"/>
            <a:ext cx="1307880" cy="360"/>
          </a:xfrm>
          <a:prstGeom prst="line">
            <a:avLst/>
          </a:prstGeom>
          <a:ln w="25560">
            <a:solidFill>
              <a:srgbClr val="c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7"/>
          <p:cNvSpPr/>
          <p:nvPr/>
        </p:nvSpPr>
        <p:spPr>
          <a:xfrm>
            <a:off x="6153480" y="4511520"/>
            <a:ext cx="1242360" cy="360"/>
          </a:xfrm>
          <a:prstGeom prst="line">
            <a:avLst/>
          </a:prstGeom>
          <a:ln w="25560">
            <a:solidFill>
              <a:srgbClr val="c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8"/>
          <p:cNvSpPr/>
          <p:nvPr/>
        </p:nvSpPr>
        <p:spPr>
          <a:xfrm>
            <a:off x="7405200" y="4354560"/>
            <a:ext cx="62712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Ctrl-c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04920" y="158400"/>
            <a:ext cx="6757200" cy="78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Shell 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9360" y="914400"/>
            <a:ext cx="8340120" cy="5668920"/>
          </a:xfrm>
          <a:prstGeom prst="rect">
            <a:avLst/>
          </a:prstGeom>
          <a:solidFill>
            <a:srgbClr val="f6f5bd"/>
          </a:solidFill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eval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cmdline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argv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[MAXARGS];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Argument list execve()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buf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[MAXLINE];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Holds modified command line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bg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       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Should the job run in bg or fg?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pid_t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pid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    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Process id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strcpy(buf, cmdline);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bg = parseline(buf, argv);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(argv[0] == </a:t>
            </a:r>
            <a:r>
              <a:rPr b="1" lang="en" sz="1600" spc="-1" strike="noStrike">
                <a:solidFill>
                  <a:srgbClr val="2c929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Ignore empty lines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(!builtin_command(argv))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((pid = Fork()) == 0) {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Child runs user job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(execve(argv[0], argv, environ) &lt; 0)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"%s: Command not found.\n"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argv[0]);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exit(0);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b2418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/* Parent waits for foreground job to terminate */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	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(!bg) {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2d961e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status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if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(waitpid(pid, &amp;status, 0) &lt; 0)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unix_error(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"waitfg: waitpid error"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else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"%d %s"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, pid, cmdline);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;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-Regular"/>
                <a:ea typeface="DejaVu Sans"/>
              </a:rPr>
              <a:t>}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157880" y="6474960"/>
            <a:ext cx="1415160" cy="367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shellex.c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25520" y="360360"/>
            <a:ext cx="871776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with Simple Shell Example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25160" y="1220760"/>
            <a:ext cx="8547840" cy="350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84040" indent="-3182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example shell correctly waits for and reaps foreground jobs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4040" indent="-3182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what about background jobs?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1800" indent="-2660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become zombies when they terminate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1800" indent="-2660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never be reaped because shell (typically) will not terminate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1800" indent="-2660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create a memory leak that could run the kernel out of memory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000" y="334440"/>
            <a:ext cx="871632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ECF to the Rescue!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8280" y="1225440"/>
            <a:ext cx="8470080" cy="522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84040" indent="-3182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 Exceptional control flow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1800" indent="-2660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kernel will interrupt regular processing to alert us when a background process completes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1800" indent="-2660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Unix, the alert mechanism is called a </a:t>
            </a:r>
            <a:r>
              <a:rPr b="1" i="1" lang="e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endParaRPr b="0" lang="e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 jumps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12295</TotalTime>
  <Application>LibreOffice/5.3.7.1$Linux_X86_64 LibreOffice_project/30$Build-1</Application>
  <Words>4891</Words>
  <Paragraphs>937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2011-10-13T14:55:16Z</dcterms:created>
  <dc:creator>Markus Pueschel</dc:creator>
  <dc:description>Redesign of slides created by Randal E. Bryant and David R. O'Hallaron</dc:description>
  <dc:language>en</dc:language>
  <cp:lastModifiedBy/>
  <cp:lastPrinted>2013-10-10T00:06:34Z</cp:lastPrinted>
  <dcterms:modified xsi:type="dcterms:W3CDTF">2017-10-30T12:41:45Z</dcterms:modified>
  <cp:revision>651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37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54</vt:i4>
  </property>
</Properties>
</file>