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BD0D2ED-2D14-4463-85D2-A78478724CB8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0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3E60CF-EAA5-455A-AFFF-C28791A71C7E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CustomShape 1"/>
          <p:cNvSpPr/>
          <p:nvPr/>
        </p:nvSpPr>
        <p:spPr>
          <a:xfrm>
            <a:off x="1347120" y="725400"/>
            <a:ext cx="4609440" cy="3582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640" cy="43164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0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FF0B42-B0F4-48FE-8A5F-16EB25F18325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ustomShape 1"/>
          <p:cNvSpPr/>
          <p:nvPr/>
        </p:nvSpPr>
        <p:spPr>
          <a:xfrm>
            <a:off x="126144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8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712F97-566D-4119-901E-702BA5DB2071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2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584262-8469-46EE-834B-231F4D816A99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4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60EA38-78E1-4C56-B8CC-B42CCA08E24C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6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6A1FA7-6D9A-4071-9DA3-56C552989F85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8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C568DB-2CB9-48E6-954B-DDA508161A5C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1F3F19C5-DD26-45E1-8E78-C252C191898A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F7ED5822-73B8-40D3-A748-2AD079ACA56F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r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nri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4572000"/>
            <a:ext cx="7678080" cy="106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slides by: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Randal E. Bryant and David R. O’Hallaron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memory system example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study: Linux memory system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mapping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 Implicit free lists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296280" y="245880"/>
            <a:ext cx="80247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 of a Linux Process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87" name="CustomShape 2"/>
          <p:cNvSpPr/>
          <p:nvPr/>
        </p:nvSpPr>
        <p:spPr>
          <a:xfrm>
            <a:off x="3422160" y="2786760"/>
            <a:ext cx="2174400" cy="52344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code and 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3"/>
          <p:cNvSpPr/>
          <p:nvPr/>
        </p:nvSpPr>
        <p:spPr>
          <a:xfrm>
            <a:off x="3422160" y="4136040"/>
            <a:ext cx="2174400" cy="45540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mapped region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shared libraries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4"/>
          <p:cNvSpPr/>
          <p:nvPr/>
        </p:nvSpPr>
        <p:spPr>
          <a:xfrm>
            <a:off x="3422160" y="4588560"/>
            <a:ext cx="2174400" cy="4917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5"/>
          <p:cNvSpPr/>
          <p:nvPr/>
        </p:nvSpPr>
        <p:spPr>
          <a:xfrm>
            <a:off x="3422160" y="5083920"/>
            <a:ext cx="2174400" cy="45360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Runtime heap (malloc)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6"/>
          <p:cNvSpPr/>
          <p:nvPr/>
        </p:nvSpPr>
        <p:spPr>
          <a:xfrm>
            <a:off x="3422160" y="3518640"/>
            <a:ext cx="2174400" cy="6156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7"/>
          <p:cNvSpPr/>
          <p:nvPr/>
        </p:nvSpPr>
        <p:spPr>
          <a:xfrm>
            <a:off x="3422160" y="6045840"/>
            <a:ext cx="2174400" cy="2696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text (.text)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8"/>
          <p:cNvSpPr/>
          <p:nvPr/>
        </p:nvSpPr>
        <p:spPr>
          <a:xfrm>
            <a:off x="3422160" y="5787360"/>
            <a:ext cx="2174400" cy="26964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Initialized data (.data)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9"/>
          <p:cNvSpPr/>
          <p:nvPr/>
        </p:nvSpPr>
        <p:spPr>
          <a:xfrm>
            <a:off x="3422160" y="5528520"/>
            <a:ext cx="2174400" cy="26784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Uninitialized data (.bss)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Line 10"/>
          <p:cNvSpPr/>
          <p:nvPr/>
        </p:nvSpPr>
        <p:spPr>
          <a:xfrm flipV="1">
            <a:off x="4447440" y="4836240"/>
            <a:ext cx="360" cy="2397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1"/>
          <p:cNvSpPr/>
          <p:nvPr/>
        </p:nvSpPr>
        <p:spPr>
          <a:xfrm>
            <a:off x="3422160" y="3290040"/>
            <a:ext cx="2174400" cy="32436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stack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Line 12"/>
          <p:cNvSpPr/>
          <p:nvPr/>
        </p:nvSpPr>
        <p:spPr>
          <a:xfrm>
            <a:off x="4467960" y="3615480"/>
            <a:ext cx="360" cy="239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3"/>
          <p:cNvSpPr/>
          <p:nvPr/>
        </p:nvSpPr>
        <p:spPr>
          <a:xfrm>
            <a:off x="3422160" y="6304680"/>
            <a:ext cx="2174400" cy="26964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4"/>
          <p:cNvSpPr/>
          <p:nvPr/>
        </p:nvSpPr>
        <p:spPr>
          <a:xfrm>
            <a:off x="3200400" y="6492240"/>
            <a:ext cx="2588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15"/>
          <p:cNvSpPr/>
          <p:nvPr/>
        </p:nvSpPr>
        <p:spPr>
          <a:xfrm>
            <a:off x="2458080" y="3403440"/>
            <a:ext cx="7221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rsp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Line 16"/>
          <p:cNvSpPr/>
          <p:nvPr/>
        </p:nvSpPr>
        <p:spPr>
          <a:xfrm>
            <a:off x="3163320" y="3618360"/>
            <a:ext cx="258480" cy="18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7"/>
          <p:cNvSpPr/>
          <p:nvPr/>
        </p:nvSpPr>
        <p:spPr>
          <a:xfrm>
            <a:off x="5967720" y="4543200"/>
            <a:ext cx="973440" cy="913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18"/>
          <p:cNvSpPr/>
          <p:nvPr/>
        </p:nvSpPr>
        <p:spPr>
          <a:xfrm>
            <a:off x="2609640" y="4845960"/>
            <a:ext cx="592560" cy="3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Line 19"/>
          <p:cNvSpPr/>
          <p:nvPr/>
        </p:nvSpPr>
        <p:spPr>
          <a:xfrm>
            <a:off x="3148920" y="5072760"/>
            <a:ext cx="25884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0"/>
          <p:cNvSpPr/>
          <p:nvPr/>
        </p:nvSpPr>
        <p:spPr>
          <a:xfrm>
            <a:off x="3422160" y="2390400"/>
            <a:ext cx="2174400" cy="39924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21"/>
          <p:cNvSpPr/>
          <p:nvPr/>
        </p:nvSpPr>
        <p:spPr>
          <a:xfrm flipH="1">
            <a:off x="3179160" y="2390400"/>
            <a:ext cx="150480" cy="878760"/>
          </a:xfrm>
          <a:prstGeom prst="rightBrace">
            <a:avLst>
              <a:gd name="adj1" fmla="val 55438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2"/>
          <p:cNvSpPr/>
          <p:nvPr/>
        </p:nvSpPr>
        <p:spPr>
          <a:xfrm>
            <a:off x="1615680" y="2515320"/>
            <a:ext cx="158868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r">
              <a:lnSpc>
                <a:spcPct val="90000"/>
              </a:lnSpc>
              <a:spcBef>
                <a:spcPts val="541"/>
              </a:spcBef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Identical  for each process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23"/>
          <p:cNvSpPr/>
          <p:nvPr/>
        </p:nvSpPr>
        <p:spPr>
          <a:xfrm>
            <a:off x="3420720" y="1067040"/>
            <a:ext cx="2171520" cy="13230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Process-specific 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structs  (ptables,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and mm structs, kernel stack)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24"/>
          <p:cNvSpPr/>
          <p:nvPr/>
        </p:nvSpPr>
        <p:spPr>
          <a:xfrm>
            <a:off x="6005520" y="1797840"/>
            <a:ext cx="973440" cy="913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25"/>
          <p:cNvSpPr/>
          <p:nvPr/>
        </p:nvSpPr>
        <p:spPr>
          <a:xfrm>
            <a:off x="5693760" y="3294720"/>
            <a:ext cx="190080" cy="328896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6"/>
          <p:cNvSpPr/>
          <p:nvPr/>
        </p:nvSpPr>
        <p:spPr>
          <a:xfrm>
            <a:off x="5681160" y="1199520"/>
            <a:ext cx="215640" cy="203148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7"/>
          <p:cNvSpPr/>
          <p:nvPr/>
        </p:nvSpPr>
        <p:spPr>
          <a:xfrm>
            <a:off x="1960920" y="6134760"/>
            <a:ext cx="124848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0x00400000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28"/>
          <p:cNvSpPr/>
          <p:nvPr/>
        </p:nvSpPr>
        <p:spPr>
          <a:xfrm flipH="1">
            <a:off x="3153960" y="1090440"/>
            <a:ext cx="175680" cy="1162440"/>
          </a:xfrm>
          <a:prstGeom prst="rightBrace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9"/>
          <p:cNvSpPr/>
          <p:nvPr/>
        </p:nvSpPr>
        <p:spPr>
          <a:xfrm>
            <a:off x="1615680" y="1567800"/>
            <a:ext cx="157608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r">
              <a:lnSpc>
                <a:spcPct val="90000"/>
              </a:lnSpc>
              <a:spcBef>
                <a:spcPts val="541"/>
              </a:spcBef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for each process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Line 30"/>
          <p:cNvSpPr/>
          <p:nvPr/>
        </p:nvSpPr>
        <p:spPr>
          <a:xfrm>
            <a:off x="3407760" y="3283560"/>
            <a:ext cx="21844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31"/>
          <p:cNvSpPr/>
          <p:nvPr/>
        </p:nvSpPr>
        <p:spPr>
          <a:xfrm>
            <a:off x="3161520" y="6291720"/>
            <a:ext cx="25884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4015800" y="4648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4015800" y="2819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TextShape 3"/>
          <p:cNvSpPr txBox="1"/>
          <p:nvPr/>
        </p:nvSpPr>
        <p:spPr>
          <a:xfrm>
            <a:off x="380880" y="228600"/>
            <a:ext cx="8610120" cy="10965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Organizes VM as Collection of “Areas”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20" name="CustomShape 4"/>
          <p:cNvSpPr/>
          <p:nvPr/>
        </p:nvSpPr>
        <p:spPr>
          <a:xfrm>
            <a:off x="186120" y="1442880"/>
            <a:ext cx="15228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task_struct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5"/>
          <p:cNvSpPr/>
          <p:nvPr/>
        </p:nvSpPr>
        <p:spPr>
          <a:xfrm>
            <a:off x="2111400" y="1600200"/>
            <a:ext cx="12790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mm_struct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6"/>
          <p:cNvSpPr/>
          <p:nvPr/>
        </p:nvSpPr>
        <p:spPr>
          <a:xfrm>
            <a:off x="2187000" y="2006640"/>
            <a:ext cx="1066320" cy="1574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7"/>
          <p:cNvSpPr/>
          <p:nvPr/>
        </p:nvSpPr>
        <p:spPr>
          <a:xfrm>
            <a:off x="2187000" y="198108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pgd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8"/>
          <p:cNvSpPr/>
          <p:nvPr/>
        </p:nvSpPr>
        <p:spPr>
          <a:xfrm>
            <a:off x="662760" y="1778040"/>
            <a:ext cx="761760" cy="1802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9"/>
          <p:cNvSpPr/>
          <p:nvPr/>
        </p:nvSpPr>
        <p:spPr>
          <a:xfrm>
            <a:off x="662760" y="1981080"/>
            <a:ext cx="76176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10"/>
          <p:cNvSpPr/>
          <p:nvPr/>
        </p:nvSpPr>
        <p:spPr>
          <a:xfrm>
            <a:off x="2187000" y="243828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mmap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11"/>
          <p:cNvSpPr/>
          <p:nvPr/>
        </p:nvSpPr>
        <p:spPr>
          <a:xfrm>
            <a:off x="3716280" y="1295280"/>
            <a:ext cx="18885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vm_area_struct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12"/>
          <p:cNvSpPr/>
          <p:nvPr/>
        </p:nvSpPr>
        <p:spPr>
          <a:xfrm>
            <a:off x="4015800" y="1701720"/>
            <a:ext cx="1066320" cy="1345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3"/>
          <p:cNvSpPr/>
          <p:nvPr/>
        </p:nvSpPr>
        <p:spPr>
          <a:xfrm>
            <a:off x="4015800" y="1676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14"/>
          <p:cNvSpPr/>
          <p:nvPr/>
        </p:nvSpPr>
        <p:spPr>
          <a:xfrm>
            <a:off x="4015800" y="21337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15"/>
          <p:cNvSpPr/>
          <p:nvPr/>
        </p:nvSpPr>
        <p:spPr>
          <a:xfrm>
            <a:off x="4015800" y="1905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16"/>
          <p:cNvSpPr/>
          <p:nvPr/>
        </p:nvSpPr>
        <p:spPr>
          <a:xfrm>
            <a:off x="4015800" y="3530520"/>
            <a:ext cx="1066320" cy="1345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7"/>
          <p:cNvSpPr/>
          <p:nvPr/>
        </p:nvSpPr>
        <p:spPr>
          <a:xfrm>
            <a:off x="4015800" y="3505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18"/>
          <p:cNvSpPr/>
          <p:nvPr/>
        </p:nvSpPr>
        <p:spPr>
          <a:xfrm>
            <a:off x="4015800" y="3962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19"/>
          <p:cNvSpPr/>
          <p:nvPr/>
        </p:nvSpPr>
        <p:spPr>
          <a:xfrm>
            <a:off x="4015800" y="37339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20"/>
          <p:cNvSpPr/>
          <p:nvPr/>
        </p:nvSpPr>
        <p:spPr>
          <a:xfrm>
            <a:off x="4015800" y="5359320"/>
            <a:ext cx="1066320" cy="1117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1"/>
          <p:cNvSpPr/>
          <p:nvPr/>
        </p:nvSpPr>
        <p:spPr>
          <a:xfrm>
            <a:off x="4015800" y="5334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22"/>
          <p:cNvSpPr/>
          <p:nvPr/>
        </p:nvSpPr>
        <p:spPr>
          <a:xfrm>
            <a:off x="4015800" y="5791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23"/>
          <p:cNvSpPr/>
          <p:nvPr/>
        </p:nvSpPr>
        <p:spPr>
          <a:xfrm>
            <a:off x="4015800" y="6248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24"/>
          <p:cNvSpPr/>
          <p:nvPr/>
        </p:nvSpPr>
        <p:spPr>
          <a:xfrm>
            <a:off x="4015800" y="55627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CustomShape 25"/>
          <p:cNvSpPr/>
          <p:nvPr/>
        </p:nvSpPr>
        <p:spPr>
          <a:xfrm>
            <a:off x="5920560" y="1523880"/>
            <a:ext cx="1980720" cy="4800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6"/>
          <p:cNvSpPr/>
          <p:nvPr/>
        </p:nvSpPr>
        <p:spPr>
          <a:xfrm>
            <a:off x="5802840" y="1143000"/>
            <a:ext cx="21675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27"/>
          <p:cNvSpPr/>
          <p:nvPr/>
        </p:nvSpPr>
        <p:spPr>
          <a:xfrm>
            <a:off x="5920560" y="4572000"/>
            <a:ext cx="1980720" cy="114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28"/>
          <p:cNvSpPr/>
          <p:nvPr/>
        </p:nvSpPr>
        <p:spPr>
          <a:xfrm>
            <a:off x="5920560" y="3809880"/>
            <a:ext cx="1980720" cy="761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CustomShape 29"/>
          <p:cNvSpPr/>
          <p:nvPr/>
        </p:nvSpPr>
        <p:spPr>
          <a:xfrm>
            <a:off x="5920560" y="2514600"/>
            <a:ext cx="1980720" cy="533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 libraries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Line 30"/>
          <p:cNvSpPr/>
          <p:nvPr/>
        </p:nvSpPr>
        <p:spPr>
          <a:xfrm>
            <a:off x="5082120" y="1828800"/>
            <a:ext cx="838440" cy="685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Line 31"/>
          <p:cNvSpPr/>
          <p:nvPr/>
        </p:nvSpPr>
        <p:spPr>
          <a:xfrm>
            <a:off x="5082120" y="2057400"/>
            <a:ext cx="838440" cy="9903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Line 32"/>
          <p:cNvSpPr/>
          <p:nvPr/>
        </p:nvSpPr>
        <p:spPr>
          <a:xfrm>
            <a:off x="5082120" y="3657600"/>
            <a:ext cx="83844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Line 33"/>
          <p:cNvSpPr/>
          <p:nvPr/>
        </p:nvSpPr>
        <p:spPr>
          <a:xfrm>
            <a:off x="5082120" y="3809880"/>
            <a:ext cx="838440" cy="7621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Line 34"/>
          <p:cNvSpPr/>
          <p:nvPr/>
        </p:nvSpPr>
        <p:spPr>
          <a:xfrm flipV="1">
            <a:off x="5082120" y="4572000"/>
            <a:ext cx="838440" cy="9144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Line 35"/>
          <p:cNvSpPr/>
          <p:nvPr/>
        </p:nvSpPr>
        <p:spPr>
          <a:xfrm>
            <a:off x="5082120" y="5715000"/>
            <a:ext cx="83844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Line 36"/>
          <p:cNvSpPr/>
          <p:nvPr/>
        </p:nvSpPr>
        <p:spPr>
          <a:xfrm flipH="1">
            <a:off x="3785400" y="2971800"/>
            <a:ext cx="2314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Line 37"/>
          <p:cNvSpPr/>
          <p:nvPr/>
        </p:nvSpPr>
        <p:spPr>
          <a:xfrm>
            <a:off x="3786840" y="2971800"/>
            <a:ext cx="1440" cy="5331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Line 38"/>
          <p:cNvSpPr/>
          <p:nvPr/>
        </p:nvSpPr>
        <p:spPr>
          <a:xfrm>
            <a:off x="3786840" y="3504960"/>
            <a:ext cx="2286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Line 39"/>
          <p:cNvSpPr/>
          <p:nvPr/>
        </p:nvSpPr>
        <p:spPr>
          <a:xfrm flipH="1">
            <a:off x="3785400" y="4724280"/>
            <a:ext cx="2314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Line 40"/>
          <p:cNvSpPr/>
          <p:nvPr/>
        </p:nvSpPr>
        <p:spPr>
          <a:xfrm>
            <a:off x="3786840" y="4724280"/>
            <a:ext cx="144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Line 41"/>
          <p:cNvSpPr/>
          <p:nvPr/>
        </p:nvSpPr>
        <p:spPr>
          <a:xfrm>
            <a:off x="3786840" y="5333760"/>
            <a:ext cx="2286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42"/>
          <p:cNvSpPr/>
          <p:nvPr/>
        </p:nvSpPr>
        <p:spPr>
          <a:xfrm>
            <a:off x="7936560" y="617076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TextShape 43"/>
          <p:cNvSpPr txBox="1"/>
          <p:nvPr/>
        </p:nvSpPr>
        <p:spPr>
          <a:xfrm>
            <a:off x="358920" y="3657600"/>
            <a:ext cx="3196800" cy="2893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pgd: 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6360" indent="-228240">
              <a:lnSpc>
                <a:spcPct val="100000"/>
              </a:lnSpc>
              <a:spcBef>
                <a:spcPts val="20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global directory address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6360" indent="-228240">
              <a:lnSpc>
                <a:spcPct val="100000"/>
              </a:lnSpc>
              <a:spcBef>
                <a:spcPts val="20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 to L1 page table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vm_prot: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6360" indent="-228240">
              <a:lnSpc>
                <a:spcPct val="100000"/>
              </a:lnSpc>
              <a:spcBef>
                <a:spcPts val="20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Read/write permissions for 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area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6360" indent="-228240">
              <a:lnSpc>
                <a:spcPct val="100000"/>
              </a:lnSpc>
              <a:spcBef>
                <a:spcPts val="20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Pages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with other processes or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this process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0" name="CustomShape 44"/>
          <p:cNvSpPr/>
          <p:nvPr/>
        </p:nvSpPr>
        <p:spPr>
          <a:xfrm>
            <a:off x="4015800" y="2362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45"/>
          <p:cNvSpPr/>
          <p:nvPr/>
        </p:nvSpPr>
        <p:spPr>
          <a:xfrm>
            <a:off x="4015800" y="4191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46"/>
          <p:cNvSpPr/>
          <p:nvPr/>
        </p:nvSpPr>
        <p:spPr>
          <a:xfrm>
            <a:off x="4015800" y="60199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47"/>
          <p:cNvSpPr/>
          <p:nvPr/>
        </p:nvSpPr>
        <p:spPr>
          <a:xfrm flipV="1">
            <a:off x="3253680" y="1675800"/>
            <a:ext cx="758520" cy="8758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48"/>
          <p:cNvSpPr/>
          <p:nvPr/>
        </p:nvSpPr>
        <p:spPr>
          <a:xfrm flipV="1">
            <a:off x="1424880" y="1980360"/>
            <a:ext cx="761760" cy="1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512640" y="457200"/>
            <a:ext cx="70308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66" name="Line 2"/>
          <p:cNvSpPr/>
          <p:nvPr/>
        </p:nvSpPr>
        <p:spPr>
          <a:xfrm>
            <a:off x="4343400" y="3362040"/>
            <a:ext cx="838080" cy="18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3"/>
          <p:cNvSpPr/>
          <p:nvPr/>
        </p:nvSpPr>
        <p:spPr>
          <a:xfrm>
            <a:off x="4482360" y="3124080"/>
            <a:ext cx="5626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4"/>
          <p:cNvSpPr/>
          <p:nvPr/>
        </p:nvSpPr>
        <p:spPr>
          <a:xfrm>
            <a:off x="4648320" y="2895480"/>
            <a:ext cx="304560" cy="30456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901"/>
              </a:spcBef>
            </a:pPr>
            <a:r>
              <a:rPr b="1" lang="e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Line 5"/>
          <p:cNvSpPr/>
          <p:nvPr/>
        </p:nvSpPr>
        <p:spPr>
          <a:xfrm>
            <a:off x="4343400" y="5413320"/>
            <a:ext cx="838080" cy="18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6"/>
          <p:cNvSpPr/>
          <p:nvPr/>
        </p:nvSpPr>
        <p:spPr>
          <a:xfrm>
            <a:off x="4485240" y="5180400"/>
            <a:ext cx="6238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4648320" y="4880160"/>
            <a:ext cx="304560" cy="30456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901"/>
              </a:spcBef>
            </a:pPr>
            <a:r>
              <a:rPr b="1" lang="e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Line 8"/>
          <p:cNvSpPr/>
          <p:nvPr/>
        </p:nvSpPr>
        <p:spPr>
          <a:xfrm>
            <a:off x="4343400" y="4275360"/>
            <a:ext cx="838080" cy="144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9"/>
          <p:cNvSpPr/>
          <p:nvPr/>
        </p:nvSpPr>
        <p:spPr>
          <a:xfrm>
            <a:off x="4482360" y="4037400"/>
            <a:ext cx="5626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10"/>
          <p:cNvSpPr/>
          <p:nvPr/>
        </p:nvSpPr>
        <p:spPr>
          <a:xfrm>
            <a:off x="4648320" y="3737160"/>
            <a:ext cx="304560" cy="30456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901"/>
              </a:spcBef>
            </a:pPr>
            <a:r>
              <a:rPr b="1" lang="e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11"/>
          <p:cNvSpPr/>
          <p:nvPr/>
        </p:nvSpPr>
        <p:spPr>
          <a:xfrm>
            <a:off x="460440" y="4648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12"/>
          <p:cNvSpPr/>
          <p:nvPr/>
        </p:nvSpPr>
        <p:spPr>
          <a:xfrm>
            <a:off x="460440" y="2819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13"/>
          <p:cNvSpPr/>
          <p:nvPr/>
        </p:nvSpPr>
        <p:spPr>
          <a:xfrm>
            <a:off x="160920" y="1295280"/>
            <a:ext cx="15015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vm_area_struct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14"/>
          <p:cNvSpPr/>
          <p:nvPr/>
        </p:nvSpPr>
        <p:spPr>
          <a:xfrm>
            <a:off x="460440" y="1701720"/>
            <a:ext cx="1066320" cy="1345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5"/>
          <p:cNvSpPr/>
          <p:nvPr/>
        </p:nvSpPr>
        <p:spPr>
          <a:xfrm>
            <a:off x="460440" y="1676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CustomShape 16"/>
          <p:cNvSpPr/>
          <p:nvPr/>
        </p:nvSpPr>
        <p:spPr>
          <a:xfrm>
            <a:off x="460440" y="21337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CustomShape 17"/>
          <p:cNvSpPr/>
          <p:nvPr/>
        </p:nvSpPr>
        <p:spPr>
          <a:xfrm>
            <a:off x="460440" y="1905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CustomShape 18"/>
          <p:cNvSpPr/>
          <p:nvPr/>
        </p:nvSpPr>
        <p:spPr>
          <a:xfrm>
            <a:off x="460440" y="3530520"/>
            <a:ext cx="1066320" cy="1345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9"/>
          <p:cNvSpPr/>
          <p:nvPr/>
        </p:nvSpPr>
        <p:spPr>
          <a:xfrm>
            <a:off x="460440" y="3505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CustomShape 20"/>
          <p:cNvSpPr/>
          <p:nvPr/>
        </p:nvSpPr>
        <p:spPr>
          <a:xfrm>
            <a:off x="460440" y="3962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CustomShape 21"/>
          <p:cNvSpPr/>
          <p:nvPr/>
        </p:nvSpPr>
        <p:spPr>
          <a:xfrm>
            <a:off x="460440" y="37339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CustomShape 22"/>
          <p:cNvSpPr/>
          <p:nvPr/>
        </p:nvSpPr>
        <p:spPr>
          <a:xfrm>
            <a:off x="460440" y="5359320"/>
            <a:ext cx="1066320" cy="1117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23"/>
          <p:cNvSpPr/>
          <p:nvPr/>
        </p:nvSpPr>
        <p:spPr>
          <a:xfrm>
            <a:off x="460440" y="5334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24"/>
          <p:cNvSpPr/>
          <p:nvPr/>
        </p:nvSpPr>
        <p:spPr>
          <a:xfrm>
            <a:off x="460440" y="5791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vm_prot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CustomShape 25"/>
          <p:cNvSpPr/>
          <p:nvPr/>
        </p:nvSpPr>
        <p:spPr>
          <a:xfrm>
            <a:off x="460440" y="62485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26"/>
          <p:cNvSpPr/>
          <p:nvPr/>
        </p:nvSpPr>
        <p:spPr>
          <a:xfrm>
            <a:off x="460440" y="55627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CustomShape 27"/>
          <p:cNvSpPr/>
          <p:nvPr/>
        </p:nvSpPr>
        <p:spPr>
          <a:xfrm>
            <a:off x="2365200" y="1523880"/>
            <a:ext cx="1980720" cy="4800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28"/>
          <p:cNvSpPr/>
          <p:nvPr/>
        </p:nvSpPr>
        <p:spPr>
          <a:xfrm>
            <a:off x="2264040" y="1219320"/>
            <a:ext cx="21675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CustomShape 29"/>
          <p:cNvSpPr/>
          <p:nvPr/>
        </p:nvSpPr>
        <p:spPr>
          <a:xfrm>
            <a:off x="2365200" y="4572000"/>
            <a:ext cx="1980720" cy="114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CustomShape 30"/>
          <p:cNvSpPr/>
          <p:nvPr/>
        </p:nvSpPr>
        <p:spPr>
          <a:xfrm>
            <a:off x="2365200" y="3809880"/>
            <a:ext cx="1980720" cy="761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CustomShape 31"/>
          <p:cNvSpPr/>
          <p:nvPr/>
        </p:nvSpPr>
        <p:spPr>
          <a:xfrm>
            <a:off x="2365200" y="2514600"/>
            <a:ext cx="1980720" cy="533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 libraries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6" name="Line 32"/>
          <p:cNvSpPr/>
          <p:nvPr/>
        </p:nvSpPr>
        <p:spPr>
          <a:xfrm>
            <a:off x="1527120" y="1828800"/>
            <a:ext cx="838080" cy="685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Line 33"/>
          <p:cNvSpPr/>
          <p:nvPr/>
        </p:nvSpPr>
        <p:spPr>
          <a:xfrm>
            <a:off x="1527120" y="2057400"/>
            <a:ext cx="838080" cy="9903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Line 34"/>
          <p:cNvSpPr/>
          <p:nvPr/>
        </p:nvSpPr>
        <p:spPr>
          <a:xfrm>
            <a:off x="1527120" y="3657600"/>
            <a:ext cx="83808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Line 35"/>
          <p:cNvSpPr/>
          <p:nvPr/>
        </p:nvSpPr>
        <p:spPr>
          <a:xfrm>
            <a:off x="1527120" y="3809880"/>
            <a:ext cx="838080" cy="7621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36"/>
          <p:cNvSpPr/>
          <p:nvPr/>
        </p:nvSpPr>
        <p:spPr>
          <a:xfrm flipV="1">
            <a:off x="1527120" y="4572000"/>
            <a:ext cx="838080" cy="9144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37"/>
          <p:cNvSpPr/>
          <p:nvPr/>
        </p:nvSpPr>
        <p:spPr>
          <a:xfrm>
            <a:off x="1527120" y="5638680"/>
            <a:ext cx="838080" cy="763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38"/>
          <p:cNvSpPr/>
          <p:nvPr/>
        </p:nvSpPr>
        <p:spPr>
          <a:xfrm flipH="1">
            <a:off x="230040" y="2971800"/>
            <a:ext cx="2318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39"/>
          <p:cNvSpPr/>
          <p:nvPr/>
        </p:nvSpPr>
        <p:spPr>
          <a:xfrm>
            <a:off x="231480" y="2971800"/>
            <a:ext cx="1800" cy="5331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40"/>
          <p:cNvSpPr/>
          <p:nvPr/>
        </p:nvSpPr>
        <p:spPr>
          <a:xfrm>
            <a:off x="231480" y="3504960"/>
            <a:ext cx="2286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41"/>
          <p:cNvSpPr/>
          <p:nvPr/>
        </p:nvSpPr>
        <p:spPr>
          <a:xfrm flipH="1">
            <a:off x="230040" y="4724280"/>
            <a:ext cx="2318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Line 42"/>
          <p:cNvSpPr/>
          <p:nvPr/>
        </p:nvSpPr>
        <p:spPr>
          <a:xfrm>
            <a:off x="231480" y="4724280"/>
            <a:ext cx="180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43"/>
          <p:cNvSpPr/>
          <p:nvPr/>
        </p:nvSpPr>
        <p:spPr>
          <a:xfrm>
            <a:off x="231480" y="5333760"/>
            <a:ext cx="2286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44"/>
          <p:cNvSpPr/>
          <p:nvPr/>
        </p:nvSpPr>
        <p:spPr>
          <a:xfrm>
            <a:off x="460440" y="23623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9" name="CustomShape 45"/>
          <p:cNvSpPr/>
          <p:nvPr/>
        </p:nvSpPr>
        <p:spPr>
          <a:xfrm>
            <a:off x="460440" y="41911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0" name="CustomShape 46"/>
          <p:cNvSpPr/>
          <p:nvPr/>
        </p:nvSpPr>
        <p:spPr>
          <a:xfrm>
            <a:off x="460440" y="6019920"/>
            <a:ext cx="106632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vm_flags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1" name="CustomShape 47"/>
          <p:cNvSpPr/>
          <p:nvPr/>
        </p:nvSpPr>
        <p:spPr>
          <a:xfrm>
            <a:off x="5545080" y="2971800"/>
            <a:ext cx="2959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Segmentation fault: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accessing a non-existing page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2" name="CustomShape 48"/>
          <p:cNvSpPr/>
          <p:nvPr/>
        </p:nvSpPr>
        <p:spPr>
          <a:xfrm>
            <a:off x="5537880" y="4050360"/>
            <a:ext cx="189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 page fault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3" name="CustomShape 49"/>
          <p:cNvSpPr/>
          <p:nvPr/>
        </p:nvSpPr>
        <p:spPr>
          <a:xfrm>
            <a:off x="5528520" y="4876920"/>
            <a:ext cx="3386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Protection exception: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violating permission by writing to a read-only page (Linux reports as Segmentation fault)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15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memory system example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study: Linux memory system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mapping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 Implicit free lists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extShape 1"/>
          <p:cNvSpPr txBox="1"/>
          <p:nvPr/>
        </p:nvSpPr>
        <p:spPr>
          <a:xfrm>
            <a:off x="385920" y="493560"/>
            <a:ext cx="55573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17" name="TextShape 2"/>
          <p:cNvSpPr txBox="1"/>
          <p:nvPr/>
        </p:nvSpPr>
        <p:spPr>
          <a:xfrm>
            <a:off x="387720" y="1220760"/>
            <a:ext cx="852732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areas initialized by associating them with disk objects.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is known as </a:t>
            </a: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mapping</a:t>
            </a:r>
            <a:r>
              <a:rPr b="0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can be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backed by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(i.e., get its initial values from) 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file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disk (e.g., an executable object file)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page bytes come from a section of a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Anonymous file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nothing)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fault will allocate a physical page full of 0's (</a:t>
            </a: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demand-zero page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the page is written to (</a:t>
            </a: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dirtied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it is like any other page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Dirty pages are copied back and forth between memory and a special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swap file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6248520" y="2097720"/>
            <a:ext cx="2650680" cy="4607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1  maps the shared object.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0" name="CustomShape 3"/>
          <p:cNvSpPr/>
          <p:nvPr/>
        </p:nvSpPr>
        <p:spPr>
          <a:xfrm>
            <a:off x="2355840" y="55267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4"/>
          <p:cNvSpPr/>
          <p:nvPr/>
        </p:nvSpPr>
        <p:spPr>
          <a:xfrm>
            <a:off x="2180160" y="6062400"/>
            <a:ext cx="81504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Shared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object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2" name="CustomShape 5"/>
          <p:cNvSpPr/>
          <p:nvPr/>
        </p:nvSpPr>
        <p:spPr>
          <a:xfrm>
            <a:off x="2355840" y="2707200"/>
            <a:ext cx="380520" cy="2057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6"/>
          <p:cNvSpPr/>
          <p:nvPr/>
        </p:nvSpPr>
        <p:spPr>
          <a:xfrm>
            <a:off x="2114280" y="2068200"/>
            <a:ext cx="9309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Physical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4" name="CustomShape 7"/>
          <p:cNvSpPr/>
          <p:nvPr/>
        </p:nvSpPr>
        <p:spPr>
          <a:xfrm>
            <a:off x="67932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8"/>
          <p:cNvSpPr/>
          <p:nvPr/>
        </p:nvSpPr>
        <p:spPr>
          <a:xfrm>
            <a:off x="403236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9"/>
          <p:cNvSpPr/>
          <p:nvPr/>
        </p:nvSpPr>
        <p:spPr>
          <a:xfrm>
            <a:off x="2355840" y="28598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0"/>
          <p:cNvSpPr/>
          <p:nvPr/>
        </p:nvSpPr>
        <p:spPr>
          <a:xfrm>
            <a:off x="679320" y="33170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Line 11"/>
          <p:cNvSpPr/>
          <p:nvPr/>
        </p:nvSpPr>
        <p:spPr>
          <a:xfrm flipH="1" flipV="1">
            <a:off x="1060200" y="3316680"/>
            <a:ext cx="1295640" cy="22100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12"/>
          <p:cNvSpPr/>
          <p:nvPr/>
        </p:nvSpPr>
        <p:spPr>
          <a:xfrm flipH="1" flipV="1">
            <a:off x="1060200" y="3850200"/>
            <a:ext cx="1295640" cy="22096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Line 13"/>
          <p:cNvSpPr/>
          <p:nvPr/>
        </p:nvSpPr>
        <p:spPr>
          <a:xfrm flipV="1">
            <a:off x="1060200" y="2859480"/>
            <a:ext cx="129564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Line 14"/>
          <p:cNvSpPr/>
          <p:nvPr/>
        </p:nvSpPr>
        <p:spPr>
          <a:xfrm flipV="1">
            <a:off x="1060200" y="3393000"/>
            <a:ext cx="129564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5"/>
          <p:cNvSpPr/>
          <p:nvPr/>
        </p:nvSpPr>
        <p:spPr>
          <a:xfrm>
            <a:off x="160560" y="20826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3" name="CustomShape 16"/>
          <p:cNvSpPr/>
          <p:nvPr/>
        </p:nvSpPr>
        <p:spPr>
          <a:xfrm>
            <a:off x="3513600" y="20682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Sharing Revisited: Shared Objects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35" name="CustomShape 2"/>
          <p:cNvSpPr/>
          <p:nvPr/>
        </p:nvSpPr>
        <p:spPr>
          <a:xfrm>
            <a:off x="2355840" y="55267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3"/>
          <p:cNvSpPr/>
          <p:nvPr/>
        </p:nvSpPr>
        <p:spPr>
          <a:xfrm>
            <a:off x="2229480" y="6062400"/>
            <a:ext cx="81504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Shared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object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7" name="CustomShape 4"/>
          <p:cNvSpPr/>
          <p:nvPr/>
        </p:nvSpPr>
        <p:spPr>
          <a:xfrm>
            <a:off x="2355840" y="2707200"/>
            <a:ext cx="380520" cy="2057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5"/>
          <p:cNvSpPr/>
          <p:nvPr/>
        </p:nvSpPr>
        <p:spPr>
          <a:xfrm>
            <a:off x="2114280" y="2068200"/>
            <a:ext cx="9309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Physical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9" name="CustomShape 6"/>
          <p:cNvSpPr/>
          <p:nvPr/>
        </p:nvSpPr>
        <p:spPr>
          <a:xfrm>
            <a:off x="67932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7"/>
          <p:cNvSpPr/>
          <p:nvPr/>
        </p:nvSpPr>
        <p:spPr>
          <a:xfrm>
            <a:off x="403236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8"/>
          <p:cNvSpPr/>
          <p:nvPr/>
        </p:nvSpPr>
        <p:spPr>
          <a:xfrm>
            <a:off x="2355840" y="28598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9"/>
          <p:cNvSpPr/>
          <p:nvPr/>
        </p:nvSpPr>
        <p:spPr>
          <a:xfrm>
            <a:off x="679320" y="33170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0"/>
          <p:cNvSpPr/>
          <p:nvPr/>
        </p:nvSpPr>
        <p:spPr>
          <a:xfrm>
            <a:off x="4032360" y="37742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Line 11"/>
          <p:cNvSpPr/>
          <p:nvPr/>
        </p:nvSpPr>
        <p:spPr>
          <a:xfrm flipH="1" flipV="1">
            <a:off x="1060200" y="3316680"/>
            <a:ext cx="1295640" cy="22100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Line 12"/>
          <p:cNvSpPr/>
          <p:nvPr/>
        </p:nvSpPr>
        <p:spPr>
          <a:xfrm flipH="1" flipV="1">
            <a:off x="1060200" y="3850200"/>
            <a:ext cx="1295640" cy="22096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Line 13"/>
          <p:cNvSpPr/>
          <p:nvPr/>
        </p:nvSpPr>
        <p:spPr>
          <a:xfrm flipV="1">
            <a:off x="2736720" y="3773880"/>
            <a:ext cx="1295280" cy="17528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Line 14"/>
          <p:cNvSpPr/>
          <p:nvPr/>
        </p:nvSpPr>
        <p:spPr>
          <a:xfrm flipV="1">
            <a:off x="2736720" y="4307400"/>
            <a:ext cx="1295280" cy="17524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Line 15"/>
          <p:cNvSpPr/>
          <p:nvPr/>
        </p:nvSpPr>
        <p:spPr>
          <a:xfrm flipV="1">
            <a:off x="1060200" y="2859480"/>
            <a:ext cx="129564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Line 16"/>
          <p:cNvSpPr/>
          <p:nvPr/>
        </p:nvSpPr>
        <p:spPr>
          <a:xfrm flipV="1">
            <a:off x="1060200" y="3393000"/>
            <a:ext cx="129564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Line 17"/>
          <p:cNvSpPr/>
          <p:nvPr/>
        </p:nvSpPr>
        <p:spPr>
          <a:xfrm flipH="1" flipV="1">
            <a:off x="2736720" y="2859480"/>
            <a:ext cx="1295280" cy="9144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Line 18"/>
          <p:cNvSpPr/>
          <p:nvPr/>
        </p:nvSpPr>
        <p:spPr>
          <a:xfrm flipH="1" flipV="1">
            <a:off x="2736720" y="3393000"/>
            <a:ext cx="1295280" cy="9144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9"/>
          <p:cNvSpPr/>
          <p:nvPr/>
        </p:nvSpPr>
        <p:spPr>
          <a:xfrm>
            <a:off x="160560" y="20826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3" name="CustomShape 20"/>
          <p:cNvSpPr/>
          <p:nvPr/>
        </p:nvSpPr>
        <p:spPr>
          <a:xfrm>
            <a:off x="3513600" y="20682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4" name="CustomShape 21"/>
          <p:cNvSpPr/>
          <p:nvPr/>
        </p:nvSpPr>
        <p:spPr>
          <a:xfrm>
            <a:off x="6248520" y="2097720"/>
            <a:ext cx="2650680" cy="460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2 maps the shared object.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 how the virtual addresses can be different.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TextShape 1"/>
          <p:cNvSpPr txBox="1"/>
          <p:nvPr/>
        </p:nvSpPr>
        <p:spPr>
          <a:xfrm>
            <a:off x="357120" y="435600"/>
            <a:ext cx="7591680" cy="1087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br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56" name="TextShape 2"/>
          <p:cNvSpPr txBox="1"/>
          <p:nvPr/>
        </p:nvSpPr>
        <p:spPr>
          <a:xfrm>
            <a:off x="6248520" y="2097720"/>
            <a:ext cx="289512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processes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a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copy-on-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(COW)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flagged as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copy-on-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PTEs in private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areas are flagged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read-only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7" name="CustomShape 3"/>
          <p:cNvSpPr/>
          <p:nvPr/>
        </p:nvSpPr>
        <p:spPr>
          <a:xfrm>
            <a:off x="2369160" y="55267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4"/>
          <p:cNvSpPr/>
          <p:nvPr/>
        </p:nvSpPr>
        <p:spPr>
          <a:xfrm>
            <a:off x="1589040" y="6062400"/>
            <a:ext cx="200844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copy-on-write object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CustomShape 5"/>
          <p:cNvSpPr/>
          <p:nvPr/>
        </p:nvSpPr>
        <p:spPr>
          <a:xfrm>
            <a:off x="2369160" y="2707200"/>
            <a:ext cx="380520" cy="2057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6"/>
          <p:cNvSpPr/>
          <p:nvPr/>
        </p:nvSpPr>
        <p:spPr>
          <a:xfrm>
            <a:off x="2120040" y="2068200"/>
            <a:ext cx="9309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Physical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1" name="CustomShape 7"/>
          <p:cNvSpPr/>
          <p:nvPr/>
        </p:nvSpPr>
        <p:spPr>
          <a:xfrm>
            <a:off x="69264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8"/>
          <p:cNvSpPr/>
          <p:nvPr/>
        </p:nvSpPr>
        <p:spPr>
          <a:xfrm>
            <a:off x="404532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9"/>
          <p:cNvSpPr/>
          <p:nvPr/>
        </p:nvSpPr>
        <p:spPr>
          <a:xfrm>
            <a:off x="2369160" y="28598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0"/>
          <p:cNvSpPr/>
          <p:nvPr/>
        </p:nvSpPr>
        <p:spPr>
          <a:xfrm>
            <a:off x="692640" y="33170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1"/>
          <p:cNvSpPr/>
          <p:nvPr/>
        </p:nvSpPr>
        <p:spPr>
          <a:xfrm>
            <a:off x="4045320" y="37742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Line 12"/>
          <p:cNvSpPr/>
          <p:nvPr/>
        </p:nvSpPr>
        <p:spPr>
          <a:xfrm flipH="1" flipV="1">
            <a:off x="1073520" y="3316680"/>
            <a:ext cx="1295280" cy="22100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13"/>
          <p:cNvSpPr/>
          <p:nvPr/>
        </p:nvSpPr>
        <p:spPr>
          <a:xfrm flipH="1" flipV="1">
            <a:off x="1073520" y="3850200"/>
            <a:ext cx="1295280" cy="22096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Line 14"/>
          <p:cNvSpPr/>
          <p:nvPr/>
        </p:nvSpPr>
        <p:spPr>
          <a:xfrm flipV="1">
            <a:off x="2749680" y="3773880"/>
            <a:ext cx="1295640" cy="17528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15"/>
          <p:cNvSpPr/>
          <p:nvPr/>
        </p:nvSpPr>
        <p:spPr>
          <a:xfrm flipV="1">
            <a:off x="2749680" y="4307400"/>
            <a:ext cx="1295640" cy="17524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Line 16"/>
          <p:cNvSpPr/>
          <p:nvPr/>
        </p:nvSpPr>
        <p:spPr>
          <a:xfrm flipV="1">
            <a:off x="1073520" y="2859480"/>
            <a:ext cx="129528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Line 17"/>
          <p:cNvSpPr/>
          <p:nvPr/>
        </p:nvSpPr>
        <p:spPr>
          <a:xfrm flipV="1">
            <a:off x="1073520" y="3393000"/>
            <a:ext cx="1295280" cy="457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Line 18"/>
          <p:cNvSpPr/>
          <p:nvPr/>
        </p:nvSpPr>
        <p:spPr>
          <a:xfrm flipH="1" flipV="1">
            <a:off x="2749680" y="2859480"/>
            <a:ext cx="1295640" cy="9144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Line 19"/>
          <p:cNvSpPr/>
          <p:nvPr/>
        </p:nvSpPr>
        <p:spPr>
          <a:xfrm flipH="1" flipV="1">
            <a:off x="2749680" y="3393000"/>
            <a:ext cx="1295640" cy="9144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0"/>
          <p:cNvSpPr/>
          <p:nvPr/>
        </p:nvSpPr>
        <p:spPr>
          <a:xfrm>
            <a:off x="160560" y="20826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5" name="CustomShape 21"/>
          <p:cNvSpPr/>
          <p:nvPr/>
        </p:nvSpPr>
        <p:spPr>
          <a:xfrm>
            <a:off x="3513600" y="20682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6" name="CustomShape 22"/>
          <p:cNvSpPr/>
          <p:nvPr/>
        </p:nvSpPr>
        <p:spPr>
          <a:xfrm>
            <a:off x="4742640" y="3585960"/>
            <a:ext cx="1406520" cy="91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copy-on-write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area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7" name="CustomShape 23"/>
          <p:cNvSpPr/>
          <p:nvPr/>
        </p:nvSpPr>
        <p:spPr>
          <a:xfrm>
            <a:off x="4502520" y="3774240"/>
            <a:ext cx="145080" cy="5331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extShape 1"/>
          <p:cNvSpPr txBox="1"/>
          <p:nvPr/>
        </p:nvSpPr>
        <p:spPr>
          <a:xfrm>
            <a:off x="357120" y="435600"/>
            <a:ext cx="7591680" cy="11642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br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79" name="TextShape 2"/>
          <p:cNvSpPr txBox="1"/>
          <p:nvPr/>
        </p:nvSpPr>
        <p:spPr>
          <a:xfrm>
            <a:off x="6271200" y="2057400"/>
            <a:ext cx="2872440" cy="4505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to private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triggers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protection fault.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Handler creates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R/W page.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restarts upon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handler return.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Copying deferred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long as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possible!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2369160" y="55267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4"/>
          <p:cNvSpPr/>
          <p:nvPr/>
        </p:nvSpPr>
        <p:spPr>
          <a:xfrm>
            <a:off x="1608120" y="6062400"/>
            <a:ext cx="200844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 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copy-on-write object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2" name="CustomShape 5"/>
          <p:cNvSpPr/>
          <p:nvPr/>
        </p:nvSpPr>
        <p:spPr>
          <a:xfrm>
            <a:off x="2369160" y="2707200"/>
            <a:ext cx="380520" cy="20570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6"/>
          <p:cNvSpPr/>
          <p:nvPr/>
        </p:nvSpPr>
        <p:spPr>
          <a:xfrm>
            <a:off x="2120040" y="2068200"/>
            <a:ext cx="9309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Physical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4" name="CustomShape 7"/>
          <p:cNvSpPr/>
          <p:nvPr/>
        </p:nvSpPr>
        <p:spPr>
          <a:xfrm>
            <a:off x="69264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8"/>
          <p:cNvSpPr/>
          <p:nvPr/>
        </p:nvSpPr>
        <p:spPr>
          <a:xfrm>
            <a:off x="4045320" y="2707200"/>
            <a:ext cx="380520" cy="33523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9"/>
          <p:cNvSpPr/>
          <p:nvPr/>
        </p:nvSpPr>
        <p:spPr>
          <a:xfrm>
            <a:off x="2369160" y="28915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0"/>
          <p:cNvSpPr/>
          <p:nvPr/>
        </p:nvSpPr>
        <p:spPr>
          <a:xfrm>
            <a:off x="692640" y="331704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11"/>
          <p:cNvSpPr/>
          <p:nvPr/>
        </p:nvSpPr>
        <p:spPr>
          <a:xfrm>
            <a:off x="4045320" y="3805920"/>
            <a:ext cx="380520" cy="5331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Line 12"/>
          <p:cNvSpPr/>
          <p:nvPr/>
        </p:nvSpPr>
        <p:spPr>
          <a:xfrm flipH="1" flipV="1">
            <a:off x="1073520" y="3316680"/>
            <a:ext cx="1295280" cy="22100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Line 13"/>
          <p:cNvSpPr/>
          <p:nvPr/>
        </p:nvSpPr>
        <p:spPr>
          <a:xfrm flipH="1" flipV="1">
            <a:off x="1073520" y="3850200"/>
            <a:ext cx="1295280" cy="22096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Line 14"/>
          <p:cNvSpPr/>
          <p:nvPr/>
        </p:nvSpPr>
        <p:spPr>
          <a:xfrm flipV="1">
            <a:off x="2749680" y="3805920"/>
            <a:ext cx="1301760" cy="17208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Line 15"/>
          <p:cNvSpPr/>
          <p:nvPr/>
        </p:nvSpPr>
        <p:spPr>
          <a:xfrm flipV="1">
            <a:off x="2749680" y="4307400"/>
            <a:ext cx="1295640" cy="17524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Line 16"/>
          <p:cNvSpPr/>
          <p:nvPr/>
        </p:nvSpPr>
        <p:spPr>
          <a:xfrm flipV="1">
            <a:off x="1073520" y="2891520"/>
            <a:ext cx="1301760" cy="4251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Line 17"/>
          <p:cNvSpPr/>
          <p:nvPr/>
        </p:nvSpPr>
        <p:spPr>
          <a:xfrm flipV="1">
            <a:off x="1073520" y="3424680"/>
            <a:ext cx="1301760" cy="425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Line 18"/>
          <p:cNvSpPr/>
          <p:nvPr/>
        </p:nvSpPr>
        <p:spPr>
          <a:xfrm flipH="1" flipV="1">
            <a:off x="2756160" y="2891520"/>
            <a:ext cx="1289160" cy="882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Line 19"/>
          <p:cNvSpPr/>
          <p:nvPr/>
        </p:nvSpPr>
        <p:spPr>
          <a:xfrm flipH="1" flipV="1">
            <a:off x="2756160" y="3272400"/>
            <a:ext cx="1295280" cy="9144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0"/>
          <p:cNvSpPr/>
          <p:nvPr/>
        </p:nvSpPr>
        <p:spPr>
          <a:xfrm>
            <a:off x="160560" y="20826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8" name="CustomShape 21"/>
          <p:cNvSpPr/>
          <p:nvPr/>
        </p:nvSpPr>
        <p:spPr>
          <a:xfrm>
            <a:off x="3513600" y="2068200"/>
            <a:ext cx="1526760" cy="63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Process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9" name="CustomShape 22"/>
          <p:cNvSpPr/>
          <p:nvPr/>
        </p:nvSpPr>
        <p:spPr>
          <a:xfrm>
            <a:off x="2826360" y="3272400"/>
            <a:ext cx="304560" cy="91404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600">
            <a:solidFill>
              <a:srgbClr val="d5f1c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"/>
          <p:cNvSpPr/>
          <p:nvPr/>
        </p:nvSpPr>
        <p:spPr>
          <a:xfrm>
            <a:off x="2840040" y="3105360"/>
            <a:ext cx="116424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Copy-on-write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1" name="CustomShape 24"/>
          <p:cNvSpPr/>
          <p:nvPr/>
        </p:nvSpPr>
        <p:spPr>
          <a:xfrm>
            <a:off x="2375280" y="3272400"/>
            <a:ext cx="380520" cy="15192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5"/>
          <p:cNvSpPr/>
          <p:nvPr/>
        </p:nvSpPr>
        <p:spPr>
          <a:xfrm>
            <a:off x="4051800" y="4186800"/>
            <a:ext cx="380520" cy="1519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6"/>
          <p:cNvSpPr/>
          <p:nvPr/>
        </p:nvSpPr>
        <p:spPr>
          <a:xfrm>
            <a:off x="2375280" y="3958200"/>
            <a:ext cx="380520" cy="1519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Line 27"/>
          <p:cNvSpPr/>
          <p:nvPr/>
        </p:nvSpPr>
        <p:spPr>
          <a:xfrm flipH="1" flipV="1">
            <a:off x="2756160" y="3958200"/>
            <a:ext cx="1295280" cy="2286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Line 28"/>
          <p:cNvSpPr/>
          <p:nvPr/>
        </p:nvSpPr>
        <p:spPr>
          <a:xfrm flipH="1" flipV="1">
            <a:off x="2756160" y="4110480"/>
            <a:ext cx="1295280" cy="2286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9"/>
          <p:cNvSpPr/>
          <p:nvPr/>
        </p:nvSpPr>
        <p:spPr>
          <a:xfrm>
            <a:off x="4725720" y="3837960"/>
            <a:ext cx="1531440" cy="91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Write to private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copy-on-write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Line 30"/>
          <p:cNvSpPr/>
          <p:nvPr/>
        </p:nvSpPr>
        <p:spPr>
          <a:xfrm flipH="1">
            <a:off x="4432680" y="4263120"/>
            <a:ext cx="3808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memory system example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study: Linux memory system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mapping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 Implicit Free Lists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 Revisited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09" name="TextShape 2"/>
          <p:cNvSpPr txBox="1"/>
          <p:nvPr/>
        </p:nvSpPr>
        <p:spPr>
          <a:xfrm>
            <a:off x="396720" y="1362240"/>
            <a:ext cx="85183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and memory mapping explain how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fork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provides private address space for each process.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create virtual address for new new process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exact copies of current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mm_struct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vm_area_struct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page tables.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Flag each page in both processes as read-only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Flag each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vm_area_struct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both processes as private COW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return, each process has exact copy of virtual memory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Subsequent writes create new pages using COW mechanism.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cve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tion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ited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11" name="TextShape 2"/>
          <p:cNvSpPr txBox="1"/>
          <p:nvPr/>
        </p:nvSpPr>
        <p:spPr>
          <a:xfrm>
            <a:off x="5533920" y="1362240"/>
            <a:ext cx="3609720" cy="54954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load and run a new program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current process using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execve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vm_area_struct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 and page tables for old areas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vm_area_struct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 and page tables for new areas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 and initialized data backed by object files.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.bss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stack backed by anonymous files 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PC to entry point in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.text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will fault in code and data pages as needed.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2" name="CustomShape 3"/>
          <p:cNvSpPr/>
          <p:nvPr/>
        </p:nvSpPr>
        <p:spPr>
          <a:xfrm>
            <a:off x="1514520" y="2627280"/>
            <a:ext cx="2174400" cy="63792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Memory mapped region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for shared libraries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3" name="CustomShape 4"/>
          <p:cNvSpPr/>
          <p:nvPr/>
        </p:nvSpPr>
        <p:spPr>
          <a:xfrm>
            <a:off x="1514520" y="3262320"/>
            <a:ext cx="2174400" cy="688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5"/>
          <p:cNvSpPr/>
          <p:nvPr/>
        </p:nvSpPr>
        <p:spPr>
          <a:xfrm>
            <a:off x="1514520" y="3956040"/>
            <a:ext cx="2174400" cy="63612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Runtime heap (via malloc)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1514520" y="1770120"/>
            <a:ext cx="2174400" cy="8632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7"/>
          <p:cNvSpPr/>
          <p:nvPr/>
        </p:nvSpPr>
        <p:spPr>
          <a:xfrm>
            <a:off x="1514520" y="5305320"/>
            <a:ext cx="2174400" cy="37908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Program text (.text)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CustomShape 8"/>
          <p:cNvSpPr/>
          <p:nvPr/>
        </p:nvSpPr>
        <p:spPr>
          <a:xfrm>
            <a:off x="1514520" y="4943520"/>
            <a:ext cx="2174400" cy="3776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Initialized data (.data)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9"/>
          <p:cNvSpPr/>
          <p:nvPr/>
        </p:nvSpPr>
        <p:spPr>
          <a:xfrm>
            <a:off x="1514520" y="4579920"/>
            <a:ext cx="2174400" cy="37584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Uninitialized data (.bss)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Line 10"/>
          <p:cNvSpPr/>
          <p:nvPr/>
        </p:nvSpPr>
        <p:spPr>
          <a:xfrm flipV="1">
            <a:off x="2539800" y="3633480"/>
            <a:ext cx="360" cy="3366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1"/>
          <p:cNvSpPr/>
          <p:nvPr/>
        </p:nvSpPr>
        <p:spPr>
          <a:xfrm>
            <a:off x="1514520" y="1452600"/>
            <a:ext cx="2174400" cy="32040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User stack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1" name="Line 12"/>
          <p:cNvSpPr/>
          <p:nvPr/>
        </p:nvSpPr>
        <p:spPr>
          <a:xfrm flipV="1">
            <a:off x="2550960" y="2296800"/>
            <a:ext cx="360" cy="3351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Line 13"/>
          <p:cNvSpPr/>
          <p:nvPr/>
        </p:nvSpPr>
        <p:spPr>
          <a:xfrm>
            <a:off x="2560320" y="1773000"/>
            <a:ext cx="360" cy="3366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4"/>
          <p:cNvSpPr/>
          <p:nvPr/>
        </p:nvSpPr>
        <p:spPr>
          <a:xfrm>
            <a:off x="1514520" y="5668920"/>
            <a:ext cx="2174400" cy="37764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5"/>
          <p:cNvSpPr/>
          <p:nvPr/>
        </p:nvSpPr>
        <p:spPr>
          <a:xfrm>
            <a:off x="1318320" y="5867280"/>
            <a:ext cx="26172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CustomShape 16"/>
          <p:cNvSpPr/>
          <p:nvPr/>
        </p:nvSpPr>
        <p:spPr>
          <a:xfrm>
            <a:off x="3746520" y="1440000"/>
            <a:ext cx="75960" cy="30456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7"/>
          <p:cNvSpPr/>
          <p:nvPr/>
        </p:nvSpPr>
        <p:spPr>
          <a:xfrm>
            <a:off x="3746520" y="2658960"/>
            <a:ext cx="75960" cy="60912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8"/>
          <p:cNvSpPr/>
          <p:nvPr/>
        </p:nvSpPr>
        <p:spPr>
          <a:xfrm>
            <a:off x="3746520" y="3967200"/>
            <a:ext cx="74160" cy="58392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9"/>
          <p:cNvSpPr/>
          <p:nvPr/>
        </p:nvSpPr>
        <p:spPr>
          <a:xfrm>
            <a:off x="3746520" y="4576680"/>
            <a:ext cx="75960" cy="35532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0"/>
          <p:cNvSpPr/>
          <p:nvPr/>
        </p:nvSpPr>
        <p:spPr>
          <a:xfrm>
            <a:off x="3746520" y="4983120"/>
            <a:ext cx="75960" cy="64728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1"/>
          <p:cNvSpPr/>
          <p:nvPr/>
        </p:nvSpPr>
        <p:spPr>
          <a:xfrm>
            <a:off x="3935160" y="1440360"/>
            <a:ext cx="165312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Private, demand-zero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1" name="CustomShape 22"/>
          <p:cNvSpPr/>
          <p:nvPr/>
        </p:nvSpPr>
        <p:spPr>
          <a:xfrm>
            <a:off x="212400" y="2430360"/>
            <a:ext cx="64656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libc.so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2" name="CustomShape 23"/>
          <p:cNvSpPr/>
          <p:nvPr/>
        </p:nvSpPr>
        <p:spPr>
          <a:xfrm>
            <a:off x="88920" y="2735280"/>
            <a:ext cx="914040" cy="22824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3" name="CustomShape 24"/>
          <p:cNvSpPr/>
          <p:nvPr/>
        </p:nvSpPr>
        <p:spPr>
          <a:xfrm>
            <a:off x="88920" y="2963880"/>
            <a:ext cx="914040" cy="22824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.text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4" name="Line 25"/>
          <p:cNvSpPr/>
          <p:nvPr/>
        </p:nvSpPr>
        <p:spPr>
          <a:xfrm>
            <a:off x="1002960" y="2811240"/>
            <a:ext cx="5335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Line 26"/>
          <p:cNvSpPr/>
          <p:nvPr/>
        </p:nvSpPr>
        <p:spPr>
          <a:xfrm>
            <a:off x="1002960" y="3116160"/>
            <a:ext cx="5335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7"/>
          <p:cNvSpPr/>
          <p:nvPr/>
        </p:nvSpPr>
        <p:spPr>
          <a:xfrm>
            <a:off x="3919320" y="2811960"/>
            <a:ext cx="15177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Shared, file-backed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7" name="CustomShape 28"/>
          <p:cNvSpPr/>
          <p:nvPr/>
        </p:nvSpPr>
        <p:spPr>
          <a:xfrm>
            <a:off x="3935160" y="4107240"/>
            <a:ext cx="165312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Private, demand-zero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8" name="CustomShape 29"/>
          <p:cNvSpPr/>
          <p:nvPr/>
        </p:nvSpPr>
        <p:spPr>
          <a:xfrm>
            <a:off x="3935160" y="4564440"/>
            <a:ext cx="165312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Private, demand-zero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9" name="CustomShape 30"/>
          <p:cNvSpPr/>
          <p:nvPr/>
        </p:nvSpPr>
        <p:spPr>
          <a:xfrm>
            <a:off x="3916080" y="5173920"/>
            <a:ext cx="150552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Private, file-backed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0" name="CustomShape 31"/>
          <p:cNvSpPr/>
          <p:nvPr/>
        </p:nvSpPr>
        <p:spPr>
          <a:xfrm>
            <a:off x="276480" y="4792680"/>
            <a:ext cx="53244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a.out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CustomShape 32"/>
          <p:cNvSpPr/>
          <p:nvPr/>
        </p:nvSpPr>
        <p:spPr>
          <a:xfrm>
            <a:off x="88920" y="5097600"/>
            <a:ext cx="914040" cy="22824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2" name="CustomShape 33"/>
          <p:cNvSpPr/>
          <p:nvPr/>
        </p:nvSpPr>
        <p:spPr>
          <a:xfrm>
            <a:off x="88920" y="5326200"/>
            <a:ext cx="914040" cy="22824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0000"/>
              </a:lnSpc>
              <a:spcBef>
                <a:spcPts val="420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.text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Line 34"/>
          <p:cNvSpPr/>
          <p:nvPr/>
        </p:nvSpPr>
        <p:spPr>
          <a:xfrm>
            <a:off x="1002960" y="5173560"/>
            <a:ext cx="5335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Line 35"/>
          <p:cNvSpPr/>
          <p:nvPr/>
        </p:nvSpPr>
        <p:spPr>
          <a:xfrm>
            <a:off x="1002960" y="5478120"/>
            <a:ext cx="5335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9" dur="indefinite" restart="never" nodeType="tmRoot">
          <p:childTnLst>
            <p:seq>
              <p:cTn id="2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Shape 1"/>
          <p:cNvSpPr txBox="1"/>
          <p:nvPr/>
        </p:nvSpPr>
        <p:spPr>
          <a:xfrm>
            <a:off x="453600" y="434520"/>
            <a:ext cx="72594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46" name="TextShape 2"/>
          <p:cNvSpPr txBox="1"/>
          <p:nvPr/>
        </p:nvSpPr>
        <p:spPr>
          <a:xfrm>
            <a:off x="455760" y="1220760"/>
            <a:ext cx="8459280" cy="5636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4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*mmap(void *start, int len,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4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prot, int flags, int fd, int offset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bytes starting at offset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offset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file specified by file description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preferably at address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may be 0 for “pick an address”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PROT_READ, PROT_WRITE, ...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flags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MAP_ANON, MAP_PRIVATE, MAP_SHARED, ...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a pointer to start of mapped area (may not be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Shape 1"/>
          <p:cNvSpPr txBox="1"/>
          <p:nvPr/>
        </p:nvSpPr>
        <p:spPr>
          <a:xfrm>
            <a:off x="304920" y="493560"/>
            <a:ext cx="72594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48" name="TextShape 2"/>
          <p:cNvSpPr txBox="1"/>
          <p:nvPr/>
        </p:nvSpPr>
        <p:spPr>
          <a:xfrm>
            <a:off x="330120" y="1220760"/>
            <a:ext cx="8307000" cy="836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4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*mmap(void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*start, int len,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4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prot,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flags, int fd,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offset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9" name="CustomShape 3"/>
          <p:cNvSpPr/>
          <p:nvPr/>
        </p:nvSpPr>
        <p:spPr>
          <a:xfrm>
            <a:off x="2057400" y="2362320"/>
            <a:ext cx="990360" cy="3657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4"/>
          <p:cNvSpPr/>
          <p:nvPr/>
        </p:nvSpPr>
        <p:spPr>
          <a:xfrm>
            <a:off x="2057400" y="3733920"/>
            <a:ext cx="990360" cy="114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5"/>
          <p:cNvSpPr/>
          <p:nvPr/>
        </p:nvSpPr>
        <p:spPr>
          <a:xfrm>
            <a:off x="5638680" y="1981080"/>
            <a:ext cx="990360" cy="4038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6"/>
          <p:cNvSpPr/>
          <p:nvPr/>
        </p:nvSpPr>
        <p:spPr>
          <a:xfrm>
            <a:off x="5638680" y="2590920"/>
            <a:ext cx="990360" cy="114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7"/>
          <p:cNvSpPr/>
          <p:nvPr/>
        </p:nvSpPr>
        <p:spPr>
          <a:xfrm flipV="1">
            <a:off x="3047760" y="2590560"/>
            <a:ext cx="2590920" cy="1143000"/>
          </a:xfrm>
          <a:prstGeom prst="line">
            <a:avLst/>
          </a:prstGeom>
          <a:ln w="93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Line 8"/>
          <p:cNvSpPr/>
          <p:nvPr/>
        </p:nvSpPr>
        <p:spPr>
          <a:xfrm flipV="1">
            <a:off x="3047760" y="3733560"/>
            <a:ext cx="2590920" cy="1143000"/>
          </a:xfrm>
          <a:prstGeom prst="line">
            <a:avLst/>
          </a:prstGeom>
          <a:ln w="93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9"/>
          <p:cNvSpPr/>
          <p:nvPr/>
        </p:nvSpPr>
        <p:spPr>
          <a:xfrm>
            <a:off x="6705720" y="2590920"/>
            <a:ext cx="228240" cy="114264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0"/>
          <p:cNvSpPr/>
          <p:nvPr/>
        </p:nvSpPr>
        <p:spPr>
          <a:xfrm>
            <a:off x="6940800" y="2963160"/>
            <a:ext cx="136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7" name="CustomShape 11"/>
          <p:cNvSpPr/>
          <p:nvPr/>
        </p:nvSpPr>
        <p:spPr>
          <a:xfrm rot="10800000">
            <a:off x="7238880" y="3735360"/>
            <a:ext cx="6091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2"/>
          <p:cNvSpPr/>
          <p:nvPr/>
        </p:nvSpPr>
        <p:spPr>
          <a:xfrm>
            <a:off x="7243920" y="35370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9" name="CustomShape 13"/>
          <p:cNvSpPr/>
          <p:nvPr/>
        </p:nvSpPr>
        <p:spPr>
          <a:xfrm>
            <a:off x="6787440" y="3857760"/>
            <a:ext cx="1851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 address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chosen by kernel)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0" name="CustomShape 14"/>
          <p:cNvSpPr/>
          <p:nvPr/>
        </p:nvSpPr>
        <p:spPr>
          <a:xfrm>
            <a:off x="4842360" y="6031440"/>
            <a:ext cx="2656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virtual memory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1" name="CustomShape 15"/>
          <p:cNvSpPr/>
          <p:nvPr/>
        </p:nvSpPr>
        <p:spPr>
          <a:xfrm>
            <a:off x="1380960" y="6019920"/>
            <a:ext cx="23680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file specified by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descriptor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2" name="CustomShape 16"/>
          <p:cNvSpPr/>
          <p:nvPr/>
        </p:nvSpPr>
        <p:spPr>
          <a:xfrm flipH="1">
            <a:off x="1752480" y="3733920"/>
            <a:ext cx="228240" cy="114264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7"/>
          <p:cNvSpPr/>
          <p:nvPr/>
        </p:nvSpPr>
        <p:spPr>
          <a:xfrm>
            <a:off x="364680" y="4104000"/>
            <a:ext cx="136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4" name="CustomShape 18"/>
          <p:cNvSpPr/>
          <p:nvPr/>
        </p:nvSpPr>
        <p:spPr>
          <a:xfrm>
            <a:off x="158400" y="4676760"/>
            <a:ext cx="1095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offset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CustomShape 19"/>
          <p:cNvSpPr/>
          <p:nvPr/>
        </p:nvSpPr>
        <p:spPr>
          <a:xfrm>
            <a:off x="1260360" y="4876920"/>
            <a:ext cx="796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20"/>
          <p:cNvSpPr/>
          <p:nvPr/>
        </p:nvSpPr>
        <p:spPr>
          <a:xfrm>
            <a:off x="264960" y="5003640"/>
            <a:ext cx="83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(bytes)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7" name="CustomShape 21"/>
          <p:cNvSpPr/>
          <p:nvPr/>
        </p:nvSpPr>
        <p:spPr>
          <a:xfrm>
            <a:off x="1792080" y="5819040"/>
            <a:ext cx="28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8" name="CustomShape 22"/>
          <p:cNvSpPr/>
          <p:nvPr/>
        </p:nvSpPr>
        <p:spPr>
          <a:xfrm>
            <a:off x="5353560" y="5791320"/>
            <a:ext cx="28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0" y="461880"/>
            <a:ext cx="9143640" cy="604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82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70" name="CustomShape 2"/>
          <p:cNvSpPr/>
          <p:nvPr/>
        </p:nvSpPr>
        <p:spPr>
          <a:xfrm>
            <a:off x="4419720" y="2436840"/>
            <a:ext cx="4571640" cy="4115880"/>
          </a:xfrm>
          <a:prstGeom prst="rect">
            <a:avLst/>
          </a:prstGeom>
          <a:solidFill>
            <a:srgbClr val="f6f5bd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mmapcopy driver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main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(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argc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,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char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**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argv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struct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stat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stat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Check for required cmd line arg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(argc != 2)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printf(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"usage: %s &lt;filename&gt;\n"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,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argv[0]);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exit(0);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Copy input file to stdout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fd = Open(argv[1], O_RDONLY, 0);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Fstat(fd, &amp;stat);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mmapcopy(fd, stat.st_size);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exit(0);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CustomShape 3"/>
          <p:cNvSpPr/>
          <p:nvPr/>
        </p:nvSpPr>
        <p:spPr>
          <a:xfrm>
            <a:off x="396720" y="1362240"/>
            <a:ext cx="789588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4"/>
          <p:cNvSpPr/>
          <p:nvPr/>
        </p:nvSpPr>
        <p:spPr>
          <a:xfrm>
            <a:off x="396720" y="1362240"/>
            <a:ext cx="8594280" cy="771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Copying a file to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stdout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without transferring data to user space 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3" name="CustomShape 5"/>
          <p:cNvSpPr/>
          <p:nvPr/>
        </p:nvSpPr>
        <p:spPr>
          <a:xfrm>
            <a:off x="123480" y="2436840"/>
            <a:ext cx="3990960" cy="4115880"/>
          </a:xfrm>
          <a:prstGeom prst="rect">
            <a:avLst/>
          </a:prstGeom>
          <a:solidFill>
            <a:srgbClr val="f6f5bd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26492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#include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"csapp.h"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void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mmapcopy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(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,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size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Ptr to memory mapped area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char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*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bufp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bufp = Mmap(</a:t>
            </a:r>
            <a:r>
              <a:rPr b="1" lang="en" sz="14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NULL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, size,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PROT_READ,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MAP_PRIVATE,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fd, 0);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Write(1, bufp, size);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return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4" name="CustomShape 6"/>
          <p:cNvSpPr/>
          <p:nvPr/>
        </p:nvSpPr>
        <p:spPr>
          <a:xfrm>
            <a:off x="2682360" y="6172200"/>
            <a:ext cx="137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mmapcopy.c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5" name="CustomShape 7"/>
          <p:cNvSpPr/>
          <p:nvPr/>
        </p:nvSpPr>
        <p:spPr>
          <a:xfrm>
            <a:off x="7597080" y="6183720"/>
            <a:ext cx="137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mmapcopy.c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7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8" name="TextShape 3"/>
          <p:cNvSpPr txBox="1"/>
          <p:nvPr/>
        </p:nvSpPr>
        <p:spPr>
          <a:xfrm>
            <a:off x="39708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memory system example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study: Linux memory system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 Implicit free lists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80" name="TextShape 2"/>
          <p:cNvSpPr txBox="1"/>
          <p:nvPr/>
        </p:nvSpPr>
        <p:spPr>
          <a:xfrm>
            <a:off x="396720" y="1362240"/>
            <a:ext cx="37879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Programmers use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memory allocators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(such as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to acquire VM at run time.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data structures whose size is only known at runtime.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memory allocators manage an area of process virtual memory known as the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4189320" y="3733920"/>
            <a:ext cx="3200040" cy="60912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4"/>
          <p:cNvSpPr/>
          <p:nvPr/>
        </p:nvSpPr>
        <p:spPr>
          <a:xfrm>
            <a:off x="4189320" y="4343400"/>
            <a:ext cx="3200040" cy="6537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 (via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3" name="CustomShape 5"/>
          <p:cNvSpPr/>
          <p:nvPr/>
        </p:nvSpPr>
        <p:spPr>
          <a:xfrm>
            <a:off x="4189320" y="574344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text (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.text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4" name="CustomShape 6"/>
          <p:cNvSpPr/>
          <p:nvPr/>
        </p:nvSpPr>
        <p:spPr>
          <a:xfrm>
            <a:off x="4189320" y="536256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Initialized data (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.data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CustomShape 7"/>
          <p:cNvSpPr/>
          <p:nvPr/>
        </p:nvSpPr>
        <p:spPr>
          <a:xfrm>
            <a:off x="4189320" y="498168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Uninitialized data (.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bss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6" name="CustomShape 8"/>
          <p:cNvSpPr/>
          <p:nvPr/>
        </p:nvSpPr>
        <p:spPr>
          <a:xfrm>
            <a:off x="4189320" y="3413880"/>
            <a:ext cx="3200040" cy="33444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stack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7" name="CustomShape 9"/>
          <p:cNvSpPr/>
          <p:nvPr/>
        </p:nvSpPr>
        <p:spPr>
          <a:xfrm>
            <a:off x="4189320" y="6124680"/>
            <a:ext cx="3200040" cy="39636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10"/>
          <p:cNvSpPr/>
          <p:nvPr/>
        </p:nvSpPr>
        <p:spPr>
          <a:xfrm>
            <a:off x="3886920" y="6339600"/>
            <a:ext cx="29700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9" name="CustomShape 11"/>
          <p:cNvSpPr/>
          <p:nvPr/>
        </p:nvSpPr>
        <p:spPr>
          <a:xfrm>
            <a:off x="7772760" y="4025880"/>
            <a:ext cx="142020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 of heap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brk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ptr)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0" name="Line 12"/>
          <p:cNvSpPr/>
          <p:nvPr/>
        </p:nvSpPr>
        <p:spPr>
          <a:xfrm flipH="1">
            <a:off x="7396920" y="4395600"/>
            <a:ext cx="384120" cy="144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13"/>
          <p:cNvSpPr/>
          <p:nvPr/>
        </p:nvSpPr>
        <p:spPr>
          <a:xfrm>
            <a:off x="6248520" y="3755520"/>
            <a:ext cx="533160" cy="434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4"/>
          <p:cNvSpPr/>
          <p:nvPr/>
        </p:nvSpPr>
        <p:spPr>
          <a:xfrm flipV="1">
            <a:off x="4952880" y="3908160"/>
            <a:ext cx="533160" cy="434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5"/>
          <p:cNvSpPr/>
          <p:nvPr/>
        </p:nvSpPr>
        <p:spPr>
          <a:xfrm>
            <a:off x="4189320" y="1362240"/>
            <a:ext cx="3504960" cy="45684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4" name="CustomShape 16"/>
          <p:cNvSpPr/>
          <p:nvPr/>
        </p:nvSpPr>
        <p:spPr>
          <a:xfrm>
            <a:off x="4189320" y="1819440"/>
            <a:ext cx="3504960" cy="45684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Memory Allocator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5" name="CustomShape 17"/>
          <p:cNvSpPr/>
          <p:nvPr/>
        </p:nvSpPr>
        <p:spPr>
          <a:xfrm>
            <a:off x="4189320" y="2276640"/>
            <a:ext cx="3504960" cy="45684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97" name="TextShape 2"/>
          <p:cNvSpPr txBox="1"/>
          <p:nvPr/>
        </p:nvSpPr>
        <p:spPr>
          <a:xfrm>
            <a:off x="396720" y="1671480"/>
            <a:ext cx="7895880" cy="4347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Allocator maintains heap as collection of variable sized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are either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b="1" i="1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of allocators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 allocator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allocates and frees space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Implicit allocator: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application allocates, but does not free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 garbage collection in Java, ML, and Lisp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discuss simple explicit memory allocation today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TextShape 1"/>
          <p:cNvSpPr txBox="1"/>
          <p:nvPr/>
        </p:nvSpPr>
        <p:spPr>
          <a:xfrm>
            <a:off x="424080" y="417600"/>
            <a:ext cx="59432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99" name="TextShape 2"/>
          <p:cNvSpPr txBox="1"/>
          <p:nvPr/>
        </p:nvSpPr>
        <p:spPr>
          <a:xfrm>
            <a:off x="442800" y="1126440"/>
            <a:ext cx="8624520" cy="5486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5960" indent="-345600">
              <a:lnSpc>
                <a:spcPct val="94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&lt;stdlib.h&gt;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960" indent="-345600">
              <a:lnSpc>
                <a:spcPct val="94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*malloc(size_t size)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a pointer to a memory block of at least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bytes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aligned to an 8-byte (x86) or  16-byte (x86-64) boundary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 == 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returns NULL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Unsuccessful: returns NULL (0) and sets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errno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960" indent="-345600">
              <a:lnSpc>
                <a:spcPct val="94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free(void *p)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the block pointed at by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pool of available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must come from a previous call 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realloc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960" indent="-345600">
              <a:lnSpc>
                <a:spcPct val="94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functions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calloc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Version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that initializes allocated block to zero.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realloc: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Changes the size of a previously allocated block.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sbrk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Used internally by allocators to grow or shrink the heap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24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26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328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382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39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467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526" end="5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407880" y="398880"/>
            <a:ext cx="59432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01" name="CustomShape 2"/>
          <p:cNvSpPr/>
          <p:nvPr/>
        </p:nvSpPr>
        <p:spPr>
          <a:xfrm>
            <a:off x="533520" y="1143000"/>
            <a:ext cx="8076960" cy="52045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26492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#include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&lt;stdio.h&gt;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26492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#include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&lt;stdlib.h&gt;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foo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,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Allocate a block of n ints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 = 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*) malloc(n *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sizeof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(p ==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perror(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"malloc"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Initialize allocated block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(i=0; i&lt;n; i++)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p[i] = i;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/* Return allocated block to the heap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free(p);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6720" y="1362240"/>
            <a:ext cx="7895880" cy="5266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Parameters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Number of addresses in virtual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Number of addresses in physical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Page size (bytes)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the virtual address (VA)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TLB index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TLB tag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Virtual page offset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Virtual page number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the physical address (PA)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Physical page offset (same as VPO)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Physical page number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Byte offset within cache 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Cache index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Cache tag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0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is word addressed.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 are int-sized.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4" name="CustomShape 3"/>
          <p:cNvSpPr/>
          <p:nvPr/>
        </p:nvSpPr>
        <p:spPr>
          <a:xfrm>
            <a:off x="1300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4"/>
          <p:cNvSpPr/>
          <p:nvPr/>
        </p:nvSpPr>
        <p:spPr>
          <a:xfrm>
            <a:off x="16048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5"/>
          <p:cNvSpPr/>
          <p:nvPr/>
        </p:nvSpPr>
        <p:spPr>
          <a:xfrm>
            <a:off x="19098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6"/>
          <p:cNvSpPr/>
          <p:nvPr/>
        </p:nvSpPr>
        <p:spPr>
          <a:xfrm>
            <a:off x="22147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7"/>
          <p:cNvSpPr/>
          <p:nvPr/>
        </p:nvSpPr>
        <p:spPr>
          <a:xfrm>
            <a:off x="2519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8"/>
          <p:cNvSpPr/>
          <p:nvPr/>
        </p:nvSpPr>
        <p:spPr>
          <a:xfrm>
            <a:off x="28242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9"/>
          <p:cNvSpPr/>
          <p:nvPr/>
        </p:nvSpPr>
        <p:spPr>
          <a:xfrm>
            <a:off x="31291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10"/>
          <p:cNvSpPr/>
          <p:nvPr/>
        </p:nvSpPr>
        <p:spPr>
          <a:xfrm>
            <a:off x="34336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11"/>
          <p:cNvSpPr/>
          <p:nvPr/>
        </p:nvSpPr>
        <p:spPr>
          <a:xfrm>
            <a:off x="37386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12"/>
          <p:cNvSpPr/>
          <p:nvPr/>
        </p:nvSpPr>
        <p:spPr>
          <a:xfrm>
            <a:off x="40435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13"/>
          <p:cNvSpPr/>
          <p:nvPr/>
        </p:nvSpPr>
        <p:spPr>
          <a:xfrm>
            <a:off x="43480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14"/>
          <p:cNvSpPr/>
          <p:nvPr/>
        </p:nvSpPr>
        <p:spPr>
          <a:xfrm>
            <a:off x="46530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15"/>
          <p:cNvSpPr/>
          <p:nvPr/>
        </p:nvSpPr>
        <p:spPr>
          <a:xfrm>
            <a:off x="49579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16"/>
          <p:cNvSpPr/>
          <p:nvPr/>
        </p:nvSpPr>
        <p:spPr>
          <a:xfrm>
            <a:off x="52624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17"/>
          <p:cNvSpPr/>
          <p:nvPr/>
        </p:nvSpPr>
        <p:spPr>
          <a:xfrm>
            <a:off x="55674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18"/>
          <p:cNvSpPr/>
          <p:nvPr/>
        </p:nvSpPr>
        <p:spPr>
          <a:xfrm>
            <a:off x="5872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19"/>
          <p:cNvSpPr/>
          <p:nvPr/>
        </p:nvSpPr>
        <p:spPr>
          <a:xfrm>
            <a:off x="61768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0"/>
          <p:cNvSpPr/>
          <p:nvPr/>
        </p:nvSpPr>
        <p:spPr>
          <a:xfrm>
            <a:off x="64818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1"/>
          <p:cNvSpPr/>
          <p:nvPr/>
        </p:nvSpPr>
        <p:spPr>
          <a:xfrm>
            <a:off x="67867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2"/>
          <p:cNvSpPr/>
          <p:nvPr/>
        </p:nvSpPr>
        <p:spPr>
          <a:xfrm>
            <a:off x="7091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3"/>
          <p:cNvSpPr/>
          <p:nvPr/>
        </p:nvSpPr>
        <p:spPr>
          <a:xfrm>
            <a:off x="1193040" y="3548880"/>
            <a:ext cx="14702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 block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(4 words)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5" name="CustomShape 24"/>
          <p:cNvSpPr/>
          <p:nvPr/>
        </p:nvSpPr>
        <p:spPr>
          <a:xfrm>
            <a:off x="4291920" y="3548880"/>
            <a:ext cx="104508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block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 words)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6" name="CustomShape 25"/>
          <p:cNvSpPr/>
          <p:nvPr/>
        </p:nvSpPr>
        <p:spPr>
          <a:xfrm>
            <a:off x="6532200" y="382284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6"/>
          <p:cNvSpPr/>
          <p:nvPr/>
        </p:nvSpPr>
        <p:spPr>
          <a:xfrm>
            <a:off x="6532200" y="42037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7"/>
          <p:cNvSpPr/>
          <p:nvPr/>
        </p:nvSpPr>
        <p:spPr>
          <a:xfrm>
            <a:off x="6918480" y="3822840"/>
            <a:ext cx="10314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word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9" name="CustomShape 28"/>
          <p:cNvSpPr/>
          <p:nvPr/>
        </p:nvSpPr>
        <p:spPr>
          <a:xfrm>
            <a:off x="6917760" y="4203720"/>
            <a:ext cx="14565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 word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0" name="CustomShape 29"/>
          <p:cNvSpPr/>
          <p:nvPr/>
        </p:nvSpPr>
        <p:spPr>
          <a:xfrm rot="16200000">
            <a:off x="1827720" y="2743560"/>
            <a:ext cx="182520" cy="1188360"/>
          </a:xfrm>
          <a:prstGeom prst="leftBrace">
            <a:avLst>
              <a:gd name="adj1" fmla="val 33333"/>
              <a:gd name="adj2" fmla="val 50901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30"/>
          <p:cNvSpPr/>
          <p:nvPr/>
        </p:nvSpPr>
        <p:spPr>
          <a:xfrm rot="16200000">
            <a:off x="4716720" y="2901240"/>
            <a:ext cx="182520" cy="8683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5" dur="indefinite" restart="never" nodeType="tmRoot">
          <p:childTnLst>
            <p:seq>
              <p:cTn id="2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457200" y="493560"/>
            <a:ext cx="64638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33" name="CustomShape 2"/>
          <p:cNvSpPr/>
          <p:nvPr/>
        </p:nvSpPr>
        <p:spPr>
          <a:xfrm>
            <a:off x="299232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3"/>
          <p:cNvSpPr/>
          <p:nvPr/>
        </p:nvSpPr>
        <p:spPr>
          <a:xfrm>
            <a:off x="329724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4"/>
          <p:cNvSpPr/>
          <p:nvPr/>
        </p:nvSpPr>
        <p:spPr>
          <a:xfrm>
            <a:off x="360216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5"/>
          <p:cNvSpPr/>
          <p:nvPr/>
        </p:nvSpPr>
        <p:spPr>
          <a:xfrm>
            <a:off x="390672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6"/>
          <p:cNvSpPr/>
          <p:nvPr/>
        </p:nvSpPr>
        <p:spPr>
          <a:xfrm>
            <a:off x="42116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7"/>
          <p:cNvSpPr/>
          <p:nvPr/>
        </p:nvSpPr>
        <p:spPr>
          <a:xfrm>
            <a:off x="45165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8"/>
          <p:cNvSpPr/>
          <p:nvPr/>
        </p:nvSpPr>
        <p:spPr>
          <a:xfrm>
            <a:off x="48211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9"/>
          <p:cNvSpPr/>
          <p:nvPr/>
        </p:nvSpPr>
        <p:spPr>
          <a:xfrm>
            <a:off x="51260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10"/>
          <p:cNvSpPr/>
          <p:nvPr/>
        </p:nvSpPr>
        <p:spPr>
          <a:xfrm>
            <a:off x="54309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11"/>
          <p:cNvSpPr/>
          <p:nvPr/>
        </p:nvSpPr>
        <p:spPr>
          <a:xfrm>
            <a:off x="57355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12"/>
          <p:cNvSpPr/>
          <p:nvPr/>
        </p:nvSpPr>
        <p:spPr>
          <a:xfrm>
            <a:off x="60404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13"/>
          <p:cNvSpPr/>
          <p:nvPr/>
        </p:nvSpPr>
        <p:spPr>
          <a:xfrm>
            <a:off x="63453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14"/>
          <p:cNvSpPr/>
          <p:nvPr/>
        </p:nvSpPr>
        <p:spPr>
          <a:xfrm>
            <a:off x="66499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15"/>
          <p:cNvSpPr/>
          <p:nvPr/>
        </p:nvSpPr>
        <p:spPr>
          <a:xfrm>
            <a:off x="69548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16"/>
          <p:cNvSpPr/>
          <p:nvPr/>
        </p:nvSpPr>
        <p:spPr>
          <a:xfrm>
            <a:off x="72597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17"/>
          <p:cNvSpPr/>
          <p:nvPr/>
        </p:nvSpPr>
        <p:spPr>
          <a:xfrm>
            <a:off x="75643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18"/>
          <p:cNvSpPr/>
          <p:nvPr/>
        </p:nvSpPr>
        <p:spPr>
          <a:xfrm>
            <a:off x="78692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19"/>
          <p:cNvSpPr/>
          <p:nvPr/>
        </p:nvSpPr>
        <p:spPr>
          <a:xfrm>
            <a:off x="538560" y="1582560"/>
            <a:ext cx="2101320" cy="36756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p1 = malloc(4)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1" name="CustomShape 20"/>
          <p:cNvSpPr/>
          <p:nvPr/>
        </p:nvSpPr>
        <p:spPr>
          <a:xfrm>
            <a:off x="299232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21"/>
          <p:cNvSpPr/>
          <p:nvPr/>
        </p:nvSpPr>
        <p:spPr>
          <a:xfrm>
            <a:off x="329724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2"/>
          <p:cNvSpPr/>
          <p:nvPr/>
        </p:nvSpPr>
        <p:spPr>
          <a:xfrm>
            <a:off x="360216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23"/>
          <p:cNvSpPr/>
          <p:nvPr/>
        </p:nvSpPr>
        <p:spPr>
          <a:xfrm>
            <a:off x="390672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4"/>
          <p:cNvSpPr/>
          <p:nvPr/>
        </p:nvSpPr>
        <p:spPr>
          <a:xfrm>
            <a:off x="4211640" y="25020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25"/>
          <p:cNvSpPr/>
          <p:nvPr/>
        </p:nvSpPr>
        <p:spPr>
          <a:xfrm>
            <a:off x="4516560" y="25020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26"/>
          <p:cNvSpPr/>
          <p:nvPr/>
        </p:nvSpPr>
        <p:spPr>
          <a:xfrm>
            <a:off x="4821120" y="25020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7"/>
          <p:cNvSpPr/>
          <p:nvPr/>
        </p:nvSpPr>
        <p:spPr>
          <a:xfrm>
            <a:off x="5126040" y="25020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28"/>
          <p:cNvSpPr/>
          <p:nvPr/>
        </p:nvSpPr>
        <p:spPr>
          <a:xfrm>
            <a:off x="5430960" y="25020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29"/>
          <p:cNvSpPr/>
          <p:nvPr/>
        </p:nvSpPr>
        <p:spPr>
          <a:xfrm>
            <a:off x="57355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30"/>
          <p:cNvSpPr/>
          <p:nvPr/>
        </p:nvSpPr>
        <p:spPr>
          <a:xfrm>
            <a:off x="60404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31"/>
          <p:cNvSpPr/>
          <p:nvPr/>
        </p:nvSpPr>
        <p:spPr>
          <a:xfrm>
            <a:off x="634536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32"/>
          <p:cNvSpPr/>
          <p:nvPr/>
        </p:nvSpPr>
        <p:spPr>
          <a:xfrm>
            <a:off x="66499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33"/>
          <p:cNvSpPr/>
          <p:nvPr/>
        </p:nvSpPr>
        <p:spPr>
          <a:xfrm>
            <a:off x="69548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34"/>
          <p:cNvSpPr/>
          <p:nvPr/>
        </p:nvSpPr>
        <p:spPr>
          <a:xfrm>
            <a:off x="725976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35"/>
          <p:cNvSpPr/>
          <p:nvPr/>
        </p:nvSpPr>
        <p:spPr>
          <a:xfrm>
            <a:off x="75643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36"/>
          <p:cNvSpPr/>
          <p:nvPr/>
        </p:nvSpPr>
        <p:spPr>
          <a:xfrm>
            <a:off x="78692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37"/>
          <p:cNvSpPr/>
          <p:nvPr/>
        </p:nvSpPr>
        <p:spPr>
          <a:xfrm>
            <a:off x="538560" y="2470320"/>
            <a:ext cx="2101320" cy="367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p2 = malloc(5)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9" name="CustomShape 38"/>
          <p:cNvSpPr/>
          <p:nvPr/>
        </p:nvSpPr>
        <p:spPr>
          <a:xfrm>
            <a:off x="299232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39"/>
          <p:cNvSpPr/>
          <p:nvPr/>
        </p:nvSpPr>
        <p:spPr>
          <a:xfrm>
            <a:off x="329724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40"/>
          <p:cNvSpPr/>
          <p:nvPr/>
        </p:nvSpPr>
        <p:spPr>
          <a:xfrm>
            <a:off x="360216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41"/>
          <p:cNvSpPr/>
          <p:nvPr/>
        </p:nvSpPr>
        <p:spPr>
          <a:xfrm>
            <a:off x="390672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42"/>
          <p:cNvSpPr/>
          <p:nvPr/>
        </p:nvSpPr>
        <p:spPr>
          <a:xfrm>
            <a:off x="4211640" y="33894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43"/>
          <p:cNvSpPr/>
          <p:nvPr/>
        </p:nvSpPr>
        <p:spPr>
          <a:xfrm>
            <a:off x="4516560" y="33894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44"/>
          <p:cNvSpPr/>
          <p:nvPr/>
        </p:nvSpPr>
        <p:spPr>
          <a:xfrm>
            <a:off x="4821120" y="33894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45"/>
          <p:cNvSpPr/>
          <p:nvPr/>
        </p:nvSpPr>
        <p:spPr>
          <a:xfrm>
            <a:off x="5126040" y="33894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46"/>
          <p:cNvSpPr/>
          <p:nvPr/>
        </p:nvSpPr>
        <p:spPr>
          <a:xfrm>
            <a:off x="5430960" y="33894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47"/>
          <p:cNvSpPr/>
          <p:nvPr/>
        </p:nvSpPr>
        <p:spPr>
          <a:xfrm>
            <a:off x="573552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48"/>
          <p:cNvSpPr/>
          <p:nvPr/>
        </p:nvSpPr>
        <p:spPr>
          <a:xfrm>
            <a:off x="604044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49"/>
          <p:cNvSpPr/>
          <p:nvPr/>
        </p:nvSpPr>
        <p:spPr>
          <a:xfrm>
            <a:off x="634536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50"/>
          <p:cNvSpPr/>
          <p:nvPr/>
        </p:nvSpPr>
        <p:spPr>
          <a:xfrm>
            <a:off x="664992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51"/>
          <p:cNvSpPr/>
          <p:nvPr/>
        </p:nvSpPr>
        <p:spPr>
          <a:xfrm>
            <a:off x="695484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52"/>
          <p:cNvSpPr/>
          <p:nvPr/>
        </p:nvSpPr>
        <p:spPr>
          <a:xfrm>
            <a:off x="725976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53"/>
          <p:cNvSpPr/>
          <p:nvPr/>
        </p:nvSpPr>
        <p:spPr>
          <a:xfrm>
            <a:off x="7564320" y="33894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54"/>
          <p:cNvSpPr/>
          <p:nvPr/>
        </p:nvSpPr>
        <p:spPr>
          <a:xfrm>
            <a:off x="7869240" y="33894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55"/>
          <p:cNvSpPr/>
          <p:nvPr/>
        </p:nvSpPr>
        <p:spPr>
          <a:xfrm>
            <a:off x="538560" y="3357720"/>
            <a:ext cx="2101320" cy="36756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p3 = malloc(6)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7" name="CustomShape 56"/>
          <p:cNvSpPr/>
          <p:nvPr/>
        </p:nvSpPr>
        <p:spPr>
          <a:xfrm>
            <a:off x="299232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57"/>
          <p:cNvSpPr/>
          <p:nvPr/>
        </p:nvSpPr>
        <p:spPr>
          <a:xfrm>
            <a:off x="329724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58"/>
          <p:cNvSpPr/>
          <p:nvPr/>
        </p:nvSpPr>
        <p:spPr>
          <a:xfrm>
            <a:off x="360216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59"/>
          <p:cNvSpPr/>
          <p:nvPr/>
        </p:nvSpPr>
        <p:spPr>
          <a:xfrm>
            <a:off x="390672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60"/>
          <p:cNvSpPr/>
          <p:nvPr/>
        </p:nvSpPr>
        <p:spPr>
          <a:xfrm>
            <a:off x="42116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61"/>
          <p:cNvSpPr/>
          <p:nvPr/>
        </p:nvSpPr>
        <p:spPr>
          <a:xfrm>
            <a:off x="451656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62"/>
          <p:cNvSpPr/>
          <p:nvPr/>
        </p:nvSpPr>
        <p:spPr>
          <a:xfrm>
            <a:off x="482112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63"/>
          <p:cNvSpPr/>
          <p:nvPr/>
        </p:nvSpPr>
        <p:spPr>
          <a:xfrm>
            <a:off x="51260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64"/>
          <p:cNvSpPr/>
          <p:nvPr/>
        </p:nvSpPr>
        <p:spPr>
          <a:xfrm>
            <a:off x="543096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65"/>
          <p:cNvSpPr/>
          <p:nvPr/>
        </p:nvSpPr>
        <p:spPr>
          <a:xfrm>
            <a:off x="573552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66"/>
          <p:cNvSpPr/>
          <p:nvPr/>
        </p:nvSpPr>
        <p:spPr>
          <a:xfrm>
            <a:off x="604044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67"/>
          <p:cNvSpPr/>
          <p:nvPr/>
        </p:nvSpPr>
        <p:spPr>
          <a:xfrm>
            <a:off x="634536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68"/>
          <p:cNvSpPr/>
          <p:nvPr/>
        </p:nvSpPr>
        <p:spPr>
          <a:xfrm>
            <a:off x="664992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69"/>
          <p:cNvSpPr/>
          <p:nvPr/>
        </p:nvSpPr>
        <p:spPr>
          <a:xfrm>
            <a:off x="695484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70"/>
          <p:cNvSpPr/>
          <p:nvPr/>
        </p:nvSpPr>
        <p:spPr>
          <a:xfrm>
            <a:off x="725976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71"/>
          <p:cNvSpPr/>
          <p:nvPr/>
        </p:nvSpPr>
        <p:spPr>
          <a:xfrm>
            <a:off x="756432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72"/>
          <p:cNvSpPr/>
          <p:nvPr/>
        </p:nvSpPr>
        <p:spPr>
          <a:xfrm>
            <a:off x="78692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73"/>
          <p:cNvSpPr/>
          <p:nvPr/>
        </p:nvSpPr>
        <p:spPr>
          <a:xfrm>
            <a:off x="536400" y="4245120"/>
            <a:ext cx="1278360" cy="367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free(p2)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5" name="CustomShape 74"/>
          <p:cNvSpPr/>
          <p:nvPr/>
        </p:nvSpPr>
        <p:spPr>
          <a:xfrm>
            <a:off x="299232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75"/>
          <p:cNvSpPr/>
          <p:nvPr/>
        </p:nvSpPr>
        <p:spPr>
          <a:xfrm>
            <a:off x="329724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76"/>
          <p:cNvSpPr/>
          <p:nvPr/>
        </p:nvSpPr>
        <p:spPr>
          <a:xfrm>
            <a:off x="360216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77"/>
          <p:cNvSpPr/>
          <p:nvPr/>
        </p:nvSpPr>
        <p:spPr>
          <a:xfrm>
            <a:off x="390672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78"/>
          <p:cNvSpPr/>
          <p:nvPr/>
        </p:nvSpPr>
        <p:spPr>
          <a:xfrm>
            <a:off x="4211640" y="51642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79"/>
          <p:cNvSpPr/>
          <p:nvPr/>
        </p:nvSpPr>
        <p:spPr>
          <a:xfrm>
            <a:off x="4516560" y="51642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80"/>
          <p:cNvSpPr/>
          <p:nvPr/>
        </p:nvSpPr>
        <p:spPr>
          <a:xfrm>
            <a:off x="482112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81"/>
          <p:cNvSpPr/>
          <p:nvPr/>
        </p:nvSpPr>
        <p:spPr>
          <a:xfrm>
            <a:off x="512604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82"/>
          <p:cNvSpPr/>
          <p:nvPr/>
        </p:nvSpPr>
        <p:spPr>
          <a:xfrm>
            <a:off x="543096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83"/>
          <p:cNvSpPr/>
          <p:nvPr/>
        </p:nvSpPr>
        <p:spPr>
          <a:xfrm>
            <a:off x="573552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84"/>
          <p:cNvSpPr/>
          <p:nvPr/>
        </p:nvSpPr>
        <p:spPr>
          <a:xfrm>
            <a:off x="604044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85"/>
          <p:cNvSpPr/>
          <p:nvPr/>
        </p:nvSpPr>
        <p:spPr>
          <a:xfrm>
            <a:off x="634536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86"/>
          <p:cNvSpPr/>
          <p:nvPr/>
        </p:nvSpPr>
        <p:spPr>
          <a:xfrm>
            <a:off x="664992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87"/>
          <p:cNvSpPr/>
          <p:nvPr/>
        </p:nvSpPr>
        <p:spPr>
          <a:xfrm>
            <a:off x="695484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88"/>
          <p:cNvSpPr/>
          <p:nvPr/>
        </p:nvSpPr>
        <p:spPr>
          <a:xfrm>
            <a:off x="725976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89"/>
          <p:cNvSpPr/>
          <p:nvPr/>
        </p:nvSpPr>
        <p:spPr>
          <a:xfrm>
            <a:off x="756432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90"/>
          <p:cNvSpPr/>
          <p:nvPr/>
        </p:nvSpPr>
        <p:spPr>
          <a:xfrm>
            <a:off x="786924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91"/>
          <p:cNvSpPr/>
          <p:nvPr/>
        </p:nvSpPr>
        <p:spPr>
          <a:xfrm>
            <a:off x="538560" y="5132520"/>
            <a:ext cx="2101320" cy="36756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p4 = malloc(2)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TextShape 1"/>
          <p:cNvSpPr txBox="1"/>
          <p:nvPr/>
        </p:nvSpPr>
        <p:spPr>
          <a:xfrm>
            <a:off x="343080" y="380880"/>
            <a:ext cx="55242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24" name="TextShape 2"/>
          <p:cNvSpPr txBox="1"/>
          <p:nvPr/>
        </p:nvSpPr>
        <p:spPr>
          <a:xfrm>
            <a:off x="372960" y="1143000"/>
            <a:ext cx="8542080" cy="5562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5960" indent="-34560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issue arbitrary sequence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request must be to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’d  block (or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3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960" indent="-34560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Allocators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Can’t control number or size of allocated blocks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respond immediately 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., can’t reorder or buffer requests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allocate blocks from free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., can only place allocated blocks in free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align blocks so they satisfy all alignment requirements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8-byte (x86) or 16-byte (x86-64) alignment on Linux boxes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manipulate and modify only free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Can’t move the allocated blocks once they are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., compaction is not allowed (why?)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TextShape 1"/>
          <p:cNvSpPr txBox="1"/>
          <p:nvPr/>
        </p:nvSpPr>
        <p:spPr>
          <a:xfrm>
            <a:off x="364680" y="569880"/>
            <a:ext cx="7670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26" name="TextShape 2"/>
          <p:cNvSpPr txBox="1"/>
          <p:nvPr/>
        </p:nvSpPr>
        <p:spPr>
          <a:xfrm>
            <a:off x="380880" y="1405080"/>
            <a:ext cx="870084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some sequence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requests: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 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Goals: maximize throughput and peak memory utilization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goals are often conflicting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Throughput: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completed requests per unit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5,000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calls and 5,000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calls in 10 seconds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Throughput is 1,000 operations/second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TextShape 1"/>
          <p:cNvSpPr txBox="1"/>
          <p:nvPr/>
        </p:nvSpPr>
        <p:spPr>
          <a:xfrm>
            <a:off x="380880" y="228600"/>
            <a:ext cx="8699040" cy="10965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28" name="TextShape 2"/>
          <p:cNvSpPr txBox="1"/>
          <p:nvPr/>
        </p:nvSpPr>
        <p:spPr>
          <a:xfrm>
            <a:off x="368280" y="1295280"/>
            <a:ext cx="8470440" cy="5216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some sequence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requests: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 , 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Def: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Aggregate payload P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malloc(p)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results in a block with a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payload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request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completed, the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aggregate payload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sum of currently allocated payloads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Def: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Current heap size H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monotonically nondecreasing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4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i.e., heap only grows when allocator uses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sbrk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Def: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Peak memory utilization after k+1 requests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5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 max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i&lt;=k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/  H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7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10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161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262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288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32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376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425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30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Poor memory utilization caused by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fragmentation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fragmentation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external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fragmentation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3" dur="indefinite" restart="never" nodeType="tmRoot">
          <p:childTnLst>
            <p:seq>
              <p:cTn id="3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TextShape 1"/>
          <p:cNvSpPr txBox="1"/>
          <p:nvPr/>
        </p:nvSpPr>
        <p:spPr>
          <a:xfrm>
            <a:off x="380880" y="457200"/>
            <a:ext cx="67305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32" name="TextShape 2"/>
          <p:cNvSpPr txBox="1"/>
          <p:nvPr/>
        </p:nvSpPr>
        <p:spPr>
          <a:xfrm>
            <a:off x="380880" y="1220760"/>
            <a:ext cx="8307000" cy="5408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given block, </a:t>
            </a:r>
            <a:r>
              <a:rPr b="1" i="1"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fragmentation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occurs if payload is smaller than block size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8000"/>
              </a:lnSpc>
              <a:spcBef>
                <a:spcPts val="564"/>
              </a:spcBef>
            </a:pP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Caused by 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Overhead of maintaining heap data structures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Padding for alignment purposes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 policy decisions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to return a big block to satisfy a small request)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8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Depends only on the pattern of </a:t>
            </a:r>
            <a:r>
              <a:rPr b="1" i="1"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requests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Thus, easy to measure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3" name="CustomShape 3"/>
          <p:cNvSpPr/>
          <p:nvPr/>
        </p:nvSpPr>
        <p:spPr>
          <a:xfrm>
            <a:off x="3094920" y="2895480"/>
            <a:ext cx="2819160" cy="60912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Payload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4" name="CustomShape 4"/>
          <p:cNvSpPr/>
          <p:nvPr/>
        </p:nvSpPr>
        <p:spPr>
          <a:xfrm>
            <a:off x="5914080" y="2895480"/>
            <a:ext cx="761760" cy="60912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5"/>
          <p:cNvSpPr/>
          <p:nvPr/>
        </p:nvSpPr>
        <p:spPr>
          <a:xfrm>
            <a:off x="2332800" y="2895480"/>
            <a:ext cx="761760" cy="60912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6"/>
          <p:cNvSpPr/>
          <p:nvPr/>
        </p:nvSpPr>
        <p:spPr>
          <a:xfrm>
            <a:off x="7156800" y="2911680"/>
            <a:ext cx="138492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fragmentation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7" name="Line 7"/>
          <p:cNvSpPr/>
          <p:nvPr/>
        </p:nvSpPr>
        <p:spPr>
          <a:xfrm flipH="1">
            <a:off x="6321240" y="3200400"/>
            <a:ext cx="765360" cy="1440"/>
          </a:xfrm>
          <a:prstGeom prst="line">
            <a:avLst/>
          </a:prstGeom>
          <a:ln w="381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8"/>
          <p:cNvSpPr/>
          <p:nvPr/>
        </p:nvSpPr>
        <p:spPr>
          <a:xfrm rot="16200000">
            <a:off x="4350600" y="495720"/>
            <a:ext cx="304560" cy="434304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9"/>
          <p:cNvSpPr/>
          <p:nvPr/>
        </p:nvSpPr>
        <p:spPr>
          <a:xfrm>
            <a:off x="4186080" y="2133720"/>
            <a:ext cx="6382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0" name="CustomShape 10"/>
          <p:cNvSpPr/>
          <p:nvPr/>
        </p:nvSpPr>
        <p:spPr>
          <a:xfrm>
            <a:off x="693360" y="2911680"/>
            <a:ext cx="138492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fragmentation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1" name="Line 11"/>
          <p:cNvSpPr/>
          <p:nvPr/>
        </p:nvSpPr>
        <p:spPr>
          <a:xfrm>
            <a:off x="2057400" y="3200400"/>
            <a:ext cx="685800" cy="1440"/>
          </a:xfrm>
          <a:prstGeom prst="line">
            <a:avLst/>
          </a:prstGeom>
          <a:ln w="381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104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14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18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264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313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4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Occurs when there is enough aggregate heap memory, but no single free block is large enough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Depends on the pattern of future requests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Thus, difficult to measure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4" name="CustomShape 3"/>
          <p:cNvSpPr/>
          <p:nvPr/>
        </p:nvSpPr>
        <p:spPr>
          <a:xfrm>
            <a:off x="329724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4"/>
          <p:cNvSpPr/>
          <p:nvPr/>
        </p:nvSpPr>
        <p:spPr>
          <a:xfrm>
            <a:off x="360216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5"/>
          <p:cNvSpPr/>
          <p:nvPr/>
        </p:nvSpPr>
        <p:spPr>
          <a:xfrm>
            <a:off x="390672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6"/>
          <p:cNvSpPr/>
          <p:nvPr/>
        </p:nvSpPr>
        <p:spPr>
          <a:xfrm>
            <a:off x="421164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7"/>
          <p:cNvSpPr/>
          <p:nvPr/>
        </p:nvSpPr>
        <p:spPr>
          <a:xfrm>
            <a:off x="45165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8"/>
          <p:cNvSpPr/>
          <p:nvPr/>
        </p:nvSpPr>
        <p:spPr>
          <a:xfrm>
            <a:off x="48211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9"/>
          <p:cNvSpPr/>
          <p:nvPr/>
        </p:nvSpPr>
        <p:spPr>
          <a:xfrm>
            <a:off x="51260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10"/>
          <p:cNvSpPr/>
          <p:nvPr/>
        </p:nvSpPr>
        <p:spPr>
          <a:xfrm>
            <a:off x="54309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11"/>
          <p:cNvSpPr/>
          <p:nvPr/>
        </p:nvSpPr>
        <p:spPr>
          <a:xfrm>
            <a:off x="57355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12"/>
          <p:cNvSpPr/>
          <p:nvPr/>
        </p:nvSpPr>
        <p:spPr>
          <a:xfrm>
            <a:off x="60404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13"/>
          <p:cNvSpPr/>
          <p:nvPr/>
        </p:nvSpPr>
        <p:spPr>
          <a:xfrm>
            <a:off x="63453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4"/>
          <p:cNvSpPr/>
          <p:nvPr/>
        </p:nvSpPr>
        <p:spPr>
          <a:xfrm>
            <a:off x="66499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15"/>
          <p:cNvSpPr/>
          <p:nvPr/>
        </p:nvSpPr>
        <p:spPr>
          <a:xfrm>
            <a:off x="69548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6"/>
          <p:cNvSpPr/>
          <p:nvPr/>
        </p:nvSpPr>
        <p:spPr>
          <a:xfrm>
            <a:off x="72597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7"/>
          <p:cNvSpPr/>
          <p:nvPr/>
        </p:nvSpPr>
        <p:spPr>
          <a:xfrm>
            <a:off x="75643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8"/>
          <p:cNvSpPr/>
          <p:nvPr/>
        </p:nvSpPr>
        <p:spPr>
          <a:xfrm>
            <a:off x="78692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9"/>
          <p:cNvSpPr/>
          <p:nvPr/>
        </p:nvSpPr>
        <p:spPr>
          <a:xfrm>
            <a:off x="81741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20"/>
          <p:cNvSpPr/>
          <p:nvPr/>
        </p:nvSpPr>
        <p:spPr>
          <a:xfrm>
            <a:off x="843120" y="2438280"/>
            <a:ext cx="2101320" cy="36756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p1 = malloc(4)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2" name="CustomShape 21"/>
          <p:cNvSpPr/>
          <p:nvPr/>
        </p:nvSpPr>
        <p:spPr>
          <a:xfrm>
            <a:off x="329724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22"/>
          <p:cNvSpPr/>
          <p:nvPr/>
        </p:nvSpPr>
        <p:spPr>
          <a:xfrm>
            <a:off x="360216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23"/>
          <p:cNvSpPr/>
          <p:nvPr/>
        </p:nvSpPr>
        <p:spPr>
          <a:xfrm>
            <a:off x="390672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24"/>
          <p:cNvSpPr/>
          <p:nvPr/>
        </p:nvSpPr>
        <p:spPr>
          <a:xfrm>
            <a:off x="421164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25"/>
          <p:cNvSpPr/>
          <p:nvPr/>
        </p:nvSpPr>
        <p:spPr>
          <a:xfrm>
            <a:off x="4516560" y="30798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26"/>
          <p:cNvSpPr/>
          <p:nvPr/>
        </p:nvSpPr>
        <p:spPr>
          <a:xfrm>
            <a:off x="4821120" y="30798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27"/>
          <p:cNvSpPr/>
          <p:nvPr/>
        </p:nvSpPr>
        <p:spPr>
          <a:xfrm>
            <a:off x="5126040" y="30798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28"/>
          <p:cNvSpPr/>
          <p:nvPr/>
        </p:nvSpPr>
        <p:spPr>
          <a:xfrm>
            <a:off x="5430960" y="30798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29"/>
          <p:cNvSpPr/>
          <p:nvPr/>
        </p:nvSpPr>
        <p:spPr>
          <a:xfrm>
            <a:off x="5735520" y="307980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30"/>
          <p:cNvSpPr/>
          <p:nvPr/>
        </p:nvSpPr>
        <p:spPr>
          <a:xfrm>
            <a:off x="60404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31"/>
          <p:cNvSpPr/>
          <p:nvPr/>
        </p:nvSpPr>
        <p:spPr>
          <a:xfrm>
            <a:off x="63453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32"/>
          <p:cNvSpPr/>
          <p:nvPr/>
        </p:nvSpPr>
        <p:spPr>
          <a:xfrm>
            <a:off x="664992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33"/>
          <p:cNvSpPr/>
          <p:nvPr/>
        </p:nvSpPr>
        <p:spPr>
          <a:xfrm>
            <a:off x="69548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34"/>
          <p:cNvSpPr/>
          <p:nvPr/>
        </p:nvSpPr>
        <p:spPr>
          <a:xfrm>
            <a:off x="72597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35"/>
          <p:cNvSpPr/>
          <p:nvPr/>
        </p:nvSpPr>
        <p:spPr>
          <a:xfrm>
            <a:off x="756432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36"/>
          <p:cNvSpPr/>
          <p:nvPr/>
        </p:nvSpPr>
        <p:spPr>
          <a:xfrm>
            <a:off x="78692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7"/>
          <p:cNvSpPr/>
          <p:nvPr/>
        </p:nvSpPr>
        <p:spPr>
          <a:xfrm>
            <a:off x="81741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8"/>
          <p:cNvSpPr/>
          <p:nvPr/>
        </p:nvSpPr>
        <p:spPr>
          <a:xfrm>
            <a:off x="843120" y="3048120"/>
            <a:ext cx="2101320" cy="367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p2 = malloc(5)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0" name="CustomShape 39"/>
          <p:cNvSpPr/>
          <p:nvPr/>
        </p:nvSpPr>
        <p:spPr>
          <a:xfrm>
            <a:off x="329724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40"/>
          <p:cNvSpPr/>
          <p:nvPr/>
        </p:nvSpPr>
        <p:spPr>
          <a:xfrm>
            <a:off x="360216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41"/>
          <p:cNvSpPr/>
          <p:nvPr/>
        </p:nvSpPr>
        <p:spPr>
          <a:xfrm>
            <a:off x="390672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42"/>
          <p:cNvSpPr/>
          <p:nvPr/>
        </p:nvSpPr>
        <p:spPr>
          <a:xfrm>
            <a:off x="421164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43"/>
          <p:cNvSpPr/>
          <p:nvPr/>
        </p:nvSpPr>
        <p:spPr>
          <a:xfrm>
            <a:off x="4516560" y="368928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44"/>
          <p:cNvSpPr/>
          <p:nvPr/>
        </p:nvSpPr>
        <p:spPr>
          <a:xfrm>
            <a:off x="4821120" y="368928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45"/>
          <p:cNvSpPr/>
          <p:nvPr/>
        </p:nvSpPr>
        <p:spPr>
          <a:xfrm>
            <a:off x="5126040" y="368928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46"/>
          <p:cNvSpPr/>
          <p:nvPr/>
        </p:nvSpPr>
        <p:spPr>
          <a:xfrm>
            <a:off x="5430960" y="368928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47"/>
          <p:cNvSpPr/>
          <p:nvPr/>
        </p:nvSpPr>
        <p:spPr>
          <a:xfrm>
            <a:off x="5735520" y="3689280"/>
            <a:ext cx="3045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48"/>
          <p:cNvSpPr/>
          <p:nvPr/>
        </p:nvSpPr>
        <p:spPr>
          <a:xfrm>
            <a:off x="604044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49"/>
          <p:cNvSpPr/>
          <p:nvPr/>
        </p:nvSpPr>
        <p:spPr>
          <a:xfrm>
            <a:off x="634536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50"/>
          <p:cNvSpPr/>
          <p:nvPr/>
        </p:nvSpPr>
        <p:spPr>
          <a:xfrm>
            <a:off x="664992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51"/>
          <p:cNvSpPr/>
          <p:nvPr/>
        </p:nvSpPr>
        <p:spPr>
          <a:xfrm>
            <a:off x="695484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52"/>
          <p:cNvSpPr/>
          <p:nvPr/>
        </p:nvSpPr>
        <p:spPr>
          <a:xfrm>
            <a:off x="725976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53"/>
          <p:cNvSpPr/>
          <p:nvPr/>
        </p:nvSpPr>
        <p:spPr>
          <a:xfrm>
            <a:off x="756432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54"/>
          <p:cNvSpPr/>
          <p:nvPr/>
        </p:nvSpPr>
        <p:spPr>
          <a:xfrm>
            <a:off x="7869240" y="368928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55"/>
          <p:cNvSpPr/>
          <p:nvPr/>
        </p:nvSpPr>
        <p:spPr>
          <a:xfrm>
            <a:off x="8174160" y="368928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56"/>
          <p:cNvSpPr/>
          <p:nvPr/>
        </p:nvSpPr>
        <p:spPr>
          <a:xfrm>
            <a:off x="843120" y="3657600"/>
            <a:ext cx="2101320" cy="36756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p3 = malloc(6)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8" name="CustomShape 57"/>
          <p:cNvSpPr/>
          <p:nvPr/>
        </p:nvSpPr>
        <p:spPr>
          <a:xfrm>
            <a:off x="329724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58"/>
          <p:cNvSpPr/>
          <p:nvPr/>
        </p:nvSpPr>
        <p:spPr>
          <a:xfrm>
            <a:off x="360216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59"/>
          <p:cNvSpPr/>
          <p:nvPr/>
        </p:nvSpPr>
        <p:spPr>
          <a:xfrm>
            <a:off x="390672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60"/>
          <p:cNvSpPr/>
          <p:nvPr/>
        </p:nvSpPr>
        <p:spPr>
          <a:xfrm>
            <a:off x="421164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61"/>
          <p:cNvSpPr/>
          <p:nvPr/>
        </p:nvSpPr>
        <p:spPr>
          <a:xfrm>
            <a:off x="45165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62"/>
          <p:cNvSpPr/>
          <p:nvPr/>
        </p:nvSpPr>
        <p:spPr>
          <a:xfrm>
            <a:off x="482112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63"/>
          <p:cNvSpPr/>
          <p:nvPr/>
        </p:nvSpPr>
        <p:spPr>
          <a:xfrm>
            <a:off x="512604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64"/>
          <p:cNvSpPr/>
          <p:nvPr/>
        </p:nvSpPr>
        <p:spPr>
          <a:xfrm>
            <a:off x="54309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65"/>
          <p:cNvSpPr/>
          <p:nvPr/>
        </p:nvSpPr>
        <p:spPr>
          <a:xfrm>
            <a:off x="573552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66"/>
          <p:cNvSpPr/>
          <p:nvPr/>
        </p:nvSpPr>
        <p:spPr>
          <a:xfrm>
            <a:off x="604044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67"/>
          <p:cNvSpPr/>
          <p:nvPr/>
        </p:nvSpPr>
        <p:spPr>
          <a:xfrm>
            <a:off x="634536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68"/>
          <p:cNvSpPr/>
          <p:nvPr/>
        </p:nvSpPr>
        <p:spPr>
          <a:xfrm>
            <a:off x="664992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69"/>
          <p:cNvSpPr/>
          <p:nvPr/>
        </p:nvSpPr>
        <p:spPr>
          <a:xfrm>
            <a:off x="695484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70"/>
          <p:cNvSpPr/>
          <p:nvPr/>
        </p:nvSpPr>
        <p:spPr>
          <a:xfrm>
            <a:off x="725976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71"/>
          <p:cNvSpPr/>
          <p:nvPr/>
        </p:nvSpPr>
        <p:spPr>
          <a:xfrm>
            <a:off x="756432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72"/>
          <p:cNvSpPr/>
          <p:nvPr/>
        </p:nvSpPr>
        <p:spPr>
          <a:xfrm>
            <a:off x="786924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73"/>
          <p:cNvSpPr/>
          <p:nvPr/>
        </p:nvSpPr>
        <p:spPr>
          <a:xfrm>
            <a:off x="81741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74"/>
          <p:cNvSpPr/>
          <p:nvPr/>
        </p:nvSpPr>
        <p:spPr>
          <a:xfrm>
            <a:off x="840960" y="4267080"/>
            <a:ext cx="1278360" cy="367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free(p2)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6" name="CustomShape 75"/>
          <p:cNvSpPr/>
          <p:nvPr/>
        </p:nvSpPr>
        <p:spPr>
          <a:xfrm>
            <a:off x="843120" y="4876920"/>
            <a:ext cx="2101320" cy="36756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p4 = malloc(6)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7" name="CustomShape 76"/>
          <p:cNvSpPr/>
          <p:nvPr/>
        </p:nvSpPr>
        <p:spPr>
          <a:xfrm>
            <a:off x="3220200" y="4782600"/>
            <a:ext cx="4467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Oops! (what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would happen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now?)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10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14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19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know how much memory to free given just a pointer?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keep track of the free blocks?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we do with the extra space when allocating a structure that is smaller than the free block it is placed in?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pick a block to use for allocation -- many might fit?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reinsert freed block?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67" dur="indefinite" restart="never" nodeType="tmRoot">
          <p:childTnLst>
            <p:seq>
              <p:cTn id="3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1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method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length of a block in the word preceding the block.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word is often called the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 field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an extra word for every allocated block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2" name="CustomShape 3"/>
          <p:cNvSpPr/>
          <p:nvPr/>
        </p:nvSpPr>
        <p:spPr>
          <a:xfrm>
            <a:off x="620280" y="4563720"/>
            <a:ext cx="18878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p0 = malloc(4)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3" name="CustomShape 4"/>
          <p:cNvSpPr/>
          <p:nvPr/>
        </p:nvSpPr>
        <p:spPr>
          <a:xfrm>
            <a:off x="25113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5"/>
          <p:cNvSpPr/>
          <p:nvPr/>
        </p:nvSpPr>
        <p:spPr>
          <a:xfrm>
            <a:off x="28162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6"/>
          <p:cNvSpPr/>
          <p:nvPr/>
        </p:nvSpPr>
        <p:spPr>
          <a:xfrm>
            <a:off x="312120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7"/>
          <p:cNvSpPr/>
          <p:nvPr/>
        </p:nvSpPr>
        <p:spPr>
          <a:xfrm>
            <a:off x="34257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8"/>
          <p:cNvSpPr/>
          <p:nvPr/>
        </p:nvSpPr>
        <p:spPr>
          <a:xfrm>
            <a:off x="37306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9"/>
          <p:cNvSpPr/>
          <p:nvPr/>
        </p:nvSpPr>
        <p:spPr>
          <a:xfrm>
            <a:off x="40356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10"/>
          <p:cNvSpPr/>
          <p:nvPr/>
        </p:nvSpPr>
        <p:spPr>
          <a:xfrm>
            <a:off x="43401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11"/>
          <p:cNvSpPr/>
          <p:nvPr/>
        </p:nvSpPr>
        <p:spPr>
          <a:xfrm>
            <a:off x="464508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12"/>
          <p:cNvSpPr/>
          <p:nvPr/>
        </p:nvSpPr>
        <p:spPr>
          <a:xfrm>
            <a:off x="495000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13"/>
          <p:cNvSpPr/>
          <p:nvPr/>
        </p:nvSpPr>
        <p:spPr>
          <a:xfrm>
            <a:off x="55594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14"/>
          <p:cNvSpPr/>
          <p:nvPr/>
        </p:nvSpPr>
        <p:spPr>
          <a:xfrm>
            <a:off x="58644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15"/>
          <p:cNvSpPr/>
          <p:nvPr/>
        </p:nvSpPr>
        <p:spPr>
          <a:xfrm>
            <a:off x="61689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16"/>
          <p:cNvSpPr/>
          <p:nvPr/>
        </p:nvSpPr>
        <p:spPr>
          <a:xfrm>
            <a:off x="64738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17"/>
          <p:cNvSpPr/>
          <p:nvPr/>
        </p:nvSpPr>
        <p:spPr>
          <a:xfrm>
            <a:off x="67788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18"/>
          <p:cNvSpPr/>
          <p:nvPr/>
        </p:nvSpPr>
        <p:spPr>
          <a:xfrm>
            <a:off x="70833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19"/>
          <p:cNvSpPr/>
          <p:nvPr/>
        </p:nvSpPr>
        <p:spPr>
          <a:xfrm>
            <a:off x="738828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20"/>
          <p:cNvSpPr/>
          <p:nvPr/>
        </p:nvSpPr>
        <p:spPr>
          <a:xfrm>
            <a:off x="52545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21"/>
          <p:cNvSpPr/>
          <p:nvPr/>
        </p:nvSpPr>
        <p:spPr>
          <a:xfrm>
            <a:off x="5410080" y="3962520"/>
            <a:ext cx="424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1" name="CustomShape 22"/>
          <p:cNvSpPr/>
          <p:nvPr/>
        </p:nvSpPr>
        <p:spPr>
          <a:xfrm>
            <a:off x="251136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23"/>
          <p:cNvSpPr/>
          <p:nvPr/>
        </p:nvSpPr>
        <p:spPr>
          <a:xfrm>
            <a:off x="281628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24"/>
          <p:cNvSpPr/>
          <p:nvPr/>
        </p:nvSpPr>
        <p:spPr>
          <a:xfrm>
            <a:off x="312120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25"/>
          <p:cNvSpPr/>
          <p:nvPr/>
        </p:nvSpPr>
        <p:spPr>
          <a:xfrm>
            <a:off x="34257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26"/>
          <p:cNvSpPr/>
          <p:nvPr/>
        </p:nvSpPr>
        <p:spPr>
          <a:xfrm>
            <a:off x="373068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27"/>
          <p:cNvSpPr/>
          <p:nvPr/>
        </p:nvSpPr>
        <p:spPr>
          <a:xfrm>
            <a:off x="403560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28"/>
          <p:cNvSpPr/>
          <p:nvPr/>
        </p:nvSpPr>
        <p:spPr>
          <a:xfrm>
            <a:off x="43401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29"/>
          <p:cNvSpPr/>
          <p:nvPr/>
        </p:nvSpPr>
        <p:spPr>
          <a:xfrm>
            <a:off x="464508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30"/>
          <p:cNvSpPr/>
          <p:nvPr/>
        </p:nvSpPr>
        <p:spPr>
          <a:xfrm>
            <a:off x="495000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31"/>
          <p:cNvSpPr/>
          <p:nvPr/>
        </p:nvSpPr>
        <p:spPr>
          <a:xfrm>
            <a:off x="555948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32"/>
          <p:cNvSpPr/>
          <p:nvPr/>
        </p:nvSpPr>
        <p:spPr>
          <a:xfrm>
            <a:off x="586440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33"/>
          <p:cNvSpPr/>
          <p:nvPr/>
        </p:nvSpPr>
        <p:spPr>
          <a:xfrm>
            <a:off x="616896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34"/>
          <p:cNvSpPr/>
          <p:nvPr/>
        </p:nvSpPr>
        <p:spPr>
          <a:xfrm>
            <a:off x="647388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35"/>
          <p:cNvSpPr/>
          <p:nvPr/>
        </p:nvSpPr>
        <p:spPr>
          <a:xfrm>
            <a:off x="677880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36"/>
          <p:cNvSpPr/>
          <p:nvPr/>
        </p:nvSpPr>
        <p:spPr>
          <a:xfrm>
            <a:off x="70833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Line 37"/>
          <p:cNvSpPr/>
          <p:nvPr/>
        </p:nvSpPr>
        <p:spPr>
          <a:xfrm>
            <a:off x="6778440" y="4394880"/>
            <a:ext cx="1440" cy="68580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38"/>
          <p:cNvSpPr/>
          <p:nvPr/>
        </p:nvSpPr>
        <p:spPr>
          <a:xfrm>
            <a:off x="1365120" y="5774760"/>
            <a:ext cx="1156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free(p0)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8" name="CustomShape 39"/>
          <p:cNvSpPr/>
          <p:nvPr/>
        </p:nvSpPr>
        <p:spPr>
          <a:xfrm>
            <a:off x="25113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40"/>
          <p:cNvSpPr/>
          <p:nvPr/>
        </p:nvSpPr>
        <p:spPr>
          <a:xfrm>
            <a:off x="28162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41"/>
          <p:cNvSpPr/>
          <p:nvPr/>
        </p:nvSpPr>
        <p:spPr>
          <a:xfrm>
            <a:off x="312120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42"/>
          <p:cNvSpPr/>
          <p:nvPr/>
        </p:nvSpPr>
        <p:spPr>
          <a:xfrm>
            <a:off x="34257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43"/>
          <p:cNvSpPr/>
          <p:nvPr/>
        </p:nvSpPr>
        <p:spPr>
          <a:xfrm>
            <a:off x="37306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44"/>
          <p:cNvSpPr/>
          <p:nvPr/>
        </p:nvSpPr>
        <p:spPr>
          <a:xfrm>
            <a:off x="40356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45"/>
          <p:cNvSpPr/>
          <p:nvPr/>
        </p:nvSpPr>
        <p:spPr>
          <a:xfrm>
            <a:off x="43401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46"/>
          <p:cNvSpPr/>
          <p:nvPr/>
        </p:nvSpPr>
        <p:spPr>
          <a:xfrm>
            <a:off x="464508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47"/>
          <p:cNvSpPr/>
          <p:nvPr/>
        </p:nvSpPr>
        <p:spPr>
          <a:xfrm>
            <a:off x="495000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48"/>
          <p:cNvSpPr/>
          <p:nvPr/>
        </p:nvSpPr>
        <p:spPr>
          <a:xfrm>
            <a:off x="55594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49"/>
          <p:cNvSpPr/>
          <p:nvPr/>
        </p:nvSpPr>
        <p:spPr>
          <a:xfrm>
            <a:off x="58644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50"/>
          <p:cNvSpPr/>
          <p:nvPr/>
        </p:nvSpPr>
        <p:spPr>
          <a:xfrm>
            <a:off x="61689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51"/>
          <p:cNvSpPr/>
          <p:nvPr/>
        </p:nvSpPr>
        <p:spPr>
          <a:xfrm>
            <a:off x="64738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52"/>
          <p:cNvSpPr/>
          <p:nvPr/>
        </p:nvSpPr>
        <p:spPr>
          <a:xfrm>
            <a:off x="67788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53"/>
          <p:cNvSpPr/>
          <p:nvPr/>
        </p:nvSpPr>
        <p:spPr>
          <a:xfrm>
            <a:off x="70833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54"/>
          <p:cNvSpPr/>
          <p:nvPr/>
        </p:nvSpPr>
        <p:spPr>
          <a:xfrm>
            <a:off x="738828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55"/>
          <p:cNvSpPr/>
          <p:nvPr/>
        </p:nvSpPr>
        <p:spPr>
          <a:xfrm>
            <a:off x="52545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56"/>
          <p:cNvSpPr/>
          <p:nvPr/>
        </p:nvSpPr>
        <p:spPr>
          <a:xfrm>
            <a:off x="4915800" y="5334120"/>
            <a:ext cx="9871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size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6" name="CustomShape 57"/>
          <p:cNvSpPr/>
          <p:nvPr/>
        </p:nvSpPr>
        <p:spPr>
          <a:xfrm>
            <a:off x="6072480" y="5334120"/>
            <a:ext cx="8499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payload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7" name="Line 58"/>
          <p:cNvSpPr/>
          <p:nvPr/>
        </p:nvSpPr>
        <p:spPr>
          <a:xfrm>
            <a:off x="5612040" y="4267080"/>
            <a:ext cx="1440" cy="30492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59"/>
          <p:cNvSpPr/>
          <p:nvPr/>
        </p:nvSpPr>
        <p:spPr>
          <a:xfrm>
            <a:off x="5254560" y="45720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9" name="Line 60"/>
          <p:cNvSpPr/>
          <p:nvPr/>
        </p:nvSpPr>
        <p:spPr>
          <a:xfrm>
            <a:off x="5254560" y="4394880"/>
            <a:ext cx="1440" cy="68580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61"/>
          <p:cNvSpPr/>
          <p:nvPr/>
        </p:nvSpPr>
        <p:spPr>
          <a:xfrm flipV="1" rot="16200000">
            <a:off x="5179680" y="5103720"/>
            <a:ext cx="4568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62"/>
          <p:cNvSpPr/>
          <p:nvPr/>
        </p:nvSpPr>
        <p:spPr>
          <a:xfrm flipV="1" rot="16200000">
            <a:off x="5875920" y="4712040"/>
            <a:ext cx="45684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63"/>
          <p:cNvSpPr/>
          <p:nvPr/>
        </p:nvSpPr>
        <p:spPr>
          <a:xfrm flipV="1" rot="16200000">
            <a:off x="6028560" y="4864320"/>
            <a:ext cx="45684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64"/>
          <p:cNvSpPr/>
          <p:nvPr/>
        </p:nvSpPr>
        <p:spPr>
          <a:xfrm flipV="1" rot="16200000">
            <a:off x="6181200" y="5016960"/>
            <a:ext cx="456840" cy="17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65"/>
          <p:cNvSpPr/>
          <p:nvPr/>
        </p:nvSpPr>
        <p:spPr>
          <a:xfrm flipH="1" flipV="1" rot="5400000">
            <a:off x="6333480" y="5040360"/>
            <a:ext cx="456840" cy="12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9" dur="indefinite" restart="never" nodeType="tmRoot">
          <p:childTnLst>
            <p:seq>
              <p:cTn id="3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0880" y="510480"/>
            <a:ext cx="73083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79440" y="1220760"/>
            <a:ext cx="8307000" cy="1582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14-bit virtual addresses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12-bit physical address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size = 64 bytes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6048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96048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144792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144792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93500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193500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242244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242244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90988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290988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339732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339732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388476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388476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4371840" y="33955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8"/>
          <p:cNvSpPr/>
          <p:nvPr/>
        </p:nvSpPr>
        <p:spPr>
          <a:xfrm>
            <a:off x="437184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485928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0"/>
          <p:cNvSpPr/>
          <p:nvPr/>
        </p:nvSpPr>
        <p:spPr>
          <a:xfrm>
            <a:off x="485928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534672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2"/>
          <p:cNvSpPr/>
          <p:nvPr/>
        </p:nvSpPr>
        <p:spPr>
          <a:xfrm>
            <a:off x="534672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583416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4"/>
          <p:cNvSpPr/>
          <p:nvPr/>
        </p:nvSpPr>
        <p:spPr>
          <a:xfrm>
            <a:off x="583416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632160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6"/>
          <p:cNvSpPr/>
          <p:nvPr/>
        </p:nvSpPr>
        <p:spPr>
          <a:xfrm>
            <a:off x="632160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7"/>
          <p:cNvSpPr/>
          <p:nvPr/>
        </p:nvSpPr>
        <p:spPr>
          <a:xfrm>
            <a:off x="680868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8"/>
          <p:cNvSpPr/>
          <p:nvPr/>
        </p:nvSpPr>
        <p:spPr>
          <a:xfrm>
            <a:off x="680868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9"/>
          <p:cNvSpPr/>
          <p:nvPr/>
        </p:nvSpPr>
        <p:spPr>
          <a:xfrm>
            <a:off x="7296120" y="33955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0"/>
          <p:cNvSpPr/>
          <p:nvPr/>
        </p:nvSpPr>
        <p:spPr>
          <a:xfrm>
            <a:off x="7296120" y="309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193500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2"/>
          <p:cNvSpPr/>
          <p:nvPr/>
        </p:nvSpPr>
        <p:spPr>
          <a:xfrm>
            <a:off x="193500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242244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4"/>
          <p:cNvSpPr/>
          <p:nvPr/>
        </p:nvSpPr>
        <p:spPr>
          <a:xfrm>
            <a:off x="242244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290988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6"/>
          <p:cNvSpPr/>
          <p:nvPr/>
        </p:nvSpPr>
        <p:spPr>
          <a:xfrm>
            <a:off x="290988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7"/>
          <p:cNvSpPr/>
          <p:nvPr/>
        </p:nvSpPr>
        <p:spPr>
          <a:xfrm>
            <a:off x="339732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8"/>
          <p:cNvSpPr/>
          <p:nvPr/>
        </p:nvSpPr>
        <p:spPr>
          <a:xfrm>
            <a:off x="339732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9"/>
          <p:cNvSpPr/>
          <p:nvPr/>
        </p:nvSpPr>
        <p:spPr>
          <a:xfrm>
            <a:off x="388476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0"/>
          <p:cNvSpPr/>
          <p:nvPr/>
        </p:nvSpPr>
        <p:spPr>
          <a:xfrm>
            <a:off x="388476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1"/>
          <p:cNvSpPr/>
          <p:nvPr/>
        </p:nvSpPr>
        <p:spPr>
          <a:xfrm>
            <a:off x="4371840" y="543240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2"/>
          <p:cNvSpPr/>
          <p:nvPr/>
        </p:nvSpPr>
        <p:spPr>
          <a:xfrm>
            <a:off x="437184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3"/>
          <p:cNvSpPr/>
          <p:nvPr/>
        </p:nvSpPr>
        <p:spPr>
          <a:xfrm>
            <a:off x="485928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4"/>
          <p:cNvSpPr/>
          <p:nvPr/>
        </p:nvSpPr>
        <p:spPr>
          <a:xfrm>
            <a:off x="485928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534672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6"/>
          <p:cNvSpPr/>
          <p:nvPr/>
        </p:nvSpPr>
        <p:spPr>
          <a:xfrm>
            <a:off x="534672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583416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8"/>
          <p:cNvSpPr/>
          <p:nvPr/>
        </p:nvSpPr>
        <p:spPr>
          <a:xfrm>
            <a:off x="583416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632160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0"/>
          <p:cNvSpPr/>
          <p:nvPr/>
        </p:nvSpPr>
        <p:spPr>
          <a:xfrm>
            <a:off x="632160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680868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2"/>
          <p:cNvSpPr/>
          <p:nvPr/>
        </p:nvSpPr>
        <p:spPr>
          <a:xfrm>
            <a:off x="680868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3"/>
          <p:cNvSpPr/>
          <p:nvPr/>
        </p:nvSpPr>
        <p:spPr>
          <a:xfrm>
            <a:off x="7296120" y="543240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4"/>
          <p:cNvSpPr/>
          <p:nvPr/>
        </p:nvSpPr>
        <p:spPr>
          <a:xfrm>
            <a:off x="7296120" y="512748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55"/>
          <p:cNvSpPr/>
          <p:nvPr/>
        </p:nvSpPr>
        <p:spPr>
          <a:xfrm>
            <a:off x="4859280" y="4005000"/>
            <a:ext cx="292392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>
            <a:off x="5983200" y="3860640"/>
            <a:ext cx="59328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57"/>
          <p:cNvSpPr/>
          <p:nvPr/>
        </p:nvSpPr>
        <p:spPr>
          <a:xfrm>
            <a:off x="4876560" y="595764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>
            <a:off x="6001200" y="5813280"/>
            <a:ext cx="5796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Line 59"/>
          <p:cNvSpPr/>
          <p:nvPr/>
        </p:nvSpPr>
        <p:spPr>
          <a:xfrm>
            <a:off x="1981080" y="595764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>
            <a:off x="3105720" y="5813280"/>
            <a:ext cx="57636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61"/>
          <p:cNvSpPr/>
          <p:nvPr/>
        </p:nvSpPr>
        <p:spPr>
          <a:xfrm>
            <a:off x="960120" y="3997080"/>
            <a:ext cx="391644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2"/>
          <p:cNvSpPr/>
          <p:nvPr/>
        </p:nvSpPr>
        <p:spPr>
          <a:xfrm>
            <a:off x="2466720" y="3852720"/>
            <a:ext cx="5904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3"/>
          <p:cNvSpPr/>
          <p:nvPr/>
        </p:nvSpPr>
        <p:spPr>
          <a:xfrm>
            <a:off x="1665000" y="4289400"/>
            <a:ext cx="215856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Page Number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4"/>
          <p:cNvSpPr/>
          <p:nvPr/>
        </p:nvSpPr>
        <p:spPr>
          <a:xfrm>
            <a:off x="5302800" y="4278240"/>
            <a:ext cx="195408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Page Offset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5"/>
          <p:cNvSpPr/>
          <p:nvPr/>
        </p:nvSpPr>
        <p:spPr>
          <a:xfrm>
            <a:off x="2211120" y="6162840"/>
            <a:ext cx="227412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Number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6"/>
          <p:cNvSpPr/>
          <p:nvPr/>
        </p:nvSpPr>
        <p:spPr>
          <a:xfrm>
            <a:off x="5242680" y="6194520"/>
            <a:ext cx="207000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Offset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CustomShape 1"/>
          <p:cNvSpPr/>
          <p:nvPr/>
        </p:nvSpPr>
        <p:spPr>
          <a:xfrm>
            <a:off x="396720" y="1197720"/>
            <a:ext cx="8061120" cy="185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87" name="TextShape 3"/>
          <p:cNvSpPr txBox="1"/>
          <p:nvPr/>
        </p:nvSpPr>
        <p:spPr>
          <a:xfrm>
            <a:off x="396720" y="1254240"/>
            <a:ext cx="8289720" cy="5374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1: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Implicit list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length—links all blocks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2: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 list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among the free blocks using pointers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3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3: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Segregated free list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free lists for different size classes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4: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Blocks sorted by size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use a balanced tree (e.g. Red-Black tree) with pointers within each free block, and the length used as a key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8" name="CustomShape 4"/>
          <p:cNvSpPr/>
          <p:nvPr/>
        </p:nvSpPr>
        <p:spPr>
          <a:xfrm>
            <a:off x="16002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9" name="CustomShape 5"/>
          <p:cNvSpPr/>
          <p:nvPr/>
        </p:nvSpPr>
        <p:spPr>
          <a:xfrm>
            <a:off x="19051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6"/>
          <p:cNvSpPr/>
          <p:nvPr/>
        </p:nvSpPr>
        <p:spPr>
          <a:xfrm>
            <a:off x="22096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7"/>
          <p:cNvSpPr/>
          <p:nvPr/>
        </p:nvSpPr>
        <p:spPr>
          <a:xfrm>
            <a:off x="25146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8"/>
          <p:cNvSpPr/>
          <p:nvPr/>
        </p:nvSpPr>
        <p:spPr>
          <a:xfrm>
            <a:off x="28195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9"/>
          <p:cNvSpPr/>
          <p:nvPr/>
        </p:nvSpPr>
        <p:spPr>
          <a:xfrm>
            <a:off x="31240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4" name="CustomShape 10"/>
          <p:cNvSpPr/>
          <p:nvPr/>
        </p:nvSpPr>
        <p:spPr>
          <a:xfrm>
            <a:off x="34290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11"/>
          <p:cNvSpPr/>
          <p:nvPr/>
        </p:nvSpPr>
        <p:spPr>
          <a:xfrm>
            <a:off x="37339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12"/>
          <p:cNvSpPr/>
          <p:nvPr/>
        </p:nvSpPr>
        <p:spPr>
          <a:xfrm>
            <a:off x="40384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13"/>
          <p:cNvSpPr/>
          <p:nvPr/>
        </p:nvSpPr>
        <p:spPr>
          <a:xfrm>
            <a:off x="46483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14"/>
          <p:cNvSpPr/>
          <p:nvPr/>
        </p:nvSpPr>
        <p:spPr>
          <a:xfrm>
            <a:off x="49528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15"/>
          <p:cNvSpPr/>
          <p:nvPr/>
        </p:nvSpPr>
        <p:spPr>
          <a:xfrm>
            <a:off x="52578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16"/>
          <p:cNvSpPr/>
          <p:nvPr/>
        </p:nvSpPr>
        <p:spPr>
          <a:xfrm>
            <a:off x="55627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17"/>
          <p:cNvSpPr/>
          <p:nvPr/>
        </p:nvSpPr>
        <p:spPr>
          <a:xfrm>
            <a:off x="58672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18"/>
          <p:cNvSpPr/>
          <p:nvPr/>
        </p:nvSpPr>
        <p:spPr>
          <a:xfrm>
            <a:off x="61722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3" name="CustomShape 19"/>
          <p:cNvSpPr/>
          <p:nvPr/>
        </p:nvSpPr>
        <p:spPr>
          <a:xfrm>
            <a:off x="64771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20"/>
          <p:cNvSpPr/>
          <p:nvPr/>
        </p:nvSpPr>
        <p:spPr>
          <a:xfrm>
            <a:off x="43434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5" name="CustomShape 21"/>
          <p:cNvSpPr/>
          <p:nvPr/>
        </p:nvSpPr>
        <p:spPr>
          <a:xfrm>
            <a:off x="1752480" y="1972800"/>
            <a:ext cx="1523520" cy="228240"/>
          </a:xfrm>
          <a:custGeom>
            <a:avLst/>
            <a:gdLst/>
            <a:ahLst/>
            <a:rect l="l" t="t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22"/>
          <p:cNvSpPr/>
          <p:nvPr/>
        </p:nvSpPr>
        <p:spPr>
          <a:xfrm>
            <a:off x="3276720" y="19728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23"/>
          <p:cNvSpPr/>
          <p:nvPr/>
        </p:nvSpPr>
        <p:spPr>
          <a:xfrm>
            <a:off x="4495680" y="1972800"/>
            <a:ext cx="1828440" cy="22824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24"/>
          <p:cNvSpPr/>
          <p:nvPr/>
        </p:nvSpPr>
        <p:spPr>
          <a:xfrm>
            <a:off x="16002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9" name="CustomShape 25"/>
          <p:cNvSpPr/>
          <p:nvPr/>
        </p:nvSpPr>
        <p:spPr>
          <a:xfrm>
            <a:off x="19051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26"/>
          <p:cNvSpPr/>
          <p:nvPr/>
        </p:nvSpPr>
        <p:spPr>
          <a:xfrm>
            <a:off x="22096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27"/>
          <p:cNvSpPr/>
          <p:nvPr/>
        </p:nvSpPr>
        <p:spPr>
          <a:xfrm>
            <a:off x="25146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28"/>
          <p:cNvSpPr/>
          <p:nvPr/>
        </p:nvSpPr>
        <p:spPr>
          <a:xfrm>
            <a:off x="28195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9"/>
          <p:cNvSpPr/>
          <p:nvPr/>
        </p:nvSpPr>
        <p:spPr>
          <a:xfrm>
            <a:off x="31240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4" name="CustomShape 30"/>
          <p:cNvSpPr/>
          <p:nvPr/>
        </p:nvSpPr>
        <p:spPr>
          <a:xfrm>
            <a:off x="34290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31"/>
          <p:cNvSpPr/>
          <p:nvPr/>
        </p:nvSpPr>
        <p:spPr>
          <a:xfrm>
            <a:off x="37339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32"/>
          <p:cNvSpPr/>
          <p:nvPr/>
        </p:nvSpPr>
        <p:spPr>
          <a:xfrm>
            <a:off x="40384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33"/>
          <p:cNvSpPr/>
          <p:nvPr/>
        </p:nvSpPr>
        <p:spPr>
          <a:xfrm>
            <a:off x="46483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34"/>
          <p:cNvSpPr/>
          <p:nvPr/>
        </p:nvSpPr>
        <p:spPr>
          <a:xfrm>
            <a:off x="49528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35"/>
          <p:cNvSpPr/>
          <p:nvPr/>
        </p:nvSpPr>
        <p:spPr>
          <a:xfrm>
            <a:off x="52578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36"/>
          <p:cNvSpPr/>
          <p:nvPr/>
        </p:nvSpPr>
        <p:spPr>
          <a:xfrm>
            <a:off x="55627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37"/>
          <p:cNvSpPr/>
          <p:nvPr/>
        </p:nvSpPr>
        <p:spPr>
          <a:xfrm>
            <a:off x="58672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38"/>
          <p:cNvSpPr/>
          <p:nvPr/>
        </p:nvSpPr>
        <p:spPr>
          <a:xfrm>
            <a:off x="61722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3" name="CustomShape 39"/>
          <p:cNvSpPr/>
          <p:nvPr/>
        </p:nvSpPr>
        <p:spPr>
          <a:xfrm>
            <a:off x="64771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40"/>
          <p:cNvSpPr/>
          <p:nvPr/>
        </p:nvSpPr>
        <p:spPr>
          <a:xfrm>
            <a:off x="43434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5" name="CustomShape 41"/>
          <p:cNvSpPr/>
          <p:nvPr/>
        </p:nvSpPr>
        <p:spPr>
          <a:xfrm>
            <a:off x="2057400" y="3632040"/>
            <a:ext cx="2437920" cy="482400"/>
          </a:xfrm>
          <a:custGeom>
            <a:avLst/>
            <a:gdLst/>
            <a:ahLst/>
            <a:rect l="l" t="t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5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15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20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233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27" name="TextShape 2"/>
          <p:cNvSpPr txBox="1"/>
          <p:nvPr/>
        </p:nvSpPr>
        <p:spPr>
          <a:xfrm>
            <a:off x="39708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memory system example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study: Linux memory system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 Implicit free lists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25" dur="indefinite" restart="never" nodeType="tmRoot">
          <p:childTnLst>
            <p:seq>
              <p:cTn id="4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extShape 1"/>
          <p:cNvSpPr txBox="1"/>
          <p:nvPr/>
        </p:nvSpPr>
        <p:spPr>
          <a:xfrm>
            <a:off x="359280" y="473760"/>
            <a:ext cx="65908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29" name="TextShape 2"/>
          <p:cNvSpPr txBox="1"/>
          <p:nvPr/>
        </p:nvSpPr>
        <p:spPr>
          <a:xfrm>
            <a:off x="380880" y="1192320"/>
            <a:ext cx="8254800" cy="2160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block we need both size and allocation status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store this information in two words: wasteful!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trick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blocks are aligned, some low-order address bits are always 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storing an always-0 bit, use it as a allocated/free flag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reading size word, must mask out this bit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0" name="CustomShape 3"/>
          <p:cNvSpPr/>
          <p:nvPr/>
        </p:nvSpPr>
        <p:spPr>
          <a:xfrm>
            <a:off x="2971800" y="428004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1" name="CustomShape 4"/>
          <p:cNvSpPr/>
          <p:nvPr/>
        </p:nvSpPr>
        <p:spPr>
          <a:xfrm>
            <a:off x="3427920" y="3610080"/>
            <a:ext cx="766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2" name="CustomShape 5"/>
          <p:cNvSpPr/>
          <p:nvPr/>
        </p:nvSpPr>
        <p:spPr>
          <a:xfrm>
            <a:off x="825840" y="4708080"/>
            <a:ext cx="1615320" cy="99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3" name="CustomShape 6"/>
          <p:cNvSpPr/>
          <p:nvPr/>
        </p:nvSpPr>
        <p:spPr>
          <a:xfrm>
            <a:off x="2971800" y="4660920"/>
            <a:ext cx="1676160" cy="1285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4" name="CustomShape 7"/>
          <p:cNvSpPr/>
          <p:nvPr/>
        </p:nvSpPr>
        <p:spPr>
          <a:xfrm>
            <a:off x="5019480" y="4302720"/>
            <a:ext cx="2304000" cy="200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ted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ted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cks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5" name="CustomShape 8"/>
          <p:cNvSpPr/>
          <p:nvPr/>
        </p:nvSpPr>
        <p:spPr>
          <a:xfrm>
            <a:off x="4343400" y="428004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6" name="CustomShape 9"/>
          <p:cNvSpPr/>
          <p:nvPr/>
        </p:nvSpPr>
        <p:spPr>
          <a:xfrm>
            <a:off x="2971800" y="5943600"/>
            <a:ext cx="1676160" cy="6854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nal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7" name="CustomShape 10"/>
          <p:cNvSpPr/>
          <p:nvPr/>
        </p:nvSpPr>
        <p:spPr>
          <a:xfrm rot="16200000">
            <a:off x="3695760" y="3222360"/>
            <a:ext cx="228240" cy="167616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5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10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12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18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255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39" name="CustomShape 2"/>
          <p:cNvSpPr/>
          <p:nvPr/>
        </p:nvSpPr>
        <p:spPr>
          <a:xfrm>
            <a:off x="62280" y="2062080"/>
            <a:ext cx="690120" cy="91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0" name="Line 3"/>
          <p:cNvSpPr/>
          <p:nvPr/>
        </p:nvSpPr>
        <p:spPr>
          <a:xfrm flipV="1">
            <a:off x="1059480" y="4070880"/>
            <a:ext cx="360" cy="5011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4"/>
          <p:cNvSpPr/>
          <p:nvPr/>
        </p:nvSpPr>
        <p:spPr>
          <a:xfrm>
            <a:off x="1101600" y="3943440"/>
            <a:ext cx="1863000" cy="70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Double-word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2" name="CustomShape 5"/>
          <p:cNvSpPr/>
          <p:nvPr/>
        </p:nvSpPr>
        <p:spPr>
          <a:xfrm>
            <a:off x="620892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6"/>
          <p:cNvSpPr/>
          <p:nvPr/>
        </p:nvSpPr>
        <p:spPr>
          <a:xfrm>
            <a:off x="147168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4" name="CustomShape 7"/>
          <p:cNvSpPr/>
          <p:nvPr/>
        </p:nvSpPr>
        <p:spPr>
          <a:xfrm>
            <a:off x="1867320" y="2310840"/>
            <a:ext cx="3934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8"/>
          <p:cNvSpPr/>
          <p:nvPr/>
        </p:nvSpPr>
        <p:spPr>
          <a:xfrm>
            <a:off x="2247120" y="2310840"/>
            <a:ext cx="3934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6" name="CustomShape 9"/>
          <p:cNvSpPr/>
          <p:nvPr/>
        </p:nvSpPr>
        <p:spPr>
          <a:xfrm>
            <a:off x="264096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10"/>
          <p:cNvSpPr/>
          <p:nvPr/>
        </p:nvSpPr>
        <p:spPr>
          <a:xfrm>
            <a:off x="303660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11"/>
          <p:cNvSpPr/>
          <p:nvPr/>
        </p:nvSpPr>
        <p:spPr>
          <a:xfrm>
            <a:off x="3431880" y="2310840"/>
            <a:ext cx="3934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12"/>
          <p:cNvSpPr/>
          <p:nvPr/>
        </p:nvSpPr>
        <p:spPr>
          <a:xfrm>
            <a:off x="4248360" y="2310840"/>
            <a:ext cx="3934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13"/>
          <p:cNvSpPr/>
          <p:nvPr/>
        </p:nvSpPr>
        <p:spPr>
          <a:xfrm>
            <a:off x="464220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14"/>
          <p:cNvSpPr/>
          <p:nvPr/>
        </p:nvSpPr>
        <p:spPr>
          <a:xfrm>
            <a:off x="5037840" y="2310840"/>
            <a:ext cx="3934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15"/>
          <p:cNvSpPr/>
          <p:nvPr/>
        </p:nvSpPr>
        <p:spPr>
          <a:xfrm>
            <a:off x="543168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16"/>
          <p:cNvSpPr/>
          <p:nvPr/>
        </p:nvSpPr>
        <p:spPr>
          <a:xfrm>
            <a:off x="582696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17"/>
          <p:cNvSpPr/>
          <p:nvPr/>
        </p:nvSpPr>
        <p:spPr>
          <a:xfrm>
            <a:off x="696744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5" name="CustomShape 18"/>
          <p:cNvSpPr/>
          <p:nvPr/>
        </p:nvSpPr>
        <p:spPr>
          <a:xfrm>
            <a:off x="7362720" y="2310840"/>
            <a:ext cx="3934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19"/>
          <p:cNvSpPr/>
          <p:nvPr/>
        </p:nvSpPr>
        <p:spPr>
          <a:xfrm>
            <a:off x="3853080" y="231084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32/0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7" name="CustomShape 20"/>
          <p:cNvSpPr/>
          <p:nvPr/>
        </p:nvSpPr>
        <p:spPr>
          <a:xfrm>
            <a:off x="1553400" y="1777320"/>
            <a:ext cx="806040" cy="497520"/>
          </a:xfrm>
          <a:custGeom>
            <a:avLst/>
            <a:gdLst/>
            <a:ahLst/>
            <a:rect l="l" t="t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21"/>
          <p:cNvSpPr/>
          <p:nvPr/>
        </p:nvSpPr>
        <p:spPr>
          <a:xfrm>
            <a:off x="2431440" y="1777320"/>
            <a:ext cx="1492920" cy="49752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22"/>
          <p:cNvSpPr/>
          <p:nvPr/>
        </p:nvSpPr>
        <p:spPr>
          <a:xfrm>
            <a:off x="3955320" y="1759320"/>
            <a:ext cx="3100320" cy="49752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23"/>
          <p:cNvSpPr/>
          <p:nvPr/>
        </p:nvSpPr>
        <p:spPr>
          <a:xfrm>
            <a:off x="775656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24"/>
          <p:cNvSpPr/>
          <p:nvPr/>
        </p:nvSpPr>
        <p:spPr>
          <a:xfrm>
            <a:off x="1076400" y="2310840"/>
            <a:ext cx="3952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25"/>
          <p:cNvSpPr/>
          <p:nvPr/>
        </p:nvSpPr>
        <p:spPr>
          <a:xfrm>
            <a:off x="1471680" y="2308680"/>
            <a:ext cx="776880" cy="5176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26"/>
          <p:cNvSpPr/>
          <p:nvPr/>
        </p:nvSpPr>
        <p:spPr>
          <a:xfrm>
            <a:off x="2248920" y="2308680"/>
            <a:ext cx="1595160" cy="5176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27"/>
          <p:cNvSpPr/>
          <p:nvPr/>
        </p:nvSpPr>
        <p:spPr>
          <a:xfrm>
            <a:off x="882360" y="1980720"/>
            <a:ext cx="74664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Unused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5" name="Line 28"/>
          <p:cNvSpPr/>
          <p:nvPr/>
        </p:nvSpPr>
        <p:spPr>
          <a:xfrm flipV="1">
            <a:off x="186696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Line 29"/>
          <p:cNvSpPr/>
          <p:nvPr/>
        </p:nvSpPr>
        <p:spPr>
          <a:xfrm flipV="1">
            <a:off x="264420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Line 30"/>
          <p:cNvSpPr/>
          <p:nvPr/>
        </p:nvSpPr>
        <p:spPr>
          <a:xfrm flipV="1">
            <a:off x="343512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Line 31"/>
          <p:cNvSpPr/>
          <p:nvPr/>
        </p:nvSpPr>
        <p:spPr>
          <a:xfrm flipV="1">
            <a:off x="425340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Line 32"/>
          <p:cNvSpPr/>
          <p:nvPr/>
        </p:nvSpPr>
        <p:spPr>
          <a:xfrm flipV="1">
            <a:off x="504432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Line 33"/>
          <p:cNvSpPr/>
          <p:nvPr/>
        </p:nvSpPr>
        <p:spPr>
          <a:xfrm flipV="1">
            <a:off x="582156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Line 34"/>
          <p:cNvSpPr/>
          <p:nvPr/>
        </p:nvSpPr>
        <p:spPr>
          <a:xfrm flipV="1">
            <a:off x="737640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Line 35"/>
          <p:cNvSpPr/>
          <p:nvPr/>
        </p:nvSpPr>
        <p:spPr>
          <a:xfrm flipV="1">
            <a:off x="1089720" y="2864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Line 36"/>
          <p:cNvSpPr/>
          <p:nvPr/>
        </p:nvSpPr>
        <p:spPr>
          <a:xfrm flipV="1">
            <a:off x="816732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37"/>
          <p:cNvSpPr/>
          <p:nvPr/>
        </p:nvSpPr>
        <p:spPr>
          <a:xfrm>
            <a:off x="815220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38"/>
          <p:cNvSpPr/>
          <p:nvPr/>
        </p:nvSpPr>
        <p:spPr>
          <a:xfrm>
            <a:off x="6977520" y="2308680"/>
            <a:ext cx="1581480" cy="5176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39"/>
          <p:cNvSpPr/>
          <p:nvPr/>
        </p:nvSpPr>
        <p:spPr>
          <a:xfrm>
            <a:off x="7108920" y="1752480"/>
            <a:ext cx="1492920" cy="49752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40"/>
          <p:cNvSpPr/>
          <p:nvPr/>
        </p:nvSpPr>
        <p:spPr>
          <a:xfrm>
            <a:off x="8549280" y="2310840"/>
            <a:ext cx="3952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0/1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8" name="CustomShape 41"/>
          <p:cNvSpPr/>
          <p:nvPr/>
        </p:nvSpPr>
        <p:spPr>
          <a:xfrm>
            <a:off x="8549280" y="2308680"/>
            <a:ext cx="367920" cy="5176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42"/>
          <p:cNvSpPr/>
          <p:nvPr/>
        </p:nvSpPr>
        <p:spPr>
          <a:xfrm>
            <a:off x="6590520" y="2293200"/>
            <a:ext cx="395280" cy="5176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43"/>
          <p:cNvSpPr/>
          <p:nvPr/>
        </p:nvSpPr>
        <p:spPr>
          <a:xfrm>
            <a:off x="3844440" y="2308680"/>
            <a:ext cx="3135960" cy="5176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Line 44"/>
          <p:cNvSpPr/>
          <p:nvPr/>
        </p:nvSpPr>
        <p:spPr>
          <a:xfrm flipV="1">
            <a:off x="6585480" y="2882520"/>
            <a:ext cx="360" cy="5562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45"/>
          <p:cNvSpPr/>
          <p:nvPr/>
        </p:nvSpPr>
        <p:spPr>
          <a:xfrm>
            <a:off x="3665160" y="3886200"/>
            <a:ext cx="52423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 blocks: shaded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blocks: unshaded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Headers: labeled with size in bytes/allocated bit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1" dur="indefinite" restart="never" nodeType="tmRoot">
          <p:childTnLst>
            <p:seq>
              <p:cTn id="4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TextShape 1"/>
          <p:cNvSpPr txBox="1"/>
          <p:nvPr/>
        </p:nvSpPr>
        <p:spPr>
          <a:xfrm>
            <a:off x="280080" y="469080"/>
            <a:ext cx="80006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84" name="TextShape 2"/>
          <p:cNvSpPr txBox="1"/>
          <p:nvPr/>
        </p:nvSpPr>
        <p:spPr>
          <a:xfrm>
            <a:off x="290520" y="1143000"/>
            <a:ext cx="8307000" cy="5608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fit: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list from beginning, choose </a:t>
            </a:r>
            <a:r>
              <a:rPr b="1" i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free block that fits: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take linear time in total number of blocks (allocated and free)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practice it can cause “splinters” at beginning of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fit: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first fit, but search list starting where previous search finished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often be faster than first fit: avoids re-scanning unhelpful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research suggests that fragmentation is worse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fit: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the list, choose the </a:t>
            </a:r>
            <a:r>
              <a:rPr b="1" i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free block: fits, with fewest bytes left 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Keeps fragments small—usually improves memory utilization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typically run slower than first fit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5" name="CustomShape 3"/>
          <p:cNvSpPr/>
          <p:nvPr/>
        </p:nvSpPr>
        <p:spPr>
          <a:xfrm>
            <a:off x="1187640" y="1911240"/>
            <a:ext cx="7374240" cy="12513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start;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((p &lt; end) &amp;&amp;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\\ not passed end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((*p &amp; 1) ||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\\ already 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(*p  &lt;= len)))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\\ too small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p + (*p &amp; -2);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\\ goto next block (word addressed)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3" dur="indefinite" restart="never" nodeType="tmRoot">
          <p:childTnLst>
            <p:seq>
              <p:cTn id="464" nodeType="mainSeq">
                <p:childTnLst>
                  <p:par>
                    <p:cTn id="465" fill="freeze">
                      <p:stCondLst>
                        <p:cond delay="indefinite"/>
                      </p:stCondLst>
                      <p:childTnLst>
                        <p:par>
                          <p:cTn id="466" fill="freeze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21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286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361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freeze">
                      <p:stCondLst>
                        <p:cond delay="indefinite"/>
                      </p:stCondLst>
                      <p:childTnLst>
                        <p:par>
                          <p:cTn id="476" fill="freeze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41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422" end="5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501" end="5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>
                                            <p:txEl>
                                              <p:pRg st="559" end="6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TextShape 1"/>
          <p:cNvSpPr txBox="1"/>
          <p:nvPr/>
        </p:nvSpPr>
        <p:spPr>
          <a:xfrm>
            <a:off x="266760" y="49356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87" name="TextShape 2"/>
          <p:cNvSpPr txBox="1"/>
          <p:nvPr/>
        </p:nvSpPr>
        <p:spPr>
          <a:xfrm>
            <a:off x="290520" y="122076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Allocating in a free block: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splitting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allocated space might be smaller than free space, we might want to split the block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8" name="CustomShape 3"/>
          <p:cNvSpPr/>
          <p:nvPr/>
        </p:nvSpPr>
        <p:spPr>
          <a:xfrm>
            <a:off x="464040" y="4910760"/>
            <a:ext cx="8227800" cy="17089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addblock(ptr p, int len)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newsize = ((len + 1) &gt;&gt; 1) &lt;&lt; 1;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round up to even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oldsize = *p &amp; -2;       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mask out low bit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newsize | 1;            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set new length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(newsize &lt; oldsize)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*(p+newsize) = oldsize - newsize;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set length in remaining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                            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  part of block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9" name="CustomShape 4"/>
          <p:cNvSpPr/>
          <p:nvPr/>
        </p:nvSpPr>
        <p:spPr>
          <a:xfrm>
            <a:off x="20574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0" name="CustomShape 5"/>
          <p:cNvSpPr/>
          <p:nvPr/>
        </p:nvSpPr>
        <p:spPr>
          <a:xfrm>
            <a:off x="236232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6"/>
          <p:cNvSpPr/>
          <p:nvPr/>
        </p:nvSpPr>
        <p:spPr>
          <a:xfrm>
            <a:off x="266688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7"/>
          <p:cNvSpPr/>
          <p:nvPr/>
        </p:nvSpPr>
        <p:spPr>
          <a:xfrm>
            <a:off x="29718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8"/>
          <p:cNvSpPr/>
          <p:nvPr/>
        </p:nvSpPr>
        <p:spPr>
          <a:xfrm>
            <a:off x="327672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4" name="CustomShape 9"/>
          <p:cNvSpPr/>
          <p:nvPr/>
        </p:nvSpPr>
        <p:spPr>
          <a:xfrm>
            <a:off x="358128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10"/>
          <p:cNvSpPr/>
          <p:nvPr/>
        </p:nvSpPr>
        <p:spPr>
          <a:xfrm>
            <a:off x="388620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11"/>
          <p:cNvSpPr/>
          <p:nvPr/>
        </p:nvSpPr>
        <p:spPr>
          <a:xfrm>
            <a:off x="419112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12"/>
          <p:cNvSpPr/>
          <p:nvPr/>
        </p:nvSpPr>
        <p:spPr>
          <a:xfrm>
            <a:off x="480060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13"/>
          <p:cNvSpPr/>
          <p:nvPr/>
        </p:nvSpPr>
        <p:spPr>
          <a:xfrm>
            <a:off x="510552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14"/>
          <p:cNvSpPr/>
          <p:nvPr/>
        </p:nvSpPr>
        <p:spPr>
          <a:xfrm>
            <a:off x="541008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15"/>
          <p:cNvSpPr/>
          <p:nvPr/>
        </p:nvSpPr>
        <p:spPr>
          <a:xfrm>
            <a:off x="571500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16"/>
          <p:cNvSpPr/>
          <p:nvPr/>
        </p:nvSpPr>
        <p:spPr>
          <a:xfrm>
            <a:off x="601992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17"/>
          <p:cNvSpPr/>
          <p:nvPr/>
        </p:nvSpPr>
        <p:spPr>
          <a:xfrm>
            <a:off x="632448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3" name="CustomShape 18"/>
          <p:cNvSpPr/>
          <p:nvPr/>
        </p:nvSpPr>
        <p:spPr>
          <a:xfrm>
            <a:off x="662940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19"/>
          <p:cNvSpPr/>
          <p:nvPr/>
        </p:nvSpPr>
        <p:spPr>
          <a:xfrm>
            <a:off x="449568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5" name="CustomShape 20"/>
          <p:cNvSpPr/>
          <p:nvPr/>
        </p:nvSpPr>
        <p:spPr>
          <a:xfrm>
            <a:off x="3429000" y="25146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21"/>
          <p:cNvSpPr/>
          <p:nvPr/>
        </p:nvSpPr>
        <p:spPr>
          <a:xfrm>
            <a:off x="4648320" y="2514600"/>
            <a:ext cx="1828440" cy="22824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22"/>
          <p:cNvSpPr/>
          <p:nvPr/>
        </p:nvSpPr>
        <p:spPr>
          <a:xfrm>
            <a:off x="327672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8" name="CustomShape 23"/>
          <p:cNvSpPr/>
          <p:nvPr/>
        </p:nvSpPr>
        <p:spPr>
          <a:xfrm>
            <a:off x="358128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24"/>
          <p:cNvSpPr/>
          <p:nvPr/>
        </p:nvSpPr>
        <p:spPr>
          <a:xfrm>
            <a:off x="388620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25"/>
          <p:cNvSpPr/>
          <p:nvPr/>
        </p:nvSpPr>
        <p:spPr>
          <a:xfrm>
            <a:off x="419112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26"/>
          <p:cNvSpPr/>
          <p:nvPr/>
        </p:nvSpPr>
        <p:spPr>
          <a:xfrm>
            <a:off x="480060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27"/>
          <p:cNvSpPr/>
          <p:nvPr/>
        </p:nvSpPr>
        <p:spPr>
          <a:xfrm>
            <a:off x="510552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28"/>
          <p:cNvSpPr/>
          <p:nvPr/>
        </p:nvSpPr>
        <p:spPr>
          <a:xfrm>
            <a:off x="541008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29"/>
          <p:cNvSpPr/>
          <p:nvPr/>
        </p:nvSpPr>
        <p:spPr>
          <a:xfrm>
            <a:off x="5715000" y="42508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30"/>
          <p:cNvSpPr/>
          <p:nvPr/>
        </p:nvSpPr>
        <p:spPr>
          <a:xfrm>
            <a:off x="6019920" y="42508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31"/>
          <p:cNvSpPr/>
          <p:nvPr/>
        </p:nvSpPr>
        <p:spPr>
          <a:xfrm>
            <a:off x="632448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7" name="CustomShape 32"/>
          <p:cNvSpPr/>
          <p:nvPr/>
        </p:nvSpPr>
        <p:spPr>
          <a:xfrm>
            <a:off x="662940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33"/>
          <p:cNvSpPr/>
          <p:nvPr/>
        </p:nvSpPr>
        <p:spPr>
          <a:xfrm>
            <a:off x="449568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9" name="CustomShape 34"/>
          <p:cNvSpPr/>
          <p:nvPr/>
        </p:nvSpPr>
        <p:spPr>
          <a:xfrm>
            <a:off x="3429000" y="40140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Line 35"/>
          <p:cNvSpPr/>
          <p:nvPr/>
        </p:nvSpPr>
        <p:spPr>
          <a:xfrm flipV="1">
            <a:off x="4638240" y="3054600"/>
            <a:ext cx="1440" cy="23148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36"/>
          <p:cNvSpPr/>
          <p:nvPr/>
        </p:nvSpPr>
        <p:spPr>
          <a:xfrm>
            <a:off x="4483800" y="3208680"/>
            <a:ext cx="289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2" name="CustomShape 37"/>
          <p:cNvSpPr/>
          <p:nvPr/>
        </p:nvSpPr>
        <p:spPr>
          <a:xfrm>
            <a:off x="2209680" y="25146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38"/>
          <p:cNvSpPr/>
          <p:nvPr/>
        </p:nvSpPr>
        <p:spPr>
          <a:xfrm>
            <a:off x="5732640" y="423612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4" name="CustomShape 39"/>
          <p:cNvSpPr/>
          <p:nvPr/>
        </p:nvSpPr>
        <p:spPr>
          <a:xfrm>
            <a:off x="4572000" y="4014000"/>
            <a:ext cx="1294920" cy="228240"/>
          </a:xfrm>
          <a:custGeom>
            <a:avLst/>
            <a:gdLst/>
            <a:ahLst/>
            <a:rect l="l" t="t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40"/>
          <p:cNvSpPr/>
          <p:nvPr/>
        </p:nvSpPr>
        <p:spPr>
          <a:xfrm>
            <a:off x="5867280" y="4090320"/>
            <a:ext cx="609120" cy="151920"/>
          </a:xfrm>
          <a:custGeom>
            <a:avLst/>
            <a:gdLst/>
            <a:ahLst/>
            <a:rect l="l" t="t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41"/>
          <p:cNvSpPr/>
          <p:nvPr/>
        </p:nvSpPr>
        <p:spPr>
          <a:xfrm>
            <a:off x="20574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7" name="CustomShape 42"/>
          <p:cNvSpPr/>
          <p:nvPr/>
        </p:nvSpPr>
        <p:spPr>
          <a:xfrm>
            <a:off x="236232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43"/>
          <p:cNvSpPr/>
          <p:nvPr/>
        </p:nvSpPr>
        <p:spPr>
          <a:xfrm>
            <a:off x="266688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44"/>
          <p:cNvSpPr/>
          <p:nvPr/>
        </p:nvSpPr>
        <p:spPr>
          <a:xfrm>
            <a:off x="29718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45"/>
          <p:cNvSpPr/>
          <p:nvPr/>
        </p:nvSpPr>
        <p:spPr>
          <a:xfrm>
            <a:off x="2209680" y="40140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46"/>
          <p:cNvSpPr/>
          <p:nvPr/>
        </p:nvSpPr>
        <p:spPr>
          <a:xfrm>
            <a:off x="699480" y="3685680"/>
            <a:ext cx="17992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5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addblock(p, 4)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5" dur="indefinite" restart="never" nodeType="tmRoot">
          <p:childTnLst>
            <p:seq>
              <p:cTn id="4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TextShape 1"/>
          <p:cNvSpPr txBox="1"/>
          <p:nvPr/>
        </p:nvSpPr>
        <p:spPr>
          <a:xfrm>
            <a:off x="266760" y="533520"/>
            <a:ext cx="72007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533" name="TextShape 2"/>
          <p:cNvSpPr txBox="1"/>
          <p:nvPr/>
        </p:nvSpPr>
        <p:spPr>
          <a:xfrm>
            <a:off x="290520" y="1220760"/>
            <a:ext cx="8307000" cy="434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5960" indent="-3456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implementation: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only clear the “allocated” flag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free_block(ptr p) { *p = *p &amp; -2 }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can lead to “false fragmentation”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4" name="CustomShape 3"/>
          <p:cNvSpPr/>
          <p:nvPr/>
        </p:nvSpPr>
        <p:spPr>
          <a:xfrm>
            <a:off x="33526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365760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5"/>
          <p:cNvSpPr/>
          <p:nvPr/>
        </p:nvSpPr>
        <p:spPr>
          <a:xfrm>
            <a:off x="396252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6"/>
          <p:cNvSpPr/>
          <p:nvPr/>
        </p:nvSpPr>
        <p:spPr>
          <a:xfrm>
            <a:off x="42670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7"/>
          <p:cNvSpPr/>
          <p:nvPr/>
        </p:nvSpPr>
        <p:spPr>
          <a:xfrm>
            <a:off x="487692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8"/>
          <p:cNvSpPr/>
          <p:nvPr/>
        </p:nvSpPr>
        <p:spPr>
          <a:xfrm>
            <a:off x="518148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"/>
          <p:cNvSpPr/>
          <p:nvPr/>
        </p:nvSpPr>
        <p:spPr>
          <a:xfrm>
            <a:off x="548640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10"/>
          <p:cNvSpPr/>
          <p:nvPr/>
        </p:nvSpPr>
        <p:spPr>
          <a:xfrm>
            <a:off x="57913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1"/>
          <p:cNvSpPr/>
          <p:nvPr/>
        </p:nvSpPr>
        <p:spPr>
          <a:xfrm>
            <a:off x="60958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2"/>
          <p:cNvSpPr/>
          <p:nvPr/>
        </p:nvSpPr>
        <p:spPr>
          <a:xfrm>
            <a:off x="640080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4" name="CustomShape 13"/>
          <p:cNvSpPr/>
          <p:nvPr/>
        </p:nvSpPr>
        <p:spPr>
          <a:xfrm>
            <a:off x="670572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4"/>
          <p:cNvSpPr/>
          <p:nvPr/>
        </p:nvSpPr>
        <p:spPr>
          <a:xfrm>
            <a:off x="457200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6" name="CustomShape 15"/>
          <p:cNvSpPr/>
          <p:nvPr/>
        </p:nvSpPr>
        <p:spPr>
          <a:xfrm>
            <a:off x="3505320" y="31676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6"/>
          <p:cNvSpPr/>
          <p:nvPr/>
        </p:nvSpPr>
        <p:spPr>
          <a:xfrm>
            <a:off x="5778000" y="339804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8" name="CustomShape 17"/>
          <p:cNvSpPr/>
          <p:nvPr/>
        </p:nvSpPr>
        <p:spPr>
          <a:xfrm>
            <a:off x="4648320" y="3167640"/>
            <a:ext cx="1294920" cy="228240"/>
          </a:xfrm>
          <a:custGeom>
            <a:avLst/>
            <a:gdLst/>
            <a:ahLst/>
            <a:rect l="l" t="t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18"/>
          <p:cNvSpPr/>
          <p:nvPr/>
        </p:nvSpPr>
        <p:spPr>
          <a:xfrm>
            <a:off x="5943600" y="3243600"/>
            <a:ext cx="609120" cy="151920"/>
          </a:xfrm>
          <a:custGeom>
            <a:avLst/>
            <a:gdLst/>
            <a:ahLst/>
            <a:rect l="l" t="t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9"/>
          <p:cNvSpPr/>
          <p:nvPr/>
        </p:nvSpPr>
        <p:spPr>
          <a:xfrm>
            <a:off x="21337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1" name="CustomShape 20"/>
          <p:cNvSpPr/>
          <p:nvPr/>
        </p:nvSpPr>
        <p:spPr>
          <a:xfrm>
            <a:off x="24382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21"/>
          <p:cNvSpPr/>
          <p:nvPr/>
        </p:nvSpPr>
        <p:spPr>
          <a:xfrm>
            <a:off x="27432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22"/>
          <p:cNvSpPr/>
          <p:nvPr/>
        </p:nvSpPr>
        <p:spPr>
          <a:xfrm>
            <a:off x="30481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23"/>
          <p:cNvSpPr/>
          <p:nvPr/>
        </p:nvSpPr>
        <p:spPr>
          <a:xfrm>
            <a:off x="2286000" y="31676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24"/>
          <p:cNvSpPr/>
          <p:nvPr/>
        </p:nvSpPr>
        <p:spPr>
          <a:xfrm>
            <a:off x="830880" y="3863160"/>
            <a:ext cx="10346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6" name="CustomShape 25"/>
          <p:cNvSpPr/>
          <p:nvPr/>
        </p:nvSpPr>
        <p:spPr>
          <a:xfrm>
            <a:off x="4574160" y="3785400"/>
            <a:ext cx="3031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7" name="Line 26"/>
          <p:cNvSpPr/>
          <p:nvPr/>
        </p:nvSpPr>
        <p:spPr>
          <a:xfrm flipV="1">
            <a:off x="4724280" y="3707280"/>
            <a:ext cx="1440" cy="1555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27"/>
          <p:cNvSpPr/>
          <p:nvPr/>
        </p:nvSpPr>
        <p:spPr>
          <a:xfrm>
            <a:off x="21337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9" name="CustomShape 28"/>
          <p:cNvSpPr/>
          <p:nvPr/>
        </p:nvSpPr>
        <p:spPr>
          <a:xfrm>
            <a:off x="24382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29"/>
          <p:cNvSpPr/>
          <p:nvPr/>
        </p:nvSpPr>
        <p:spPr>
          <a:xfrm>
            <a:off x="27432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30"/>
          <p:cNvSpPr/>
          <p:nvPr/>
        </p:nvSpPr>
        <p:spPr>
          <a:xfrm>
            <a:off x="30481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31"/>
          <p:cNvSpPr/>
          <p:nvPr/>
        </p:nvSpPr>
        <p:spPr>
          <a:xfrm>
            <a:off x="3352680" y="4394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3" name="CustomShape 32"/>
          <p:cNvSpPr/>
          <p:nvPr/>
        </p:nvSpPr>
        <p:spPr>
          <a:xfrm>
            <a:off x="3657600" y="4394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33"/>
          <p:cNvSpPr/>
          <p:nvPr/>
        </p:nvSpPr>
        <p:spPr>
          <a:xfrm>
            <a:off x="3962520" y="4394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34"/>
          <p:cNvSpPr/>
          <p:nvPr/>
        </p:nvSpPr>
        <p:spPr>
          <a:xfrm>
            <a:off x="4267080" y="4394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35"/>
          <p:cNvSpPr/>
          <p:nvPr/>
        </p:nvSpPr>
        <p:spPr>
          <a:xfrm>
            <a:off x="6400800" y="4394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7" name="CustomShape 36"/>
          <p:cNvSpPr/>
          <p:nvPr/>
        </p:nvSpPr>
        <p:spPr>
          <a:xfrm>
            <a:off x="6705720" y="4394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37"/>
          <p:cNvSpPr/>
          <p:nvPr/>
        </p:nvSpPr>
        <p:spPr>
          <a:xfrm>
            <a:off x="3505320" y="41580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38"/>
          <p:cNvSpPr/>
          <p:nvPr/>
        </p:nvSpPr>
        <p:spPr>
          <a:xfrm>
            <a:off x="2286000" y="415800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39"/>
          <p:cNvSpPr/>
          <p:nvPr/>
        </p:nvSpPr>
        <p:spPr>
          <a:xfrm>
            <a:off x="48769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40"/>
          <p:cNvSpPr/>
          <p:nvPr/>
        </p:nvSpPr>
        <p:spPr>
          <a:xfrm>
            <a:off x="51814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41"/>
          <p:cNvSpPr/>
          <p:nvPr/>
        </p:nvSpPr>
        <p:spPr>
          <a:xfrm>
            <a:off x="54864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42"/>
          <p:cNvSpPr/>
          <p:nvPr/>
        </p:nvSpPr>
        <p:spPr>
          <a:xfrm>
            <a:off x="57913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43"/>
          <p:cNvSpPr/>
          <p:nvPr/>
        </p:nvSpPr>
        <p:spPr>
          <a:xfrm>
            <a:off x="60958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44"/>
          <p:cNvSpPr/>
          <p:nvPr/>
        </p:nvSpPr>
        <p:spPr>
          <a:xfrm>
            <a:off x="45720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6" name="CustomShape 45"/>
          <p:cNvSpPr/>
          <p:nvPr/>
        </p:nvSpPr>
        <p:spPr>
          <a:xfrm>
            <a:off x="5778000" y="438876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7" name="CustomShape 46"/>
          <p:cNvSpPr/>
          <p:nvPr/>
        </p:nvSpPr>
        <p:spPr>
          <a:xfrm>
            <a:off x="4648320" y="4158000"/>
            <a:ext cx="1294920" cy="228240"/>
          </a:xfrm>
          <a:custGeom>
            <a:avLst/>
            <a:gdLst/>
            <a:ahLst/>
            <a:rect l="l" t="t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47"/>
          <p:cNvSpPr/>
          <p:nvPr/>
        </p:nvSpPr>
        <p:spPr>
          <a:xfrm>
            <a:off x="5943600" y="4234320"/>
            <a:ext cx="609120" cy="151920"/>
          </a:xfrm>
          <a:custGeom>
            <a:avLst/>
            <a:gdLst/>
            <a:ahLst/>
            <a:rect l="l" t="t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48"/>
          <p:cNvSpPr/>
          <p:nvPr/>
        </p:nvSpPr>
        <p:spPr>
          <a:xfrm>
            <a:off x="848160" y="4968000"/>
            <a:ext cx="12783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malloc(5)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0" name="CustomShape 49"/>
          <p:cNvSpPr/>
          <p:nvPr/>
        </p:nvSpPr>
        <p:spPr>
          <a:xfrm>
            <a:off x="2101320" y="4875840"/>
            <a:ext cx="924840" cy="45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2000"/>
              </a:lnSpc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Oops!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1" name="CustomShape 50"/>
          <p:cNvSpPr/>
          <p:nvPr/>
        </p:nvSpPr>
        <p:spPr>
          <a:xfrm>
            <a:off x="368280" y="5802840"/>
            <a:ext cx="8194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Th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er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is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en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ou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gh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fr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ee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sp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ac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e,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bu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th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all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oc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at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or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on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’t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be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ab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le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to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fin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d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7" dur="indefinite" restart="never" nodeType="tmRoot">
          <p:childTnLst>
            <p:seq>
              <p:cTn id="488" dur="indefinite" nodeType="mainSeq">
                <p:childTnLst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TextShape 1"/>
          <p:cNvSpPr txBox="1"/>
          <p:nvPr/>
        </p:nvSpPr>
        <p:spPr>
          <a:xfrm>
            <a:off x="304920" y="457200"/>
            <a:ext cx="67687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583" name="TextShape 2"/>
          <p:cNvSpPr txBox="1"/>
          <p:nvPr/>
        </p:nvSpPr>
        <p:spPr>
          <a:xfrm>
            <a:off x="319680" y="1220760"/>
            <a:ext cx="8307000" cy="5486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174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(coalesce)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next/previous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blocks, if they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free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75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Coalescing with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block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75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how do we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coalesce with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block?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4" name="CustomShape 3"/>
          <p:cNvSpPr/>
          <p:nvPr/>
        </p:nvSpPr>
        <p:spPr>
          <a:xfrm>
            <a:off x="1981080" y="2597040"/>
            <a:ext cx="6476760" cy="166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4"/>
          <p:cNvSpPr/>
          <p:nvPr/>
        </p:nvSpPr>
        <p:spPr>
          <a:xfrm>
            <a:off x="1074600" y="2597040"/>
            <a:ext cx="7535520" cy="35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5"/>
          <p:cNvSpPr/>
          <p:nvPr/>
        </p:nvSpPr>
        <p:spPr>
          <a:xfrm>
            <a:off x="924840" y="3999240"/>
            <a:ext cx="6276960" cy="14803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free_block(ptr p) {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*p = *p &amp; -2; 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clear allocated flag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next = p + *p;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find next block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if ((*next &amp; 1) == 0)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*p = *p + *next;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add to this block if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                    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   not 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7" name="CustomShape 6"/>
          <p:cNvSpPr/>
          <p:nvPr/>
        </p:nvSpPr>
        <p:spPr>
          <a:xfrm>
            <a:off x="358128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8" name="CustomShape 7"/>
          <p:cNvSpPr/>
          <p:nvPr/>
        </p:nvSpPr>
        <p:spPr>
          <a:xfrm>
            <a:off x="388620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8"/>
          <p:cNvSpPr/>
          <p:nvPr/>
        </p:nvSpPr>
        <p:spPr>
          <a:xfrm>
            <a:off x="419112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9"/>
          <p:cNvSpPr/>
          <p:nvPr/>
        </p:nvSpPr>
        <p:spPr>
          <a:xfrm>
            <a:off x="449568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0"/>
          <p:cNvSpPr/>
          <p:nvPr/>
        </p:nvSpPr>
        <p:spPr>
          <a:xfrm>
            <a:off x="510552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1"/>
          <p:cNvSpPr/>
          <p:nvPr/>
        </p:nvSpPr>
        <p:spPr>
          <a:xfrm>
            <a:off x="541008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2"/>
          <p:cNvSpPr/>
          <p:nvPr/>
        </p:nvSpPr>
        <p:spPr>
          <a:xfrm>
            <a:off x="57150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3"/>
          <p:cNvSpPr/>
          <p:nvPr/>
        </p:nvSpPr>
        <p:spPr>
          <a:xfrm>
            <a:off x="60199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14"/>
          <p:cNvSpPr/>
          <p:nvPr/>
        </p:nvSpPr>
        <p:spPr>
          <a:xfrm>
            <a:off x="63244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15"/>
          <p:cNvSpPr/>
          <p:nvPr/>
        </p:nvSpPr>
        <p:spPr>
          <a:xfrm>
            <a:off x="662940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7" name="CustomShape 16"/>
          <p:cNvSpPr/>
          <p:nvPr/>
        </p:nvSpPr>
        <p:spPr>
          <a:xfrm>
            <a:off x="693432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17"/>
          <p:cNvSpPr/>
          <p:nvPr/>
        </p:nvSpPr>
        <p:spPr>
          <a:xfrm>
            <a:off x="48006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9" name="CustomShape 18"/>
          <p:cNvSpPr/>
          <p:nvPr/>
        </p:nvSpPr>
        <p:spPr>
          <a:xfrm>
            <a:off x="3733920" y="217692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19"/>
          <p:cNvSpPr/>
          <p:nvPr/>
        </p:nvSpPr>
        <p:spPr>
          <a:xfrm>
            <a:off x="6031440" y="240732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1" name="CustomShape 20"/>
          <p:cNvSpPr/>
          <p:nvPr/>
        </p:nvSpPr>
        <p:spPr>
          <a:xfrm>
            <a:off x="4876920" y="2176920"/>
            <a:ext cx="1294920" cy="228240"/>
          </a:xfrm>
          <a:custGeom>
            <a:avLst/>
            <a:gdLst/>
            <a:ahLst/>
            <a:rect l="l" t="t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21"/>
          <p:cNvSpPr/>
          <p:nvPr/>
        </p:nvSpPr>
        <p:spPr>
          <a:xfrm>
            <a:off x="6172200" y="2253240"/>
            <a:ext cx="609120" cy="151920"/>
          </a:xfrm>
          <a:custGeom>
            <a:avLst/>
            <a:gdLst/>
            <a:ahLst/>
            <a:rect l="l" t="t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22"/>
          <p:cNvSpPr/>
          <p:nvPr/>
        </p:nvSpPr>
        <p:spPr>
          <a:xfrm>
            <a:off x="1059480" y="2872440"/>
            <a:ext cx="10346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4" name="CustomShape 23"/>
          <p:cNvSpPr/>
          <p:nvPr/>
        </p:nvSpPr>
        <p:spPr>
          <a:xfrm>
            <a:off x="4802760" y="2794680"/>
            <a:ext cx="3031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5" name="Line 24"/>
          <p:cNvSpPr/>
          <p:nvPr/>
        </p:nvSpPr>
        <p:spPr>
          <a:xfrm flipV="1">
            <a:off x="4952880" y="2716920"/>
            <a:ext cx="1440" cy="1555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25"/>
          <p:cNvSpPr/>
          <p:nvPr/>
        </p:nvSpPr>
        <p:spPr>
          <a:xfrm>
            <a:off x="23623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7" name="CustomShape 26"/>
          <p:cNvSpPr/>
          <p:nvPr/>
        </p:nvSpPr>
        <p:spPr>
          <a:xfrm>
            <a:off x="26668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27"/>
          <p:cNvSpPr/>
          <p:nvPr/>
        </p:nvSpPr>
        <p:spPr>
          <a:xfrm>
            <a:off x="29718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28"/>
          <p:cNvSpPr/>
          <p:nvPr/>
        </p:nvSpPr>
        <p:spPr>
          <a:xfrm>
            <a:off x="32767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29"/>
          <p:cNvSpPr/>
          <p:nvPr/>
        </p:nvSpPr>
        <p:spPr>
          <a:xfrm>
            <a:off x="35812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1" name="CustomShape 30"/>
          <p:cNvSpPr/>
          <p:nvPr/>
        </p:nvSpPr>
        <p:spPr>
          <a:xfrm>
            <a:off x="388620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31"/>
          <p:cNvSpPr/>
          <p:nvPr/>
        </p:nvSpPr>
        <p:spPr>
          <a:xfrm>
            <a:off x="419112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32"/>
          <p:cNvSpPr/>
          <p:nvPr/>
        </p:nvSpPr>
        <p:spPr>
          <a:xfrm>
            <a:off x="44956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33"/>
          <p:cNvSpPr/>
          <p:nvPr/>
        </p:nvSpPr>
        <p:spPr>
          <a:xfrm>
            <a:off x="662940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5" name="CustomShape 34"/>
          <p:cNvSpPr/>
          <p:nvPr/>
        </p:nvSpPr>
        <p:spPr>
          <a:xfrm>
            <a:off x="693432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35"/>
          <p:cNvSpPr/>
          <p:nvPr/>
        </p:nvSpPr>
        <p:spPr>
          <a:xfrm>
            <a:off x="3733920" y="31676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36"/>
          <p:cNvSpPr/>
          <p:nvPr/>
        </p:nvSpPr>
        <p:spPr>
          <a:xfrm>
            <a:off x="2514600" y="31676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37"/>
          <p:cNvSpPr/>
          <p:nvPr/>
        </p:nvSpPr>
        <p:spPr>
          <a:xfrm>
            <a:off x="23623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9" name="CustomShape 38"/>
          <p:cNvSpPr/>
          <p:nvPr/>
        </p:nvSpPr>
        <p:spPr>
          <a:xfrm>
            <a:off x="26668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39"/>
          <p:cNvSpPr/>
          <p:nvPr/>
        </p:nvSpPr>
        <p:spPr>
          <a:xfrm>
            <a:off x="297180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40"/>
          <p:cNvSpPr/>
          <p:nvPr/>
        </p:nvSpPr>
        <p:spPr>
          <a:xfrm>
            <a:off x="32767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41"/>
          <p:cNvSpPr/>
          <p:nvPr/>
        </p:nvSpPr>
        <p:spPr>
          <a:xfrm>
            <a:off x="2514600" y="217692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42"/>
          <p:cNvSpPr/>
          <p:nvPr/>
        </p:nvSpPr>
        <p:spPr>
          <a:xfrm>
            <a:off x="51055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43"/>
          <p:cNvSpPr/>
          <p:nvPr/>
        </p:nvSpPr>
        <p:spPr>
          <a:xfrm>
            <a:off x="54100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44"/>
          <p:cNvSpPr/>
          <p:nvPr/>
        </p:nvSpPr>
        <p:spPr>
          <a:xfrm>
            <a:off x="57150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45"/>
          <p:cNvSpPr/>
          <p:nvPr/>
        </p:nvSpPr>
        <p:spPr>
          <a:xfrm>
            <a:off x="60199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46"/>
          <p:cNvSpPr/>
          <p:nvPr/>
        </p:nvSpPr>
        <p:spPr>
          <a:xfrm>
            <a:off x="63244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47"/>
          <p:cNvSpPr/>
          <p:nvPr/>
        </p:nvSpPr>
        <p:spPr>
          <a:xfrm>
            <a:off x="48006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9" name="CustomShape 48"/>
          <p:cNvSpPr/>
          <p:nvPr/>
        </p:nvSpPr>
        <p:spPr>
          <a:xfrm>
            <a:off x="6031440" y="339804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0" name="CustomShape 49"/>
          <p:cNvSpPr/>
          <p:nvPr/>
        </p:nvSpPr>
        <p:spPr>
          <a:xfrm>
            <a:off x="4876920" y="3167640"/>
            <a:ext cx="1904760" cy="228240"/>
          </a:xfrm>
          <a:custGeom>
            <a:avLst/>
            <a:gdLst/>
            <a:ahLst/>
            <a:rect l="l" t="t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50"/>
          <p:cNvSpPr/>
          <p:nvPr/>
        </p:nvSpPr>
        <p:spPr>
          <a:xfrm>
            <a:off x="7547040" y="2535840"/>
            <a:ext cx="10558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logically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gone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2" name="CustomShape 51"/>
          <p:cNvSpPr/>
          <p:nvPr/>
        </p:nvSpPr>
        <p:spPr>
          <a:xfrm flipV="1" rot="10800000">
            <a:off x="7543800" y="3397320"/>
            <a:ext cx="1370160" cy="5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01" dur="indefinite" restart="never" nodeType="tmRoot">
          <p:childTnLst>
            <p:seq>
              <p:cTn id="5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TextShape 1"/>
          <p:cNvSpPr txBox="1"/>
          <p:nvPr/>
        </p:nvSpPr>
        <p:spPr>
          <a:xfrm>
            <a:off x="380880" y="493560"/>
            <a:ext cx="87627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34" name="TextShape 2"/>
          <p:cNvSpPr txBox="1"/>
          <p:nvPr/>
        </p:nvSpPr>
        <p:spPr>
          <a:xfrm>
            <a:off x="404280" y="1220760"/>
            <a:ext cx="8307000" cy="132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Boundary tags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[Knuth73]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Replicate size/allocated word at “bottom” (end) of free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us to traverse the “list” backwards, but requires extra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and general technique!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5" name="CustomShape 3"/>
          <p:cNvSpPr/>
          <p:nvPr/>
        </p:nvSpPr>
        <p:spPr>
          <a:xfrm>
            <a:off x="3111480" y="427536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6" name="CustomShape 4"/>
          <p:cNvSpPr/>
          <p:nvPr/>
        </p:nvSpPr>
        <p:spPr>
          <a:xfrm>
            <a:off x="384840" y="4703760"/>
            <a:ext cx="1615320" cy="99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7" name="CustomShape 5"/>
          <p:cNvSpPr/>
          <p:nvPr/>
        </p:nvSpPr>
        <p:spPr>
          <a:xfrm>
            <a:off x="3111480" y="4656240"/>
            <a:ext cx="1676160" cy="1285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8" name="CustomShape 6"/>
          <p:cNvSpPr/>
          <p:nvPr/>
        </p:nvSpPr>
        <p:spPr>
          <a:xfrm>
            <a:off x="5095800" y="4222800"/>
            <a:ext cx="2327040" cy="200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ted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d: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plic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ted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cks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9" name="CustomShape 7"/>
          <p:cNvSpPr/>
          <p:nvPr/>
        </p:nvSpPr>
        <p:spPr>
          <a:xfrm>
            <a:off x="4483080" y="427536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0" name="CustomShape 8"/>
          <p:cNvSpPr/>
          <p:nvPr/>
        </p:nvSpPr>
        <p:spPr>
          <a:xfrm>
            <a:off x="3110040" y="593676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1" name="CustomShape 9"/>
          <p:cNvSpPr/>
          <p:nvPr/>
        </p:nvSpPr>
        <p:spPr>
          <a:xfrm>
            <a:off x="4483080" y="593676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2" name="CustomShape 10"/>
          <p:cNvSpPr/>
          <p:nvPr/>
        </p:nvSpPr>
        <p:spPr>
          <a:xfrm>
            <a:off x="1305000" y="5910480"/>
            <a:ext cx="131040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Boundary 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(footer)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3" name="Line 11"/>
          <p:cNvSpPr/>
          <p:nvPr/>
        </p:nvSpPr>
        <p:spPr>
          <a:xfrm>
            <a:off x="2590560" y="6103800"/>
            <a:ext cx="53352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12"/>
          <p:cNvSpPr/>
          <p:nvPr/>
        </p:nvSpPr>
        <p:spPr>
          <a:xfrm>
            <a:off x="15238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5" name="CustomShape 13"/>
          <p:cNvSpPr/>
          <p:nvPr/>
        </p:nvSpPr>
        <p:spPr>
          <a:xfrm>
            <a:off x="18288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14"/>
          <p:cNvSpPr/>
          <p:nvPr/>
        </p:nvSpPr>
        <p:spPr>
          <a:xfrm>
            <a:off x="21337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15"/>
          <p:cNvSpPr/>
          <p:nvPr/>
        </p:nvSpPr>
        <p:spPr>
          <a:xfrm>
            <a:off x="24382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8" name="CustomShape 16"/>
          <p:cNvSpPr/>
          <p:nvPr/>
        </p:nvSpPr>
        <p:spPr>
          <a:xfrm>
            <a:off x="27432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9" name="CustomShape 17"/>
          <p:cNvSpPr/>
          <p:nvPr/>
        </p:nvSpPr>
        <p:spPr>
          <a:xfrm>
            <a:off x="30481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18"/>
          <p:cNvSpPr/>
          <p:nvPr/>
        </p:nvSpPr>
        <p:spPr>
          <a:xfrm>
            <a:off x="335268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19"/>
          <p:cNvSpPr/>
          <p:nvPr/>
        </p:nvSpPr>
        <p:spPr>
          <a:xfrm>
            <a:off x="36576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2" name="CustomShape 20"/>
          <p:cNvSpPr/>
          <p:nvPr/>
        </p:nvSpPr>
        <p:spPr>
          <a:xfrm>
            <a:off x="42670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21"/>
          <p:cNvSpPr/>
          <p:nvPr/>
        </p:nvSpPr>
        <p:spPr>
          <a:xfrm>
            <a:off x="45720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22"/>
          <p:cNvSpPr/>
          <p:nvPr/>
        </p:nvSpPr>
        <p:spPr>
          <a:xfrm>
            <a:off x="48769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23"/>
          <p:cNvSpPr/>
          <p:nvPr/>
        </p:nvSpPr>
        <p:spPr>
          <a:xfrm>
            <a:off x="51814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24"/>
          <p:cNvSpPr/>
          <p:nvPr/>
        </p:nvSpPr>
        <p:spPr>
          <a:xfrm>
            <a:off x="54864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7" name="CustomShape 25"/>
          <p:cNvSpPr/>
          <p:nvPr/>
        </p:nvSpPr>
        <p:spPr>
          <a:xfrm>
            <a:off x="57913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8" name="CustomShape 26"/>
          <p:cNvSpPr/>
          <p:nvPr/>
        </p:nvSpPr>
        <p:spPr>
          <a:xfrm>
            <a:off x="609588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27"/>
          <p:cNvSpPr/>
          <p:nvPr/>
        </p:nvSpPr>
        <p:spPr>
          <a:xfrm>
            <a:off x="39625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0" name="CustomShape 28"/>
          <p:cNvSpPr/>
          <p:nvPr/>
        </p:nvSpPr>
        <p:spPr>
          <a:xfrm>
            <a:off x="2895480" y="289548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29"/>
          <p:cNvSpPr/>
          <p:nvPr/>
        </p:nvSpPr>
        <p:spPr>
          <a:xfrm>
            <a:off x="4114800" y="2895480"/>
            <a:ext cx="1828440" cy="22824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30"/>
          <p:cNvSpPr/>
          <p:nvPr/>
        </p:nvSpPr>
        <p:spPr>
          <a:xfrm>
            <a:off x="1676520" y="289548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31"/>
          <p:cNvSpPr/>
          <p:nvPr/>
        </p:nvSpPr>
        <p:spPr>
          <a:xfrm>
            <a:off x="64008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32"/>
          <p:cNvSpPr/>
          <p:nvPr/>
        </p:nvSpPr>
        <p:spPr>
          <a:xfrm>
            <a:off x="67057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5" name="CustomShape 33"/>
          <p:cNvSpPr/>
          <p:nvPr/>
        </p:nvSpPr>
        <p:spPr>
          <a:xfrm>
            <a:off x="2590920" y="34520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34"/>
          <p:cNvSpPr/>
          <p:nvPr/>
        </p:nvSpPr>
        <p:spPr>
          <a:xfrm>
            <a:off x="3809880" y="3452040"/>
            <a:ext cx="1828440" cy="22824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35"/>
          <p:cNvSpPr/>
          <p:nvPr/>
        </p:nvSpPr>
        <p:spPr>
          <a:xfrm>
            <a:off x="5638680" y="3452040"/>
            <a:ext cx="1218960" cy="22824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36"/>
          <p:cNvSpPr/>
          <p:nvPr/>
        </p:nvSpPr>
        <p:spPr>
          <a:xfrm>
            <a:off x="1792800" y="4267080"/>
            <a:ext cx="793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9" name="Line 37"/>
          <p:cNvSpPr/>
          <p:nvPr/>
        </p:nvSpPr>
        <p:spPr>
          <a:xfrm>
            <a:off x="2590560" y="4427640"/>
            <a:ext cx="533520" cy="144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03" dur="indefinite" restart="never" nodeType="tmRoot">
          <p:childTnLst>
            <p:seq>
              <p:cTn id="504" dur="indefinite" nodeType="mainSeq">
                <p:childTnLst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TextShape 1"/>
          <p:cNvSpPr txBox="1"/>
          <p:nvPr/>
        </p:nvSpPr>
        <p:spPr>
          <a:xfrm>
            <a:off x="444600" y="569880"/>
            <a:ext cx="70228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71" name="CustomShape 2"/>
          <p:cNvSpPr/>
          <p:nvPr/>
        </p:nvSpPr>
        <p:spPr>
          <a:xfrm>
            <a:off x="243828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3"/>
          <p:cNvSpPr/>
          <p:nvPr/>
        </p:nvSpPr>
        <p:spPr>
          <a:xfrm>
            <a:off x="2438280" y="259092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3" name="CustomShape 4"/>
          <p:cNvSpPr/>
          <p:nvPr/>
        </p:nvSpPr>
        <p:spPr>
          <a:xfrm>
            <a:off x="2438280" y="320040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4" name="CustomShape 5"/>
          <p:cNvSpPr/>
          <p:nvPr/>
        </p:nvSpPr>
        <p:spPr>
          <a:xfrm>
            <a:off x="396252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6"/>
          <p:cNvSpPr/>
          <p:nvPr/>
        </p:nvSpPr>
        <p:spPr>
          <a:xfrm>
            <a:off x="3962520" y="259092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6" name="CustomShape 7"/>
          <p:cNvSpPr/>
          <p:nvPr/>
        </p:nvSpPr>
        <p:spPr>
          <a:xfrm>
            <a:off x="3962520" y="320040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7" name="CustomShape 8"/>
          <p:cNvSpPr/>
          <p:nvPr/>
        </p:nvSpPr>
        <p:spPr>
          <a:xfrm>
            <a:off x="548640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9"/>
          <p:cNvSpPr/>
          <p:nvPr/>
        </p:nvSpPr>
        <p:spPr>
          <a:xfrm>
            <a:off x="5486400" y="259092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9" name="CustomShape 10"/>
          <p:cNvSpPr/>
          <p:nvPr/>
        </p:nvSpPr>
        <p:spPr>
          <a:xfrm>
            <a:off x="5486400" y="320040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0" name="CustomShape 11"/>
          <p:cNvSpPr/>
          <p:nvPr/>
        </p:nvSpPr>
        <p:spPr>
          <a:xfrm>
            <a:off x="701028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2"/>
          <p:cNvSpPr/>
          <p:nvPr/>
        </p:nvSpPr>
        <p:spPr>
          <a:xfrm>
            <a:off x="7010280" y="259092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2" name="CustomShape 13"/>
          <p:cNvSpPr/>
          <p:nvPr/>
        </p:nvSpPr>
        <p:spPr>
          <a:xfrm>
            <a:off x="7010280" y="320040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3" name="CustomShape 14"/>
          <p:cNvSpPr/>
          <p:nvPr/>
        </p:nvSpPr>
        <p:spPr>
          <a:xfrm>
            <a:off x="374760" y="2749680"/>
            <a:ext cx="1270800" cy="63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being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4" name="Line 15"/>
          <p:cNvSpPr/>
          <p:nvPr/>
        </p:nvSpPr>
        <p:spPr>
          <a:xfrm>
            <a:off x="1828800" y="3047760"/>
            <a:ext cx="45720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16"/>
          <p:cNvSpPr/>
          <p:nvPr/>
        </p:nvSpPr>
        <p:spPr>
          <a:xfrm>
            <a:off x="2592360" y="2057400"/>
            <a:ext cx="79056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6" name="CustomShape 17"/>
          <p:cNvSpPr/>
          <p:nvPr/>
        </p:nvSpPr>
        <p:spPr>
          <a:xfrm>
            <a:off x="4116240" y="2057400"/>
            <a:ext cx="79056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7" name="CustomShape 18"/>
          <p:cNvSpPr/>
          <p:nvPr/>
        </p:nvSpPr>
        <p:spPr>
          <a:xfrm>
            <a:off x="5640120" y="2057400"/>
            <a:ext cx="79056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3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8" name="CustomShape 19"/>
          <p:cNvSpPr/>
          <p:nvPr/>
        </p:nvSpPr>
        <p:spPr>
          <a:xfrm>
            <a:off x="7164360" y="2057400"/>
            <a:ext cx="79056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4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9" dur="indefinite" restart="never" nodeType="tmRoot">
          <p:childTnLst>
            <p:seq>
              <p:cTn id="5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457200"/>
            <a:ext cx="66942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5760" y="1179360"/>
            <a:ext cx="8307000" cy="52210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entries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associative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12536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112536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61280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"/>
          <p:cNvSpPr/>
          <p:nvPr/>
        </p:nvSpPr>
        <p:spPr>
          <a:xfrm>
            <a:off x="161280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10024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10024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258768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0"/>
          <p:cNvSpPr/>
          <p:nvPr/>
        </p:nvSpPr>
        <p:spPr>
          <a:xfrm>
            <a:off x="258768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307512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307512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3562200" y="327492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356220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4049640" y="32749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6"/>
          <p:cNvSpPr/>
          <p:nvPr/>
        </p:nvSpPr>
        <p:spPr>
          <a:xfrm>
            <a:off x="404964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4537080" y="327492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8"/>
          <p:cNvSpPr/>
          <p:nvPr/>
        </p:nvSpPr>
        <p:spPr>
          <a:xfrm>
            <a:off x="453708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502452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0"/>
          <p:cNvSpPr/>
          <p:nvPr/>
        </p:nvSpPr>
        <p:spPr>
          <a:xfrm>
            <a:off x="502452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551196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2"/>
          <p:cNvSpPr/>
          <p:nvPr/>
        </p:nvSpPr>
        <p:spPr>
          <a:xfrm>
            <a:off x="551196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3"/>
          <p:cNvSpPr/>
          <p:nvPr/>
        </p:nvSpPr>
        <p:spPr>
          <a:xfrm>
            <a:off x="599904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4"/>
          <p:cNvSpPr/>
          <p:nvPr/>
        </p:nvSpPr>
        <p:spPr>
          <a:xfrm>
            <a:off x="599904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648648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6"/>
          <p:cNvSpPr/>
          <p:nvPr/>
        </p:nvSpPr>
        <p:spPr>
          <a:xfrm>
            <a:off x="648648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>
            <a:off x="697392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8"/>
          <p:cNvSpPr/>
          <p:nvPr/>
        </p:nvSpPr>
        <p:spPr>
          <a:xfrm>
            <a:off x="697392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9"/>
          <p:cNvSpPr/>
          <p:nvPr/>
        </p:nvSpPr>
        <p:spPr>
          <a:xfrm>
            <a:off x="7461360" y="327492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0"/>
          <p:cNvSpPr/>
          <p:nvPr/>
        </p:nvSpPr>
        <p:spPr>
          <a:xfrm>
            <a:off x="7461360" y="29703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31"/>
          <p:cNvSpPr/>
          <p:nvPr/>
        </p:nvSpPr>
        <p:spPr>
          <a:xfrm>
            <a:off x="5024160" y="3876120"/>
            <a:ext cx="292428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2"/>
          <p:cNvSpPr/>
          <p:nvPr/>
        </p:nvSpPr>
        <p:spPr>
          <a:xfrm>
            <a:off x="6148080" y="3731760"/>
            <a:ext cx="59328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33"/>
          <p:cNvSpPr/>
          <p:nvPr/>
        </p:nvSpPr>
        <p:spPr>
          <a:xfrm>
            <a:off x="1116720" y="3876480"/>
            <a:ext cx="391644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4"/>
          <p:cNvSpPr/>
          <p:nvPr/>
        </p:nvSpPr>
        <p:spPr>
          <a:xfrm>
            <a:off x="2623320" y="3732120"/>
            <a:ext cx="5904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35"/>
          <p:cNvSpPr/>
          <p:nvPr/>
        </p:nvSpPr>
        <p:spPr>
          <a:xfrm>
            <a:off x="4046400" y="2832480"/>
            <a:ext cx="99216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6"/>
          <p:cNvSpPr/>
          <p:nvPr/>
        </p:nvSpPr>
        <p:spPr>
          <a:xfrm>
            <a:off x="4272120" y="2708640"/>
            <a:ext cx="53532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37"/>
          <p:cNvSpPr/>
          <p:nvPr/>
        </p:nvSpPr>
        <p:spPr>
          <a:xfrm>
            <a:off x="1125360" y="2828880"/>
            <a:ext cx="292572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8"/>
          <p:cNvSpPr/>
          <p:nvPr/>
        </p:nvSpPr>
        <p:spPr>
          <a:xfrm>
            <a:off x="2368800" y="2705040"/>
            <a:ext cx="57816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9"/>
          <p:cNvSpPr/>
          <p:nvPr/>
        </p:nvSpPr>
        <p:spPr>
          <a:xfrm>
            <a:off x="806292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0"/>
          <p:cNvSpPr/>
          <p:nvPr/>
        </p:nvSpPr>
        <p:spPr>
          <a:xfrm>
            <a:off x="7432560" y="602460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1"/>
          <p:cNvSpPr/>
          <p:nvPr/>
        </p:nvSpPr>
        <p:spPr>
          <a:xfrm>
            <a:off x="680724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2"/>
          <p:cNvSpPr/>
          <p:nvPr/>
        </p:nvSpPr>
        <p:spPr>
          <a:xfrm>
            <a:off x="6178680" y="602460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3"/>
          <p:cNvSpPr/>
          <p:nvPr/>
        </p:nvSpPr>
        <p:spPr>
          <a:xfrm>
            <a:off x="555300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4"/>
          <p:cNvSpPr/>
          <p:nvPr/>
        </p:nvSpPr>
        <p:spPr>
          <a:xfrm>
            <a:off x="4925880" y="602460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5"/>
          <p:cNvSpPr/>
          <p:nvPr/>
        </p:nvSpPr>
        <p:spPr>
          <a:xfrm>
            <a:off x="4297320" y="602460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6"/>
          <p:cNvSpPr/>
          <p:nvPr/>
        </p:nvSpPr>
        <p:spPr>
          <a:xfrm>
            <a:off x="3670200" y="602460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7"/>
          <p:cNvSpPr/>
          <p:nvPr/>
        </p:nvSpPr>
        <p:spPr>
          <a:xfrm>
            <a:off x="304488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8"/>
          <p:cNvSpPr/>
          <p:nvPr/>
        </p:nvSpPr>
        <p:spPr>
          <a:xfrm>
            <a:off x="2416320" y="602460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9"/>
          <p:cNvSpPr/>
          <p:nvPr/>
        </p:nvSpPr>
        <p:spPr>
          <a:xfrm>
            <a:off x="179064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1160640" y="602460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1"/>
          <p:cNvSpPr/>
          <p:nvPr/>
        </p:nvSpPr>
        <p:spPr>
          <a:xfrm>
            <a:off x="534960" y="602460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806292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3"/>
          <p:cNvSpPr/>
          <p:nvPr/>
        </p:nvSpPr>
        <p:spPr>
          <a:xfrm>
            <a:off x="7432560" y="569916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4"/>
          <p:cNvSpPr/>
          <p:nvPr/>
        </p:nvSpPr>
        <p:spPr>
          <a:xfrm>
            <a:off x="680724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5"/>
          <p:cNvSpPr/>
          <p:nvPr/>
        </p:nvSpPr>
        <p:spPr>
          <a:xfrm>
            <a:off x="6178680" y="569916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56"/>
          <p:cNvSpPr/>
          <p:nvPr/>
        </p:nvSpPr>
        <p:spPr>
          <a:xfrm>
            <a:off x="555300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7"/>
          <p:cNvSpPr/>
          <p:nvPr/>
        </p:nvSpPr>
        <p:spPr>
          <a:xfrm>
            <a:off x="4925880" y="569916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8"/>
          <p:cNvSpPr/>
          <p:nvPr/>
        </p:nvSpPr>
        <p:spPr>
          <a:xfrm>
            <a:off x="4297320" y="569916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9"/>
          <p:cNvSpPr/>
          <p:nvPr/>
        </p:nvSpPr>
        <p:spPr>
          <a:xfrm>
            <a:off x="3670200" y="569916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0"/>
          <p:cNvSpPr/>
          <p:nvPr/>
        </p:nvSpPr>
        <p:spPr>
          <a:xfrm>
            <a:off x="304488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1"/>
          <p:cNvSpPr/>
          <p:nvPr/>
        </p:nvSpPr>
        <p:spPr>
          <a:xfrm>
            <a:off x="2416320" y="569916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2"/>
          <p:cNvSpPr/>
          <p:nvPr/>
        </p:nvSpPr>
        <p:spPr>
          <a:xfrm>
            <a:off x="179064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63"/>
          <p:cNvSpPr/>
          <p:nvPr/>
        </p:nvSpPr>
        <p:spPr>
          <a:xfrm>
            <a:off x="1160640" y="569916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4"/>
          <p:cNvSpPr/>
          <p:nvPr/>
        </p:nvSpPr>
        <p:spPr>
          <a:xfrm>
            <a:off x="534960" y="569916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65"/>
          <p:cNvSpPr/>
          <p:nvPr/>
        </p:nvSpPr>
        <p:spPr>
          <a:xfrm>
            <a:off x="806292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66"/>
          <p:cNvSpPr/>
          <p:nvPr/>
        </p:nvSpPr>
        <p:spPr>
          <a:xfrm>
            <a:off x="7432560" y="5375160"/>
            <a:ext cx="63000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7"/>
          <p:cNvSpPr/>
          <p:nvPr/>
        </p:nvSpPr>
        <p:spPr>
          <a:xfrm>
            <a:off x="680724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8"/>
          <p:cNvSpPr/>
          <p:nvPr/>
        </p:nvSpPr>
        <p:spPr>
          <a:xfrm>
            <a:off x="6178680" y="5375160"/>
            <a:ext cx="62820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9"/>
          <p:cNvSpPr/>
          <p:nvPr/>
        </p:nvSpPr>
        <p:spPr>
          <a:xfrm>
            <a:off x="555300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0"/>
          <p:cNvSpPr/>
          <p:nvPr/>
        </p:nvSpPr>
        <p:spPr>
          <a:xfrm>
            <a:off x="4925880" y="5375160"/>
            <a:ext cx="6267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1"/>
          <p:cNvSpPr/>
          <p:nvPr/>
        </p:nvSpPr>
        <p:spPr>
          <a:xfrm>
            <a:off x="4297320" y="5375160"/>
            <a:ext cx="62820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72"/>
          <p:cNvSpPr/>
          <p:nvPr/>
        </p:nvSpPr>
        <p:spPr>
          <a:xfrm>
            <a:off x="3670200" y="5375160"/>
            <a:ext cx="6267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73"/>
          <p:cNvSpPr/>
          <p:nvPr/>
        </p:nvSpPr>
        <p:spPr>
          <a:xfrm>
            <a:off x="304488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4"/>
          <p:cNvSpPr/>
          <p:nvPr/>
        </p:nvSpPr>
        <p:spPr>
          <a:xfrm>
            <a:off x="2416320" y="5375160"/>
            <a:ext cx="62820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5"/>
          <p:cNvSpPr/>
          <p:nvPr/>
        </p:nvSpPr>
        <p:spPr>
          <a:xfrm>
            <a:off x="179064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76"/>
          <p:cNvSpPr/>
          <p:nvPr/>
        </p:nvSpPr>
        <p:spPr>
          <a:xfrm>
            <a:off x="1160640" y="5375160"/>
            <a:ext cx="63000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7"/>
          <p:cNvSpPr/>
          <p:nvPr/>
        </p:nvSpPr>
        <p:spPr>
          <a:xfrm>
            <a:off x="534960" y="5375160"/>
            <a:ext cx="624960" cy="32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8"/>
          <p:cNvSpPr/>
          <p:nvPr/>
        </p:nvSpPr>
        <p:spPr>
          <a:xfrm>
            <a:off x="806292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79"/>
          <p:cNvSpPr/>
          <p:nvPr/>
        </p:nvSpPr>
        <p:spPr>
          <a:xfrm>
            <a:off x="7432560" y="504972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80"/>
          <p:cNvSpPr/>
          <p:nvPr/>
        </p:nvSpPr>
        <p:spPr>
          <a:xfrm>
            <a:off x="680724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1"/>
          <p:cNvSpPr/>
          <p:nvPr/>
        </p:nvSpPr>
        <p:spPr>
          <a:xfrm>
            <a:off x="6178680" y="504972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2"/>
          <p:cNvSpPr/>
          <p:nvPr/>
        </p:nvSpPr>
        <p:spPr>
          <a:xfrm>
            <a:off x="555300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3"/>
          <p:cNvSpPr/>
          <p:nvPr/>
        </p:nvSpPr>
        <p:spPr>
          <a:xfrm>
            <a:off x="4925880" y="504972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84"/>
          <p:cNvSpPr/>
          <p:nvPr/>
        </p:nvSpPr>
        <p:spPr>
          <a:xfrm>
            <a:off x="4297320" y="504972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85"/>
          <p:cNvSpPr/>
          <p:nvPr/>
        </p:nvSpPr>
        <p:spPr>
          <a:xfrm>
            <a:off x="3670200" y="5049720"/>
            <a:ext cx="6267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86"/>
          <p:cNvSpPr/>
          <p:nvPr/>
        </p:nvSpPr>
        <p:spPr>
          <a:xfrm>
            <a:off x="304488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87"/>
          <p:cNvSpPr/>
          <p:nvPr/>
        </p:nvSpPr>
        <p:spPr>
          <a:xfrm>
            <a:off x="2416320" y="5049720"/>
            <a:ext cx="6282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88"/>
          <p:cNvSpPr/>
          <p:nvPr/>
        </p:nvSpPr>
        <p:spPr>
          <a:xfrm>
            <a:off x="179064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89"/>
          <p:cNvSpPr/>
          <p:nvPr/>
        </p:nvSpPr>
        <p:spPr>
          <a:xfrm>
            <a:off x="1160640" y="5049720"/>
            <a:ext cx="63000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90"/>
          <p:cNvSpPr/>
          <p:nvPr/>
        </p:nvSpPr>
        <p:spPr>
          <a:xfrm>
            <a:off x="534960" y="5049720"/>
            <a:ext cx="624960" cy="3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1"/>
          <p:cNvSpPr/>
          <p:nvPr/>
        </p:nvSpPr>
        <p:spPr>
          <a:xfrm>
            <a:off x="806292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2"/>
          <p:cNvSpPr/>
          <p:nvPr/>
        </p:nvSpPr>
        <p:spPr>
          <a:xfrm>
            <a:off x="7432560" y="4724280"/>
            <a:ext cx="63000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93"/>
          <p:cNvSpPr/>
          <p:nvPr/>
        </p:nvSpPr>
        <p:spPr>
          <a:xfrm>
            <a:off x="680724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4"/>
          <p:cNvSpPr/>
          <p:nvPr/>
        </p:nvSpPr>
        <p:spPr>
          <a:xfrm>
            <a:off x="6178680" y="4724280"/>
            <a:ext cx="62820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95"/>
          <p:cNvSpPr/>
          <p:nvPr/>
        </p:nvSpPr>
        <p:spPr>
          <a:xfrm>
            <a:off x="555300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96"/>
          <p:cNvSpPr/>
          <p:nvPr/>
        </p:nvSpPr>
        <p:spPr>
          <a:xfrm>
            <a:off x="4925880" y="4724280"/>
            <a:ext cx="6267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97"/>
          <p:cNvSpPr/>
          <p:nvPr/>
        </p:nvSpPr>
        <p:spPr>
          <a:xfrm>
            <a:off x="4297320" y="4724280"/>
            <a:ext cx="62820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98"/>
          <p:cNvSpPr/>
          <p:nvPr/>
        </p:nvSpPr>
        <p:spPr>
          <a:xfrm>
            <a:off x="3670200" y="4724280"/>
            <a:ext cx="6267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99"/>
          <p:cNvSpPr/>
          <p:nvPr/>
        </p:nvSpPr>
        <p:spPr>
          <a:xfrm>
            <a:off x="304488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00"/>
          <p:cNvSpPr/>
          <p:nvPr/>
        </p:nvSpPr>
        <p:spPr>
          <a:xfrm>
            <a:off x="2416320" y="4724280"/>
            <a:ext cx="62820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01"/>
          <p:cNvSpPr/>
          <p:nvPr/>
        </p:nvSpPr>
        <p:spPr>
          <a:xfrm>
            <a:off x="179064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02"/>
          <p:cNvSpPr/>
          <p:nvPr/>
        </p:nvSpPr>
        <p:spPr>
          <a:xfrm>
            <a:off x="1160640" y="4724280"/>
            <a:ext cx="63000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03"/>
          <p:cNvSpPr/>
          <p:nvPr/>
        </p:nvSpPr>
        <p:spPr>
          <a:xfrm>
            <a:off x="534960" y="4724280"/>
            <a:ext cx="624960" cy="32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104"/>
          <p:cNvSpPr/>
          <p:nvPr/>
        </p:nvSpPr>
        <p:spPr>
          <a:xfrm>
            <a:off x="534960" y="5049720"/>
            <a:ext cx="815328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05"/>
          <p:cNvSpPr/>
          <p:nvPr/>
        </p:nvSpPr>
        <p:spPr>
          <a:xfrm>
            <a:off x="534960" y="5375160"/>
            <a:ext cx="815328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6"/>
          <p:cNvSpPr/>
          <p:nvPr/>
        </p:nvSpPr>
        <p:spPr>
          <a:xfrm>
            <a:off x="534960" y="5698800"/>
            <a:ext cx="815328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07"/>
          <p:cNvSpPr/>
          <p:nvPr/>
        </p:nvSpPr>
        <p:spPr>
          <a:xfrm>
            <a:off x="534960" y="6024240"/>
            <a:ext cx="815328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08"/>
          <p:cNvSpPr/>
          <p:nvPr/>
        </p:nvSpPr>
        <p:spPr>
          <a:xfrm>
            <a:off x="1790640" y="4724280"/>
            <a:ext cx="144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09"/>
          <p:cNvSpPr/>
          <p:nvPr/>
        </p:nvSpPr>
        <p:spPr>
          <a:xfrm>
            <a:off x="2415960" y="4724280"/>
            <a:ext cx="180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10"/>
          <p:cNvSpPr/>
          <p:nvPr/>
        </p:nvSpPr>
        <p:spPr>
          <a:xfrm>
            <a:off x="3670200" y="4724280"/>
            <a:ext cx="144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11"/>
          <p:cNvSpPr/>
          <p:nvPr/>
        </p:nvSpPr>
        <p:spPr>
          <a:xfrm>
            <a:off x="4297320" y="4724280"/>
            <a:ext cx="144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2"/>
          <p:cNvSpPr/>
          <p:nvPr/>
        </p:nvSpPr>
        <p:spPr>
          <a:xfrm>
            <a:off x="5553000" y="4724280"/>
            <a:ext cx="144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13"/>
          <p:cNvSpPr/>
          <p:nvPr/>
        </p:nvSpPr>
        <p:spPr>
          <a:xfrm>
            <a:off x="6178320" y="4724280"/>
            <a:ext cx="180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14"/>
          <p:cNvSpPr/>
          <p:nvPr/>
        </p:nvSpPr>
        <p:spPr>
          <a:xfrm>
            <a:off x="7432560" y="4724280"/>
            <a:ext cx="144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15"/>
          <p:cNvSpPr/>
          <p:nvPr/>
        </p:nvSpPr>
        <p:spPr>
          <a:xfrm>
            <a:off x="8062560" y="4724280"/>
            <a:ext cx="1800" cy="16254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16"/>
          <p:cNvSpPr/>
          <p:nvPr/>
        </p:nvSpPr>
        <p:spPr>
          <a:xfrm>
            <a:off x="1160280" y="4724280"/>
            <a:ext cx="144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17"/>
          <p:cNvSpPr/>
          <p:nvPr/>
        </p:nvSpPr>
        <p:spPr>
          <a:xfrm>
            <a:off x="3044520" y="4724280"/>
            <a:ext cx="180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18"/>
          <p:cNvSpPr/>
          <p:nvPr/>
        </p:nvSpPr>
        <p:spPr>
          <a:xfrm>
            <a:off x="534960" y="4724280"/>
            <a:ext cx="144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19"/>
          <p:cNvSpPr/>
          <p:nvPr/>
        </p:nvSpPr>
        <p:spPr>
          <a:xfrm>
            <a:off x="4925880" y="4724280"/>
            <a:ext cx="144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20"/>
          <p:cNvSpPr/>
          <p:nvPr/>
        </p:nvSpPr>
        <p:spPr>
          <a:xfrm>
            <a:off x="6806880" y="4724280"/>
            <a:ext cx="180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21"/>
          <p:cNvSpPr/>
          <p:nvPr/>
        </p:nvSpPr>
        <p:spPr>
          <a:xfrm>
            <a:off x="534960" y="4724280"/>
            <a:ext cx="8153280" cy="144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22"/>
          <p:cNvSpPr/>
          <p:nvPr/>
        </p:nvSpPr>
        <p:spPr>
          <a:xfrm>
            <a:off x="8688240" y="4724280"/>
            <a:ext cx="1440" cy="16254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23"/>
          <p:cNvSpPr/>
          <p:nvPr/>
        </p:nvSpPr>
        <p:spPr>
          <a:xfrm>
            <a:off x="534960" y="6349680"/>
            <a:ext cx="8153280" cy="18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0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1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TextShape 4"/>
          <p:cNvSpPr txBox="1"/>
          <p:nvPr/>
        </p:nvSpPr>
        <p:spPr>
          <a:xfrm>
            <a:off x="419040" y="483480"/>
            <a:ext cx="83055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93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5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6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9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0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3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4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6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7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0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1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3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4" name="CustomShape 26"/>
          <p:cNvSpPr/>
          <p:nvPr/>
        </p:nvSpPr>
        <p:spPr>
          <a:xfrm>
            <a:off x="441972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27"/>
          <p:cNvSpPr/>
          <p:nvPr/>
        </p:nvSpPr>
        <p:spPr>
          <a:xfrm>
            <a:off x="441972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28"/>
          <p:cNvSpPr/>
          <p:nvPr/>
        </p:nvSpPr>
        <p:spPr>
          <a:xfrm>
            <a:off x="441972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7" name="CustomShape 29"/>
          <p:cNvSpPr/>
          <p:nvPr/>
        </p:nvSpPr>
        <p:spPr>
          <a:xfrm>
            <a:off x="571500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8" name="CustomShape 30"/>
          <p:cNvSpPr/>
          <p:nvPr/>
        </p:nvSpPr>
        <p:spPr>
          <a:xfrm>
            <a:off x="441972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Line 31"/>
          <p:cNvSpPr/>
          <p:nvPr/>
        </p:nvSpPr>
        <p:spPr>
          <a:xfrm>
            <a:off x="5257800" y="4190760"/>
            <a:ext cx="144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32"/>
          <p:cNvSpPr/>
          <p:nvPr/>
        </p:nvSpPr>
        <p:spPr>
          <a:xfrm>
            <a:off x="4419720" y="28195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1" name="CustomShape 33"/>
          <p:cNvSpPr/>
          <p:nvPr/>
        </p:nvSpPr>
        <p:spPr>
          <a:xfrm>
            <a:off x="5715000" y="28195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2" name="CustomShape 34"/>
          <p:cNvSpPr/>
          <p:nvPr/>
        </p:nvSpPr>
        <p:spPr>
          <a:xfrm>
            <a:off x="4419720" y="3124080"/>
            <a:ext cx="16761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35"/>
          <p:cNvSpPr/>
          <p:nvPr/>
        </p:nvSpPr>
        <p:spPr>
          <a:xfrm>
            <a:off x="441972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36"/>
          <p:cNvSpPr/>
          <p:nvPr/>
        </p:nvSpPr>
        <p:spPr>
          <a:xfrm>
            <a:off x="4419720" y="34290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5" name="CustomShape 37"/>
          <p:cNvSpPr/>
          <p:nvPr/>
        </p:nvSpPr>
        <p:spPr>
          <a:xfrm>
            <a:off x="5715000" y="34290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6" name="CustomShape 38"/>
          <p:cNvSpPr/>
          <p:nvPr/>
        </p:nvSpPr>
        <p:spPr>
          <a:xfrm>
            <a:off x="4419720" y="28195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39"/>
          <p:cNvSpPr/>
          <p:nvPr/>
        </p:nvSpPr>
        <p:spPr>
          <a:xfrm>
            <a:off x="441972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8" name="CustomShape 40"/>
          <p:cNvSpPr/>
          <p:nvPr/>
        </p:nvSpPr>
        <p:spPr>
          <a:xfrm>
            <a:off x="571500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9" name="CustomShape 41"/>
          <p:cNvSpPr/>
          <p:nvPr/>
        </p:nvSpPr>
        <p:spPr>
          <a:xfrm>
            <a:off x="441972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42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43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2" name="CustomShape 44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3" name="CustomShape 45"/>
          <p:cNvSpPr/>
          <p:nvPr/>
        </p:nvSpPr>
        <p:spPr>
          <a:xfrm>
            <a:off x="441972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Line 46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1" dur="indefinite" restart="never" nodeType="tmRoot">
          <p:childTnLst>
            <p:seq>
              <p:cTn id="532" dur="indefinite" nodeType="mainSeq">
                <p:childTnLst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TextShape 1"/>
          <p:cNvSpPr txBox="1"/>
          <p:nvPr/>
        </p:nvSpPr>
        <p:spPr>
          <a:xfrm>
            <a:off x="419040" y="533520"/>
            <a:ext cx="83055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36" name="CustomShape 2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7" name="CustomShape 3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8" name="CustomShape 4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1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2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5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6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9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0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2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3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6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7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24"/>
          <p:cNvSpPr/>
          <p:nvPr/>
        </p:nvSpPr>
        <p:spPr>
          <a:xfrm>
            <a:off x="457200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9" name="CustomShape 25"/>
          <p:cNvSpPr/>
          <p:nvPr/>
        </p:nvSpPr>
        <p:spPr>
          <a:xfrm>
            <a:off x="586728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0" name="CustomShape 26"/>
          <p:cNvSpPr/>
          <p:nvPr/>
        </p:nvSpPr>
        <p:spPr>
          <a:xfrm>
            <a:off x="457200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27"/>
          <p:cNvSpPr/>
          <p:nvPr/>
        </p:nvSpPr>
        <p:spPr>
          <a:xfrm>
            <a:off x="457200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28"/>
          <p:cNvSpPr/>
          <p:nvPr/>
        </p:nvSpPr>
        <p:spPr>
          <a:xfrm>
            <a:off x="457200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3" name="CustomShape 29"/>
          <p:cNvSpPr/>
          <p:nvPr/>
        </p:nvSpPr>
        <p:spPr>
          <a:xfrm>
            <a:off x="586728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4" name="CustomShape 30"/>
          <p:cNvSpPr/>
          <p:nvPr/>
        </p:nvSpPr>
        <p:spPr>
          <a:xfrm>
            <a:off x="457200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31"/>
          <p:cNvSpPr/>
          <p:nvPr/>
        </p:nvSpPr>
        <p:spPr>
          <a:xfrm>
            <a:off x="4572000" y="28195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6" name="CustomShape 32"/>
          <p:cNvSpPr/>
          <p:nvPr/>
        </p:nvSpPr>
        <p:spPr>
          <a:xfrm>
            <a:off x="5867280" y="28195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7" name="CustomShape 33"/>
          <p:cNvSpPr/>
          <p:nvPr/>
        </p:nvSpPr>
        <p:spPr>
          <a:xfrm>
            <a:off x="457200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34"/>
          <p:cNvSpPr/>
          <p:nvPr/>
        </p:nvSpPr>
        <p:spPr>
          <a:xfrm>
            <a:off x="457200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9" name="CustomShape 35"/>
          <p:cNvSpPr/>
          <p:nvPr/>
        </p:nvSpPr>
        <p:spPr>
          <a:xfrm>
            <a:off x="586728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0" name="Line 36"/>
          <p:cNvSpPr/>
          <p:nvPr/>
        </p:nvSpPr>
        <p:spPr>
          <a:xfrm>
            <a:off x="3733560" y="3276360"/>
            <a:ext cx="60984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37"/>
          <p:cNvSpPr/>
          <p:nvPr/>
        </p:nvSpPr>
        <p:spPr>
          <a:xfrm>
            <a:off x="4572000" y="3124080"/>
            <a:ext cx="1676160" cy="12189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38"/>
          <p:cNvSpPr/>
          <p:nvPr/>
        </p:nvSpPr>
        <p:spPr>
          <a:xfrm>
            <a:off x="4572000" y="2819520"/>
            <a:ext cx="1676160" cy="18284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4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5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TextShape 4"/>
          <p:cNvSpPr txBox="1"/>
          <p:nvPr/>
        </p:nvSpPr>
        <p:spPr>
          <a:xfrm>
            <a:off x="380880" y="56988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77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9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0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3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4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7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8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0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1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4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5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7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8" name="CustomShape 26"/>
          <p:cNvSpPr/>
          <p:nvPr/>
        </p:nvSpPr>
        <p:spPr>
          <a:xfrm>
            <a:off x="4419720" y="2209680"/>
            <a:ext cx="1676160" cy="12189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Line 27"/>
          <p:cNvSpPr/>
          <p:nvPr/>
        </p:nvSpPr>
        <p:spPr>
          <a:xfrm>
            <a:off x="5257800" y="4190760"/>
            <a:ext cx="144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28"/>
          <p:cNvSpPr/>
          <p:nvPr/>
        </p:nvSpPr>
        <p:spPr>
          <a:xfrm>
            <a:off x="441972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29"/>
          <p:cNvSpPr/>
          <p:nvPr/>
        </p:nvSpPr>
        <p:spPr>
          <a:xfrm>
            <a:off x="4419720" y="34290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2" name="CustomShape 30"/>
          <p:cNvSpPr/>
          <p:nvPr/>
        </p:nvSpPr>
        <p:spPr>
          <a:xfrm>
            <a:off x="5715000" y="34290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3" name="CustomShape 31"/>
          <p:cNvSpPr/>
          <p:nvPr/>
        </p:nvSpPr>
        <p:spPr>
          <a:xfrm>
            <a:off x="441972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4" name="CustomShape 32"/>
          <p:cNvSpPr/>
          <p:nvPr/>
        </p:nvSpPr>
        <p:spPr>
          <a:xfrm>
            <a:off x="571500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5" name="CustomShape 33"/>
          <p:cNvSpPr/>
          <p:nvPr/>
        </p:nvSpPr>
        <p:spPr>
          <a:xfrm>
            <a:off x="441972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34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35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8" name="CustomShape 36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9" name="CustomShape 37"/>
          <p:cNvSpPr/>
          <p:nvPr/>
        </p:nvSpPr>
        <p:spPr>
          <a:xfrm>
            <a:off x="441972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Line 38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39"/>
          <p:cNvSpPr/>
          <p:nvPr/>
        </p:nvSpPr>
        <p:spPr>
          <a:xfrm>
            <a:off x="4419720" y="1905120"/>
            <a:ext cx="1676160" cy="18284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43" dur="indefinite" restart="never" nodeType="tmRoot">
          <p:childTnLst>
            <p:seq>
              <p:cTn id="544" dur="indefinite" nodeType="mainSeq">
                <p:childTnLst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3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4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TextShape 4"/>
          <p:cNvSpPr txBox="1"/>
          <p:nvPr/>
        </p:nvSpPr>
        <p:spPr>
          <a:xfrm>
            <a:off x="380880" y="56988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16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8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9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2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3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6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7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9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0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3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4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n+m1+m2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6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7" name="CustomShape 26"/>
          <p:cNvSpPr/>
          <p:nvPr/>
        </p:nvSpPr>
        <p:spPr>
          <a:xfrm>
            <a:off x="4419720" y="2209680"/>
            <a:ext cx="1676160" cy="213336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27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28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n+m1+m2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0" name="CustomShape 29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1" name="Line 30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31"/>
          <p:cNvSpPr/>
          <p:nvPr/>
        </p:nvSpPr>
        <p:spPr>
          <a:xfrm>
            <a:off x="4419720" y="1905120"/>
            <a:ext cx="1676160" cy="27428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49" dur="indefinite" restart="never" nodeType="tmRoot">
          <p:childTnLst>
            <p:seq>
              <p:cTn id="550" dur="indefinite" nodeType="mainSeq">
                <p:childTnLst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44" name="TextShape 2"/>
          <p:cNvSpPr txBox="1"/>
          <p:nvPr/>
        </p:nvSpPr>
        <p:spPr>
          <a:xfrm>
            <a:off x="396720" y="135252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fragmentation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it be optimized?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blocks need the footer tag?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that mean?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55" dur="indefinite" restart="never" nodeType="tmRoot">
          <p:childTnLst>
            <p:seq>
              <p:cTn id="5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TextShape 1"/>
          <p:cNvSpPr txBox="1"/>
          <p:nvPr/>
        </p:nvSpPr>
        <p:spPr>
          <a:xfrm>
            <a:off x="380880" y="49356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46" name="TextShape 2"/>
          <p:cNvSpPr txBox="1"/>
          <p:nvPr/>
        </p:nvSpPr>
        <p:spPr>
          <a:xfrm>
            <a:off x="379440" y="1143000"/>
            <a:ext cx="8307000" cy="5497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Placement policy: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First-fit, next-fit, best-fit,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Trades off lower throughput for less fragmentation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5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Interesting observation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segregated free lists (see book) approximate a best fit placement policy without having to search entire free list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Splitting policy: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go ahead and split free blocks?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much internal fragmentation are we willing to tolerate?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Coalescing policy: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Immediate coalescing: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coalesce each time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called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Deferred coalescing: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to improve performance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deferring coalescing until needed. Examples: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5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Coalesce as you scan the free list for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95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Coalesce when the amount of external fragmentation reaches some threshold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57" dur="indefinite" restart="never" nodeType="tmRoot">
          <p:childTnLst>
            <p:seq>
              <p:cTn id="5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TextShape 1"/>
          <p:cNvSpPr txBox="1"/>
          <p:nvPr/>
        </p:nvSpPr>
        <p:spPr>
          <a:xfrm>
            <a:off x="440640" y="458640"/>
            <a:ext cx="67561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48" name="TextShape 2"/>
          <p:cNvSpPr txBox="1"/>
          <p:nvPr/>
        </p:nvSpPr>
        <p:spPr>
          <a:xfrm>
            <a:off x="440280" y="1160640"/>
            <a:ext cx="8307000" cy="5392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Implementation: very simple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 cost: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time worst case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cost: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 time worst case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with coalescing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usage: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depend on placement policy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First-fit, next-fit or best-fit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used in practice for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malloc/free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of linear-time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in many special purpose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the concepts of splitting and boundary tag coalescing are general to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allocators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59" dur="indefinite" restart="never" nodeType="tmRoot">
          <p:childTnLst>
            <p:seq>
              <p:cTn id="5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31640" y="241200"/>
            <a:ext cx="8110080" cy="1053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21920" y="1298520"/>
            <a:ext cx="8307000" cy="453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show first 16 entries (out of 256)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110280" y="47815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5418000" y="47815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4724280" y="478152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0F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6110280" y="44751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5418000" y="44751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4724280" y="447516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9"/>
          <p:cNvSpPr/>
          <p:nvPr/>
        </p:nvSpPr>
        <p:spPr>
          <a:xfrm>
            <a:off x="6110280" y="416880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5418000" y="416880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4724280" y="416880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2"/>
          <p:cNvSpPr/>
          <p:nvPr/>
        </p:nvSpPr>
        <p:spPr>
          <a:xfrm>
            <a:off x="6110280" y="38606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5418000" y="38606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4"/>
          <p:cNvSpPr/>
          <p:nvPr/>
        </p:nvSpPr>
        <p:spPr>
          <a:xfrm>
            <a:off x="4724280" y="386064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0C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5"/>
          <p:cNvSpPr/>
          <p:nvPr/>
        </p:nvSpPr>
        <p:spPr>
          <a:xfrm>
            <a:off x="6110280" y="35528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6"/>
          <p:cNvSpPr/>
          <p:nvPr/>
        </p:nvSpPr>
        <p:spPr>
          <a:xfrm>
            <a:off x="5418000" y="35528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7"/>
          <p:cNvSpPr/>
          <p:nvPr/>
        </p:nvSpPr>
        <p:spPr>
          <a:xfrm>
            <a:off x="4724280" y="355284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8"/>
          <p:cNvSpPr/>
          <p:nvPr/>
        </p:nvSpPr>
        <p:spPr>
          <a:xfrm>
            <a:off x="6110280" y="324648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9"/>
          <p:cNvSpPr/>
          <p:nvPr/>
        </p:nvSpPr>
        <p:spPr>
          <a:xfrm>
            <a:off x="5418000" y="324648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0"/>
          <p:cNvSpPr/>
          <p:nvPr/>
        </p:nvSpPr>
        <p:spPr>
          <a:xfrm>
            <a:off x="4724280" y="324648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1"/>
          <p:cNvSpPr/>
          <p:nvPr/>
        </p:nvSpPr>
        <p:spPr>
          <a:xfrm>
            <a:off x="6110280" y="29401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2"/>
          <p:cNvSpPr/>
          <p:nvPr/>
        </p:nvSpPr>
        <p:spPr>
          <a:xfrm>
            <a:off x="5418000" y="29401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3"/>
          <p:cNvSpPr/>
          <p:nvPr/>
        </p:nvSpPr>
        <p:spPr>
          <a:xfrm>
            <a:off x="4724280" y="294012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4"/>
          <p:cNvSpPr/>
          <p:nvPr/>
        </p:nvSpPr>
        <p:spPr>
          <a:xfrm>
            <a:off x="6110280" y="26319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5"/>
          <p:cNvSpPr/>
          <p:nvPr/>
        </p:nvSpPr>
        <p:spPr>
          <a:xfrm>
            <a:off x="5418000" y="26319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6"/>
          <p:cNvSpPr/>
          <p:nvPr/>
        </p:nvSpPr>
        <p:spPr>
          <a:xfrm>
            <a:off x="4724280" y="263196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7"/>
          <p:cNvSpPr/>
          <p:nvPr/>
        </p:nvSpPr>
        <p:spPr>
          <a:xfrm>
            <a:off x="6110280" y="2325600"/>
            <a:ext cx="69192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8"/>
          <p:cNvSpPr/>
          <p:nvPr/>
        </p:nvSpPr>
        <p:spPr>
          <a:xfrm>
            <a:off x="5418000" y="2325600"/>
            <a:ext cx="69192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9"/>
          <p:cNvSpPr/>
          <p:nvPr/>
        </p:nvSpPr>
        <p:spPr>
          <a:xfrm>
            <a:off x="4724280" y="2325600"/>
            <a:ext cx="69336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Line 30"/>
          <p:cNvSpPr/>
          <p:nvPr/>
        </p:nvSpPr>
        <p:spPr>
          <a:xfrm>
            <a:off x="4724280" y="263196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31"/>
          <p:cNvSpPr/>
          <p:nvPr/>
        </p:nvSpPr>
        <p:spPr>
          <a:xfrm>
            <a:off x="4724280" y="2939760"/>
            <a:ext cx="210312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32"/>
          <p:cNvSpPr/>
          <p:nvPr/>
        </p:nvSpPr>
        <p:spPr>
          <a:xfrm>
            <a:off x="4724280" y="3249360"/>
            <a:ext cx="210312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33"/>
          <p:cNvSpPr/>
          <p:nvPr/>
        </p:nvSpPr>
        <p:spPr>
          <a:xfrm>
            <a:off x="4724280" y="3552480"/>
            <a:ext cx="210312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34"/>
          <p:cNvSpPr/>
          <p:nvPr/>
        </p:nvSpPr>
        <p:spPr>
          <a:xfrm>
            <a:off x="4724280" y="386064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35"/>
          <p:cNvSpPr/>
          <p:nvPr/>
        </p:nvSpPr>
        <p:spPr>
          <a:xfrm>
            <a:off x="4724280" y="4156920"/>
            <a:ext cx="210312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36"/>
          <p:cNvSpPr/>
          <p:nvPr/>
        </p:nvSpPr>
        <p:spPr>
          <a:xfrm>
            <a:off x="4724280" y="447516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37"/>
          <p:cNvSpPr/>
          <p:nvPr/>
        </p:nvSpPr>
        <p:spPr>
          <a:xfrm>
            <a:off x="4724280" y="478152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8"/>
          <p:cNvSpPr/>
          <p:nvPr/>
        </p:nvSpPr>
        <p:spPr>
          <a:xfrm>
            <a:off x="5418000" y="2325600"/>
            <a:ext cx="144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9"/>
          <p:cNvSpPr/>
          <p:nvPr/>
        </p:nvSpPr>
        <p:spPr>
          <a:xfrm>
            <a:off x="6110280" y="2325600"/>
            <a:ext cx="144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40"/>
          <p:cNvSpPr/>
          <p:nvPr/>
        </p:nvSpPr>
        <p:spPr>
          <a:xfrm>
            <a:off x="4724280" y="232560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41"/>
          <p:cNvSpPr/>
          <p:nvPr/>
        </p:nvSpPr>
        <p:spPr>
          <a:xfrm>
            <a:off x="6810840" y="2325600"/>
            <a:ext cx="144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42"/>
          <p:cNvSpPr/>
          <p:nvPr/>
        </p:nvSpPr>
        <p:spPr>
          <a:xfrm>
            <a:off x="4724280" y="5089320"/>
            <a:ext cx="210312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43"/>
          <p:cNvSpPr/>
          <p:nvPr/>
        </p:nvSpPr>
        <p:spPr>
          <a:xfrm>
            <a:off x="4724280" y="2332800"/>
            <a:ext cx="1440" cy="276408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4"/>
          <p:cNvSpPr/>
          <p:nvPr/>
        </p:nvSpPr>
        <p:spPr>
          <a:xfrm>
            <a:off x="3290760" y="47815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5"/>
          <p:cNvSpPr/>
          <p:nvPr/>
        </p:nvSpPr>
        <p:spPr>
          <a:xfrm>
            <a:off x="2598840" y="47815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6"/>
          <p:cNvSpPr/>
          <p:nvPr/>
        </p:nvSpPr>
        <p:spPr>
          <a:xfrm>
            <a:off x="1905120" y="478152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7"/>
          <p:cNvSpPr/>
          <p:nvPr/>
        </p:nvSpPr>
        <p:spPr>
          <a:xfrm>
            <a:off x="3290760" y="44751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48"/>
          <p:cNvSpPr/>
          <p:nvPr/>
        </p:nvSpPr>
        <p:spPr>
          <a:xfrm>
            <a:off x="2598840" y="44751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9"/>
          <p:cNvSpPr/>
          <p:nvPr/>
        </p:nvSpPr>
        <p:spPr>
          <a:xfrm>
            <a:off x="1905120" y="447516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50"/>
          <p:cNvSpPr/>
          <p:nvPr/>
        </p:nvSpPr>
        <p:spPr>
          <a:xfrm>
            <a:off x="3290760" y="416880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1"/>
          <p:cNvSpPr/>
          <p:nvPr/>
        </p:nvSpPr>
        <p:spPr>
          <a:xfrm>
            <a:off x="2598840" y="416880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52"/>
          <p:cNvSpPr/>
          <p:nvPr/>
        </p:nvSpPr>
        <p:spPr>
          <a:xfrm>
            <a:off x="1905120" y="416880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53"/>
          <p:cNvSpPr/>
          <p:nvPr/>
        </p:nvSpPr>
        <p:spPr>
          <a:xfrm>
            <a:off x="3290760" y="38606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54"/>
          <p:cNvSpPr/>
          <p:nvPr/>
        </p:nvSpPr>
        <p:spPr>
          <a:xfrm>
            <a:off x="2598840" y="38606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55"/>
          <p:cNvSpPr/>
          <p:nvPr/>
        </p:nvSpPr>
        <p:spPr>
          <a:xfrm>
            <a:off x="1905120" y="386064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6"/>
          <p:cNvSpPr/>
          <p:nvPr/>
        </p:nvSpPr>
        <p:spPr>
          <a:xfrm>
            <a:off x="3290760" y="35528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57"/>
          <p:cNvSpPr/>
          <p:nvPr/>
        </p:nvSpPr>
        <p:spPr>
          <a:xfrm>
            <a:off x="2598840" y="355284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58"/>
          <p:cNvSpPr/>
          <p:nvPr/>
        </p:nvSpPr>
        <p:spPr>
          <a:xfrm>
            <a:off x="1905120" y="355284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59"/>
          <p:cNvSpPr/>
          <p:nvPr/>
        </p:nvSpPr>
        <p:spPr>
          <a:xfrm>
            <a:off x="3290760" y="324648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60"/>
          <p:cNvSpPr/>
          <p:nvPr/>
        </p:nvSpPr>
        <p:spPr>
          <a:xfrm>
            <a:off x="2598840" y="324648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61"/>
          <p:cNvSpPr/>
          <p:nvPr/>
        </p:nvSpPr>
        <p:spPr>
          <a:xfrm>
            <a:off x="1905120" y="324648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62"/>
          <p:cNvSpPr/>
          <p:nvPr/>
        </p:nvSpPr>
        <p:spPr>
          <a:xfrm>
            <a:off x="3290760" y="29401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63"/>
          <p:cNvSpPr/>
          <p:nvPr/>
        </p:nvSpPr>
        <p:spPr>
          <a:xfrm>
            <a:off x="2598840" y="294012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64"/>
          <p:cNvSpPr/>
          <p:nvPr/>
        </p:nvSpPr>
        <p:spPr>
          <a:xfrm>
            <a:off x="1905120" y="294012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65"/>
          <p:cNvSpPr/>
          <p:nvPr/>
        </p:nvSpPr>
        <p:spPr>
          <a:xfrm>
            <a:off x="3290760" y="26319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66"/>
          <p:cNvSpPr/>
          <p:nvPr/>
        </p:nvSpPr>
        <p:spPr>
          <a:xfrm>
            <a:off x="2598840" y="2631960"/>
            <a:ext cx="69192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67"/>
          <p:cNvSpPr/>
          <p:nvPr/>
        </p:nvSpPr>
        <p:spPr>
          <a:xfrm>
            <a:off x="1905120" y="2631960"/>
            <a:ext cx="693360" cy="30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8"/>
          <p:cNvSpPr/>
          <p:nvPr/>
        </p:nvSpPr>
        <p:spPr>
          <a:xfrm>
            <a:off x="3290760" y="2325600"/>
            <a:ext cx="69192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69"/>
          <p:cNvSpPr/>
          <p:nvPr/>
        </p:nvSpPr>
        <p:spPr>
          <a:xfrm>
            <a:off x="2598840" y="2325600"/>
            <a:ext cx="69192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70"/>
          <p:cNvSpPr/>
          <p:nvPr/>
        </p:nvSpPr>
        <p:spPr>
          <a:xfrm>
            <a:off x="1905120" y="2325600"/>
            <a:ext cx="693360" cy="30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71"/>
          <p:cNvSpPr/>
          <p:nvPr/>
        </p:nvSpPr>
        <p:spPr>
          <a:xfrm>
            <a:off x="1904760" y="263196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72"/>
          <p:cNvSpPr/>
          <p:nvPr/>
        </p:nvSpPr>
        <p:spPr>
          <a:xfrm>
            <a:off x="1904760" y="2939760"/>
            <a:ext cx="207576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73"/>
          <p:cNvSpPr/>
          <p:nvPr/>
        </p:nvSpPr>
        <p:spPr>
          <a:xfrm>
            <a:off x="1904760" y="3249360"/>
            <a:ext cx="207576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74"/>
          <p:cNvSpPr/>
          <p:nvPr/>
        </p:nvSpPr>
        <p:spPr>
          <a:xfrm>
            <a:off x="1904760" y="3552480"/>
            <a:ext cx="207576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75"/>
          <p:cNvSpPr/>
          <p:nvPr/>
        </p:nvSpPr>
        <p:spPr>
          <a:xfrm>
            <a:off x="1904760" y="386064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76"/>
          <p:cNvSpPr/>
          <p:nvPr/>
        </p:nvSpPr>
        <p:spPr>
          <a:xfrm>
            <a:off x="1904760" y="417240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77"/>
          <p:cNvSpPr/>
          <p:nvPr/>
        </p:nvSpPr>
        <p:spPr>
          <a:xfrm>
            <a:off x="1904760" y="447516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78"/>
          <p:cNvSpPr/>
          <p:nvPr/>
        </p:nvSpPr>
        <p:spPr>
          <a:xfrm>
            <a:off x="1904760" y="478152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9"/>
          <p:cNvSpPr/>
          <p:nvPr/>
        </p:nvSpPr>
        <p:spPr>
          <a:xfrm>
            <a:off x="2589120" y="2325600"/>
            <a:ext cx="144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80"/>
          <p:cNvSpPr/>
          <p:nvPr/>
        </p:nvSpPr>
        <p:spPr>
          <a:xfrm>
            <a:off x="3290760" y="2325600"/>
            <a:ext cx="144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81"/>
          <p:cNvSpPr/>
          <p:nvPr/>
        </p:nvSpPr>
        <p:spPr>
          <a:xfrm>
            <a:off x="1904760" y="2325600"/>
            <a:ext cx="1800" cy="27637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82"/>
          <p:cNvSpPr/>
          <p:nvPr/>
        </p:nvSpPr>
        <p:spPr>
          <a:xfrm>
            <a:off x="1904760" y="232560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83"/>
          <p:cNvSpPr/>
          <p:nvPr/>
        </p:nvSpPr>
        <p:spPr>
          <a:xfrm>
            <a:off x="1904760" y="5089320"/>
            <a:ext cx="207576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84"/>
          <p:cNvSpPr/>
          <p:nvPr/>
        </p:nvSpPr>
        <p:spPr>
          <a:xfrm>
            <a:off x="3989160" y="2316240"/>
            <a:ext cx="1800" cy="278892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85200" y="417600"/>
            <a:ext cx="72846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79440" y="1068480"/>
            <a:ext cx="8307000" cy="1445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lines, 4-byte block size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Physically addressed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 mapped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71144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"/>
          <p:cNvSpPr/>
          <p:nvPr/>
        </p:nvSpPr>
        <p:spPr>
          <a:xfrm>
            <a:off x="171144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219852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219852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268596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8"/>
          <p:cNvSpPr/>
          <p:nvPr/>
        </p:nvSpPr>
        <p:spPr>
          <a:xfrm>
            <a:off x="268596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9"/>
          <p:cNvSpPr/>
          <p:nvPr/>
        </p:nvSpPr>
        <p:spPr>
          <a:xfrm>
            <a:off x="317340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0"/>
          <p:cNvSpPr/>
          <p:nvPr/>
        </p:nvSpPr>
        <p:spPr>
          <a:xfrm>
            <a:off x="317340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1"/>
          <p:cNvSpPr/>
          <p:nvPr/>
        </p:nvSpPr>
        <p:spPr>
          <a:xfrm>
            <a:off x="366084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2"/>
          <p:cNvSpPr/>
          <p:nvPr/>
        </p:nvSpPr>
        <p:spPr>
          <a:xfrm>
            <a:off x="366084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3"/>
          <p:cNvSpPr/>
          <p:nvPr/>
        </p:nvSpPr>
        <p:spPr>
          <a:xfrm>
            <a:off x="4148280" y="312588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4"/>
          <p:cNvSpPr/>
          <p:nvPr/>
        </p:nvSpPr>
        <p:spPr>
          <a:xfrm>
            <a:off x="414828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5"/>
          <p:cNvSpPr/>
          <p:nvPr/>
        </p:nvSpPr>
        <p:spPr>
          <a:xfrm>
            <a:off x="4635360" y="312588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6"/>
          <p:cNvSpPr/>
          <p:nvPr/>
        </p:nvSpPr>
        <p:spPr>
          <a:xfrm>
            <a:off x="463536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5122800" y="312588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8"/>
          <p:cNvSpPr/>
          <p:nvPr/>
        </p:nvSpPr>
        <p:spPr>
          <a:xfrm>
            <a:off x="512280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9"/>
          <p:cNvSpPr/>
          <p:nvPr/>
        </p:nvSpPr>
        <p:spPr>
          <a:xfrm>
            <a:off x="5610240" y="312588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0"/>
          <p:cNvSpPr/>
          <p:nvPr/>
        </p:nvSpPr>
        <p:spPr>
          <a:xfrm>
            <a:off x="561024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1"/>
          <p:cNvSpPr/>
          <p:nvPr/>
        </p:nvSpPr>
        <p:spPr>
          <a:xfrm>
            <a:off x="6097680" y="312588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2"/>
          <p:cNvSpPr/>
          <p:nvPr/>
        </p:nvSpPr>
        <p:spPr>
          <a:xfrm>
            <a:off x="609768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3"/>
          <p:cNvSpPr/>
          <p:nvPr/>
        </p:nvSpPr>
        <p:spPr>
          <a:xfrm>
            <a:off x="6585120" y="3125880"/>
            <a:ext cx="48708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4"/>
          <p:cNvSpPr/>
          <p:nvPr/>
        </p:nvSpPr>
        <p:spPr>
          <a:xfrm>
            <a:off x="658512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5"/>
          <p:cNvSpPr/>
          <p:nvPr/>
        </p:nvSpPr>
        <p:spPr>
          <a:xfrm>
            <a:off x="7072200" y="3125880"/>
            <a:ext cx="48708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6"/>
          <p:cNvSpPr/>
          <p:nvPr/>
        </p:nvSpPr>
        <p:spPr>
          <a:xfrm>
            <a:off x="7072200" y="282096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Line 27"/>
          <p:cNvSpPr/>
          <p:nvPr/>
        </p:nvSpPr>
        <p:spPr>
          <a:xfrm>
            <a:off x="4652640" y="362232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8"/>
          <p:cNvSpPr/>
          <p:nvPr/>
        </p:nvSpPr>
        <p:spPr>
          <a:xfrm>
            <a:off x="5777640" y="3478320"/>
            <a:ext cx="5796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Line 29"/>
          <p:cNvSpPr/>
          <p:nvPr/>
        </p:nvSpPr>
        <p:spPr>
          <a:xfrm>
            <a:off x="1757160" y="362232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0"/>
          <p:cNvSpPr/>
          <p:nvPr/>
        </p:nvSpPr>
        <p:spPr>
          <a:xfrm>
            <a:off x="2881800" y="3478320"/>
            <a:ext cx="57636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Line 31"/>
          <p:cNvSpPr/>
          <p:nvPr/>
        </p:nvSpPr>
        <p:spPr>
          <a:xfrm>
            <a:off x="6556320" y="2646720"/>
            <a:ext cx="99216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2"/>
          <p:cNvSpPr/>
          <p:nvPr/>
        </p:nvSpPr>
        <p:spPr>
          <a:xfrm>
            <a:off x="6854400" y="2523240"/>
            <a:ext cx="42408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Line 33"/>
          <p:cNvSpPr/>
          <p:nvPr/>
        </p:nvSpPr>
        <p:spPr>
          <a:xfrm>
            <a:off x="4626720" y="2643120"/>
            <a:ext cx="192744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4"/>
          <p:cNvSpPr/>
          <p:nvPr/>
        </p:nvSpPr>
        <p:spPr>
          <a:xfrm>
            <a:off x="5486040" y="2519280"/>
            <a:ext cx="3420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Line 35"/>
          <p:cNvSpPr/>
          <p:nvPr/>
        </p:nvSpPr>
        <p:spPr>
          <a:xfrm>
            <a:off x="1711080" y="2638080"/>
            <a:ext cx="289404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6"/>
          <p:cNvSpPr/>
          <p:nvPr/>
        </p:nvSpPr>
        <p:spPr>
          <a:xfrm>
            <a:off x="3062160" y="2514600"/>
            <a:ext cx="3906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7"/>
          <p:cNvSpPr/>
          <p:nvPr/>
        </p:nvSpPr>
        <p:spPr>
          <a:xfrm>
            <a:off x="387504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8"/>
          <p:cNvSpPr/>
          <p:nvPr/>
        </p:nvSpPr>
        <p:spPr>
          <a:xfrm>
            <a:off x="3255840" y="635004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DF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9"/>
          <p:cNvSpPr/>
          <p:nvPr/>
        </p:nvSpPr>
        <p:spPr>
          <a:xfrm>
            <a:off x="263520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40"/>
          <p:cNvSpPr/>
          <p:nvPr/>
        </p:nvSpPr>
        <p:spPr>
          <a:xfrm>
            <a:off x="2013120" y="635004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41"/>
          <p:cNvSpPr/>
          <p:nvPr/>
        </p:nvSpPr>
        <p:spPr>
          <a:xfrm>
            <a:off x="139212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42"/>
          <p:cNvSpPr/>
          <p:nvPr/>
        </p:nvSpPr>
        <p:spPr>
          <a:xfrm>
            <a:off x="773280" y="635004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3"/>
          <p:cNvSpPr/>
          <p:nvPr/>
        </p:nvSpPr>
        <p:spPr>
          <a:xfrm>
            <a:off x="15228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44"/>
          <p:cNvSpPr/>
          <p:nvPr/>
        </p:nvSpPr>
        <p:spPr>
          <a:xfrm>
            <a:off x="387504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45"/>
          <p:cNvSpPr/>
          <p:nvPr/>
        </p:nvSpPr>
        <p:spPr>
          <a:xfrm>
            <a:off x="3255840" y="60688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46"/>
          <p:cNvSpPr/>
          <p:nvPr/>
        </p:nvSpPr>
        <p:spPr>
          <a:xfrm>
            <a:off x="263520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7"/>
          <p:cNvSpPr/>
          <p:nvPr/>
        </p:nvSpPr>
        <p:spPr>
          <a:xfrm>
            <a:off x="2013120" y="606888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8"/>
          <p:cNvSpPr/>
          <p:nvPr/>
        </p:nvSpPr>
        <p:spPr>
          <a:xfrm>
            <a:off x="139212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9"/>
          <p:cNvSpPr/>
          <p:nvPr/>
        </p:nvSpPr>
        <p:spPr>
          <a:xfrm>
            <a:off x="773280" y="60688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50"/>
          <p:cNvSpPr/>
          <p:nvPr/>
        </p:nvSpPr>
        <p:spPr>
          <a:xfrm>
            <a:off x="15228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51"/>
          <p:cNvSpPr/>
          <p:nvPr/>
        </p:nvSpPr>
        <p:spPr>
          <a:xfrm>
            <a:off x="387504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52"/>
          <p:cNvSpPr/>
          <p:nvPr/>
        </p:nvSpPr>
        <p:spPr>
          <a:xfrm>
            <a:off x="3255840" y="57880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53"/>
          <p:cNvSpPr/>
          <p:nvPr/>
        </p:nvSpPr>
        <p:spPr>
          <a:xfrm>
            <a:off x="263520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54"/>
          <p:cNvSpPr/>
          <p:nvPr/>
        </p:nvSpPr>
        <p:spPr>
          <a:xfrm>
            <a:off x="2013120" y="578808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55"/>
          <p:cNvSpPr/>
          <p:nvPr/>
        </p:nvSpPr>
        <p:spPr>
          <a:xfrm>
            <a:off x="139212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56"/>
          <p:cNvSpPr/>
          <p:nvPr/>
        </p:nvSpPr>
        <p:spPr>
          <a:xfrm>
            <a:off x="773280" y="57880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7"/>
          <p:cNvSpPr/>
          <p:nvPr/>
        </p:nvSpPr>
        <p:spPr>
          <a:xfrm>
            <a:off x="15228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58"/>
          <p:cNvSpPr/>
          <p:nvPr/>
        </p:nvSpPr>
        <p:spPr>
          <a:xfrm>
            <a:off x="387504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59"/>
          <p:cNvSpPr/>
          <p:nvPr/>
        </p:nvSpPr>
        <p:spPr>
          <a:xfrm>
            <a:off x="3255840" y="5481720"/>
            <a:ext cx="6188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8F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60"/>
          <p:cNvSpPr/>
          <p:nvPr/>
        </p:nvSpPr>
        <p:spPr>
          <a:xfrm>
            <a:off x="263520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61"/>
          <p:cNvSpPr/>
          <p:nvPr/>
        </p:nvSpPr>
        <p:spPr>
          <a:xfrm>
            <a:off x="2013120" y="5481720"/>
            <a:ext cx="6220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62"/>
          <p:cNvSpPr/>
          <p:nvPr/>
        </p:nvSpPr>
        <p:spPr>
          <a:xfrm>
            <a:off x="139212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63"/>
          <p:cNvSpPr/>
          <p:nvPr/>
        </p:nvSpPr>
        <p:spPr>
          <a:xfrm>
            <a:off x="773280" y="5481720"/>
            <a:ext cx="6188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64"/>
          <p:cNvSpPr/>
          <p:nvPr/>
        </p:nvSpPr>
        <p:spPr>
          <a:xfrm>
            <a:off x="15228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65"/>
          <p:cNvSpPr/>
          <p:nvPr/>
        </p:nvSpPr>
        <p:spPr>
          <a:xfrm>
            <a:off x="387504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66"/>
          <p:cNvSpPr/>
          <p:nvPr/>
        </p:nvSpPr>
        <p:spPr>
          <a:xfrm>
            <a:off x="3255840" y="52005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67"/>
          <p:cNvSpPr/>
          <p:nvPr/>
        </p:nvSpPr>
        <p:spPr>
          <a:xfrm>
            <a:off x="263520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68"/>
          <p:cNvSpPr/>
          <p:nvPr/>
        </p:nvSpPr>
        <p:spPr>
          <a:xfrm>
            <a:off x="2013120" y="520056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69"/>
          <p:cNvSpPr/>
          <p:nvPr/>
        </p:nvSpPr>
        <p:spPr>
          <a:xfrm>
            <a:off x="139212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70"/>
          <p:cNvSpPr/>
          <p:nvPr/>
        </p:nvSpPr>
        <p:spPr>
          <a:xfrm>
            <a:off x="773280" y="52005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71"/>
          <p:cNvSpPr/>
          <p:nvPr/>
        </p:nvSpPr>
        <p:spPr>
          <a:xfrm>
            <a:off x="15228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72"/>
          <p:cNvSpPr/>
          <p:nvPr/>
        </p:nvSpPr>
        <p:spPr>
          <a:xfrm>
            <a:off x="387504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73"/>
          <p:cNvSpPr/>
          <p:nvPr/>
        </p:nvSpPr>
        <p:spPr>
          <a:xfrm>
            <a:off x="3255840" y="49197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74"/>
          <p:cNvSpPr/>
          <p:nvPr/>
        </p:nvSpPr>
        <p:spPr>
          <a:xfrm>
            <a:off x="263520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75"/>
          <p:cNvSpPr/>
          <p:nvPr/>
        </p:nvSpPr>
        <p:spPr>
          <a:xfrm>
            <a:off x="2013120" y="491976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76"/>
          <p:cNvSpPr/>
          <p:nvPr/>
        </p:nvSpPr>
        <p:spPr>
          <a:xfrm>
            <a:off x="139212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77"/>
          <p:cNvSpPr/>
          <p:nvPr/>
        </p:nvSpPr>
        <p:spPr>
          <a:xfrm>
            <a:off x="773280" y="49197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1B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78"/>
          <p:cNvSpPr/>
          <p:nvPr/>
        </p:nvSpPr>
        <p:spPr>
          <a:xfrm>
            <a:off x="15228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79"/>
          <p:cNvSpPr/>
          <p:nvPr/>
        </p:nvSpPr>
        <p:spPr>
          <a:xfrm>
            <a:off x="387504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80"/>
          <p:cNvSpPr/>
          <p:nvPr/>
        </p:nvSpPr>
        <p:spPr>
          <a:xfrm>
            <a:off x="3255840" y="46386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1"/>
          <p:cNvSpPr/>
          <p:nvPr/>
        </p:nvSpPr>
        <p:spPr>
          <a:xfrm>
            <a:off x="263520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82"/>
          <p:cNvSpPr/>
          <p:nvPr/>
        </p:nvSpPr>
        <p:spPr>
          <a:xfrm>
            <a:off x="2013120" y="463860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83"/>
          <p:cNvSpPr/>
          <p:nvPr/>
        </p:nvSpPr>
        <p:spPr>
          <a:xfrm>
            <a:off x="139212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84"/>
          <p:cNvSpPr/>
          <p:nvPr/>
        </p:nvSpPr>
        <p:spPr>
          <a:xfrm>
            <a:off x="773280" y="46386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85"/>
          <p:cNvSpPr/>
          <p:nvPr/>
        </p:nvSpPr>
        <p:spPr>
          <a:xfrm>
            <a:off x="15228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86"/>
          <p:cNvSpPr/>
          <p:nvPr/>
        </p:nvSpPr>
        <p:spPr>
          <a:xfrm>
            <a:off x="387504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87"/>
          <p:cNvSpPr/>
          <p:nvPr/>
        </p:nvSpPr>
        <p:spPr>
          <a:xfrm>
            <a:off x="3255840" y="43578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88"/>
          <p:cNvSpPr/>
          <p:nvPr/>
        </p:nvSpPr>
        <p:spPr>
          <a:xfrm>
            <a:off x="263520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89"/>
          <p:cNvSpPr/>
          <p:nvPr/>
        </p:nvSpPr>
        <p:spPr>
          <a:xfrm>
            <a:off x="2013120" y="435780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90"/>
          <p:cNvSpPr/>
          <p:nvPr/>
        </p:nvSpPr>
        <p:spPr>
          <a:xfrm>
            <a:off x="139212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91"/>
          <p:cNvSpPr/>
          <p:nvPr/>
        </p:nvSpPr>
        <p:spPr>
          <a:xfrm>
            <a:off x="773280" y="43578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92"/>
          <p:cNvSpPr/>
          <p:nvPr/>
        </p:nvSpPr>
        <p:spPr>
          <a:xfrm>
            <a:off x="15228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93"/>
          <p:cNvSpPr/>
          <p:nvPr/>
        </p:nvSpPr>
        <p:spPr>
          <a:xfrm>
            <a:off x="387504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94"/>
          <p:cNvSpPr/>
          <p:nvPr/>
        </p:nvSpPr>
        <p:spPr>
          <a:xfrm>
            <a:off x="3255840" y="4076640"/>
            <a:ext cx="61884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95"/>
          <p:cNvSpPr/>
          <p:nvPr/>
        </p:nvSpPr>
        <p:spPr>
          <a:xfrm>
            <a:off x="263520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96"/>
          <p:cNvSpPr/>
          <p:nvPr/>
        </p:nvSpPr>
        <p:spPr>
          <a:xfrm>
            <a:off x="2013120" y="4076640"/>
            <a:ext cx="6220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7"/>
          <p:cNvSpPr/>
          <p:nvPr/>
        </p:nvSpPr>
        <p:spPr>
          <a:xfrm>
            <a:off x="139212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98"/>
          <p:cNvSpPr/>
          <p:nvPr/>
        </p:nvSpPr>
        <p:spPr>
          <a:xfrm>
            <a:off x="773280" y="4076640"/>
            <a:ext cx="61884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9"/>
          <p:cNvSpPr/>
          <p:nvPr/>
        </p:nvSpPr>
        <p:spPr>
          <a:xfrm>
            <a:off x="15228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Idx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Line 100"/>
          <p:cNvSpPr/>
          <p:nvPr/>
        </p:nvSpPr>
        <p:spPr>
          <a:xfrm>
            <a:off x="152280" y="435744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01"/>
          <p:cNvSpPr/>
          <p:nvPr/>
        </p:nvSpPr>
        <p:spPr>
          <a:xfrm>
            <a:off x="152280" y="463860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02"/>
          <p:cNvSpPr/>
          <p:nvPr/>
        </p:nvSpPr>
        <p:spPr>
          <a:xfrm>
            <a:off x="152280" y="491940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103"/>
          <p:cNvSpPr/>
          <p:nvPr/>
        </p:nvSpPr>
        <p:spPr>
          <a:xfrm>
            <a:off x="152280" y="520056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04"/>
          <p:cNvSpPr/>
          <p:nvPr/>
        </p:nvSpPr>
        <p:spPr>
          <a:xfrm>
            <a:off x="152280" y="548460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05"/>
          <p:cNvSpPr/>
          <p:nvPr/>
        </p:nvSpPr>
        <p:spPr>
          <a:xfrm>
            <a:off x="152280" y="578772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06"/>
          <p:cNvSpPr/>
          <p:nvPr/>
        </p:nvSpPr>
        <p:spPr>
          <a:xfrm>
            <a:off x="152280" y="606888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07"/>
          <p:cNvSpPr/>
          <p:nvPr/>
        </p:nvSpPr>
        <p:spPr>
          <a:xfrm>
            <a:off x="152280" y="634968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08"/>
          <p:cNvSpPr/>
          <p:nvPr/>
        </p:nvSpPr>
        <p:spPr>
          <a:xfrm>
            <a:off x="77292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09"/>
          <p:cNvSpPr/>
          <p:nvPr/>
        </p:nvSpPr>
        <p:spPr>
          <a:xfrm>
            <a:off x="139212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10"/>
          <p:cNvSpPr/>
          <p:nvPr/>
        </p:nvSpPr>
        <p:spPr>
          <a:xfrm>
            <a:off x="201276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11"/>
          <p:cNvSpPr/>
          <p:nvPr/>
        </p:nvSpPr>
        <p:spPr>
          <a:xfrm>
            <a:off x="263520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12"/>
          <p:cNvSpPr/>
          <p:nvPr/>
        </p:nvSpPr>
        <p:spPr>
          <a:xfrm>
            <a:off x="325584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13"/>
          <p:cNvSpPr/>
          <p:nvPr/>
        </p:nvSpPr>
        <p:spPr>
          <a:xfrm>
            <a:off x="387504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14"/>
          <p:cNvSpPr/>
          <p:nvPr/>
        </p:nvSpPr>
        <p:spPr>
          <a:xfrm>
            <a:off x="152280" y="4076640"/>
            <a:ext cx="1440" cy="25542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15"/>
          <p:cNvSpPr/>
          <p:nvPr/>
        </p:nvSpPr>
        <p:spPr>
          <a:xfrm>
            <a:off x="152280" y="4076640"/>
            <a:ext cx="4325040" cy="144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116"/>
          <p:cNvSpPr/>
          <p:nvPr/>
        </p:nvSpPr>
        <p:spPr>
          <a:xfrm>
            <a:off x="152280" y="6630840"/>
            <a:ext cx="4325040" cy="144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117"/>
          <p:cNvSpPr/>
          <p:nvPr/>
        </p:nvSpPr>
        <p:spPr>
          <a:xfrm>
            <a:off x="4487040" y="4083480"/>
            <a:ext cx="1800" cy="25542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18"/>
          <p:cNvSpPr/>
          <p:nvPr/>
        </p:nvSpPr>
        <p:spPr>
          <a:xfrm>
            <a:off x="837072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19"/>
          <p:cNvSpPr/>
          <p:nvPr/>
        </p:nvSpPr>
        <p:spPr>
          <a:xfrm>
            <a:off x="7751880" y="635004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20"/>
          <p:cNvSpPr/>
          <p:nvPr/>
        </p:nvSpPr>
        <p:spPr>
          <a:xfrm>
            <a:off x="713088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21"/>
          <p:cNvSpPr/>
          <p:nvPr/>
        </p:nvSpPr>
        <p:spPr>
          <a:xfrm>
            <a:off x="6508800" y="635004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22"/>
          <p:cNvSpPr/>
          <p:nvPr/>
        </p:nvSpPr>
        <p:spPr>
          <a:xfrm>
            <a:off x="588816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23"/>
          <p:cNvSpPr/>
          <p:nvPr/>
        </p:nvSpPr>
        <p:spPr>
          <a:xfrm>
            <a:off x="5268960" y="635004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24"/>
          <p:cNvSpPr/>
          <p:nvPr/>
        </p:nvSpPr>
        <p:spPr>
          <a:xfrm>
            <a:off x="4648320" y="635004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25"/>
          <p:cNvSpPr/>
          <p:nvPr/>
        </p:nvSpPr>
        <p:spPr>
          <a:xfrm>
            <a:off x="837072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26"/>
          <p:cNvSpPr/>
          <p:nvPr/>
        </p:nvSpPr>
        <p:spPr>
          <a:xfrm>
            <a:off x="7751880" y="60688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1B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27"/>
          <p:cNvSpPr/>
          <p:nvPr/>
        </p:nvSpPr>
        <p:spPr>
          <a:xfrm>
            <a:off x="713088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28"/>
          <p:cNvSpPr/>
          <p:nvPr/>
        </p:nvSpPr>
        <p:spPr>
          <a:xfrm>
            <a:off x="6508800" y="606888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29"/>
          <p:cNvSpPr/>
          <p:nvPr/>
        </p:nvSpPr>
        <p:spPr>
          <a:xfrm>
            <a:off x="588816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130"/>
          <p:cNvSpPr/>
          <p:nvPr/>
        </p:nvSpPr>
        <p:spPr>
          <a:xfrm>
            <a:off x="5268960" y="60688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131"/>
          <p:cNvSpPr/>
          <p:nvPr/>
        </p:nvSpPr>
        <p:spPr>
          <a:xfrm>
            <a:off x="4648320" y="60688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132"/>
          <p:cNvSpPr/>
          <p:nvPr/>
        </p:nvSpPr>
        <p:spPr>
          <a:xfrm>
            <a:off x="837072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33"/>
          <p:cNvSpPr/>
          <p:nvPr/>
        </p:nvSpPr>
        <p:spPr>
          <a:xfrm>
            <a:off x="7751880" y="57880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134"/>
          <p:cNvSpPr/>
          <p:nvPr/>
        </p:nvSpPr>
        <p:spPr>
          <a:xfrm>
            <a:off x="713088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135"/>
          <p:cNvSpPr/>
          <p:nvPr/>
        </p:nvSpPr>
        <p:spPr>
          <a:xfrm>
            <a:off x="6508800" y="578808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136"/>
          <p:cNvSpPr/>
          <p:nvPr/>
        </p:nvSpPr>
        <p:spPr>
          <a:xfrm>
            <a:off x="588816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37"/>
          <p:cNvSpPr/>
          <p:nvPr/>
        </p:nvSpPr>
        <p:spPr>
          <a:xfrm>
            <a:off x="5268960" y="578808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38"/>
          <p:cNvSpPr/>
          <p:nvPr/>
        </p:nvSpPr>
        <p:spPr>
          <a:xfrm>
            <a:off x="4648320" y="578808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139"/>
          <p:cNvSpPr/>
          <p:nvPr/>
        </p:nvSpPr>
        <p:spPr>
          <a:xfrm>
            <a:off x="837072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140"/>
          <p:cNvSpPr/>
          <p:nvPr/>
        </p:nvSpPr>
        <p:spPr>
          <a:xfrm>
            <a:off x="7751880" y="5481720"/>
            <a:ext cx="6188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41"/>
          <p:cNvSpPr/>
          <p:nvPr/>
        </p:nvSpPr>
        <p:spPr>
          <a:xfrm>
            <a:off x="713088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142"/>
          <p:cNvSpPr/>
          <p:nvPr/>
        </p:nvSpPr>
        <p:spPr>
          <a:xfrm>
            <a:off x="6508800" y="5481720"/>
            <a:ext cx="6220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43"/>
          <p:cNvSpPr/>
          <p:nvPr/>
        </p:nvSpPr>
        <p:spPr>
          <a:xfrm>
            <a:off x="588816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144"/>
          <p:cNvSpPr/>
          <p:nvPr/>
        </p:nvSpPr>
        <p:spPr>
          <a:xfrm>
            <a:off x="5268960" y="5481720"/>
            <a:ext cx="6188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45"/>
          <p:cNvSpPr/>
          <p:nvPr/>
        </p:nvSpPr>
        <p:spPr>
          <a:xfrm>
            <a:off x="4648320" y="5481720"/>
            <a:ext cx="6202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146"/>
          <p:cNvSpPr/>
          <p:nvPr/>
        </p:nvSpPr>
        <p:spPr>
          <a:xfrm>
            <a:off x="837072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47"/>
          <p:cNvSpPr/>
          <p:nvPr/>
        </p:nvSpPr>
        <p:spPr>
          <a:xfrm>
            <a:off x="7751880" y="52005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48"/>
          <p:cNvSpPr/>
          <p:nvPr/>
        </p:nvSpPr>
        <p:spPr>
          <a:xfrm>
            <a:off x="713088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49"/>
          <p:cNvSpPr/>
          <p:nvPr/>
        </p:nvSpPr>
        <p:spPr>
          <a:xfrm>
            <a:off x="6508800" y="520056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50"/>
          <p:cNvSpPr/>
          <p:nvPr/>
        </p:nvSpPr>
        <p:spPr>
          <a:xfrm>
            <a:off x="588816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51"/>
          <p:cNvSpPr/>
          <p:nvPr/>
        </p:nvSpPr>
        <p:spPr>
          <a:xfrm>
            <a:off x="5268960" y="52005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0B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52"/>
          <p:cNvSpPr/>
          <p:nvPr/>
        </p:nvSpPr>
        <p:spPr>
          <a:xfrm>
            <a:off x="4648320" y="52005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53"/>
          <p:cNvSpPr/>
          <p:nvPr/>
        </p:nvSpPr>
        <p:spPr>
          <a:xfrm>
            <a:off x="837072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3B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54"/>
          <p:cNvSpPr/>
          <p:nvPr/>
        </p:nvSpPr>
        <p:spPr>
          <a:xfrm>
            <a:off x="7751880" y="49197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55"/>
          <p:cNvSpPr/>
          <p:nvPr/>
        </p:nvSpPr>
        <p:spPr>
          <a:xfrm>
            <a:off x="713088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56"/>
          <p:cNvSpPr/>
          <p:nvPr/>
        </p:nvSpPr>
        <p:spPr>
          <a:xfrm>
            <a:off x="6508800" y="491976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57"/>
          <p:cNvSpPr/>
          <p:nvPr/>
        </p:nvSpPr>
        <p:spPr>
          <a:xfrm>
            <a:off x="588816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58"/>
          <p:cNvSpPr/>
          <p:nvPr/>
        </p:nvSpPr>
        <p:spPr>
          <a:xfrm>
            <a:off x="5268960" y="491976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159"/>
          <p:cNvSpPr/>
          <p:nvPr/>
        </p:nvSpPr>
        <p:spPr>
          <a:xfrm>
            <a:off x="4648320" y="491976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160"/>
          <p:cNvSpPr/>
          <p:nvPr/>
        </p:nvSpPr>
        <p:spPr>
          <a:xfrm>
            <a:off x="837072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61"/>
          <p:cNvSpPr/>
          <p:nvPr/>
        </p:nvSpPr>
        <p:spPr>
          <a:xfrm>
            <a:off x="7751880" y="46386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62"/>
          <p:cNvSpPr/>
          <p:nvPr/>
        </p:nvSpPr>
        <p:spPr>
          <a:xfrm>
            <a:off x="713088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63"/>
          <p:cNvSpPr/>
          <p:nvPr/>
        </p:nvSpPr>
        <p:spPr>
          <a:xfrm>
            <a:off x="6508800" y="463860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64"/>
          <p:cNvSpPr/>
          <p:nvPr/>
        </p:nvSpPr>
        <p:spPr>
          <a:xfrm>
            <a:off x="588816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65"/>
          <p:cNvSpPr/>
          <p:nvPr/>
        </p:nvSpPr>
        <p:spPr>
          <a:xfrm>
            <a:off x="5268960" y="46386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66"/>
          <p:cNvSpPr/>
          <p:nvPr/>
        </p:nvSpPr>
        <p:spPr>
          <a:xfrm>
            <a:off x="4648320" y="46386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67"/>
          <p:cNvSpPr/>
          <p:nvPr/>
        </p:nvSpPr>
        <p:spPr>
          <a:xfrm>
            <a:off x="837072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68"/>
          <p:cNvSpPr/>
          <p:nvPr/>
        </p:nvSpPr>
        <p:spPr>
          <a:xfrm>
            <a:off x="7751880" y="43578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69"/>
          <p:cNvSpPr/>
          <p:nvPr/>
        </p:nvSpPr>
        <p:spPr>
          <a:xfrm>
            <a:off x="713088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170"/>
          <p:cNvSpPr/>
          <p:nvPr/>
        </p:nvSpPr>
        <p:spPr>
          <a:xfrm>
            <a:off x="6508800" y="4357800"/>
            <a:ext cx="6220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171"/>
          <p:cNvSpPr/>
          <p:nvPr/>
        </p:nvSpPr>
        <p:spPr>
          <a:xfrm>
            <a:off x="588816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172"/>
          <p:cNvSpPr/>
          <p:nvPr/>
        </p:nvSpPr>
        <p:spPr>
          <a:xfrm>
            <a:off x="5268960" y="4357800"/>
            <a:ext cx="61884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173"/>
          <p:cNvSpPr/>
          <p:nvPr/>
        </p:nvSpPr>
        <p:spPr>
          <a:xfrm>
            <a:off x="4648320" y="4357800"/>
            <a:ext cx="620280" cy="28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174"/>
          <p:cNvSpPr/>
          <p:nvPr/>
        </p:nvSpPr>
        <p:spPr>
          <a:xfrm>
            <a:off x="837072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75"/>
          <p:cNvSpPr/>
          <p:nvPr/>
        </p:nvSpPr>
        <p:spPr>
          <a:xfrm>
            <a:off x="7751880" y="4076640"/>
            <a:ext cx="61884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76"/>
          <p:cNvSpPr/>
          <p:nvPr/>
        </p:nvSpPr>
        <p:spPr>
          <a:xfrm>
            <a:off x="713088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77"/>
          <p:cNvSpPr/>
          <p:nvPr/>
        </p:nvSpPr>
        <p:spPr>
          <a:xfrm>
            <a:off x="6508800" y="4076640"/>
            <a:ext cx="6220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78"/>
          <p:cNvSpPr/>
          <p:nvPr/>
        </p:nvSpPr>
        <p:spPr>
          <a:xfrm>
            <a:off x="588816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79"/>
          <p:cNvSpPr/>
          <p:nvPr/>
        </p:nvSpPr>
        <p:spPr>
          <a:xfrm>
            <a:off x="5268960" y="4076640"/>
            <a:ext cx="61884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80"/>
          <p:cNvSpPr/>
          <p:nvPr/>
        </p:nvSpPr>
        <p:spPr>
          <a:xfrm>
            <a:off x="4648320" y="4076640"/>
            <a:ext cx="620280" cy="28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1" i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Idx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Line 181"/>
          <p:cNvSpPr/>
          <p:nvPr/>
        </p:nvSpPr>
        <p:spPr>
          <a:xfrm>
            <a:off x="4666320" y="435744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182"/>
          <p:cNvSpPr/>
          <p:nvPr/>
        </p:nvSpPr>
        <p:spPr>
          <a:xfrm>
            <a:off x="4666320" y="463860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83"/>
          <p:cNvSpPr/>
          <p:nvPr/>
        </p:nvSpPr>
        <p:spPr>
          <a:xfrm>
            <a:off x="4666320" y="491940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184"/>
          <p:cNvSpPr/>
          <p:nvPr/>
        </p:nvSpPr>
        <p:spPr>
          <a:xfrm>
            <a:off x="4666320" y="520056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185"/>
          <p:cNvSpPr/>
          <p:nvPr/>
        </p:nvSpPr>
        <p:spPr>
          <a:xfrm>
            <a:off x="4666320" y="548460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186"/>
          <p:cNvSpPr/>
          <p:nvPr/>
        </p:nvSpPr>
        <p:spPr>
          <a:xfrm>
            <a:off x="4666320" y="578772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187"/>
          <p:cNvSpPr/>
          <p:nvPr/>
        </p:nvSpPr>
        <p:spPr>
          <a:xfrm>
            <a:off x="4666320" y="6068880"/>
            <a:ext cx="4325040" cy="144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88"/>
          <p:cNvSpPr/>
          <p:nvPr/>
        </p:nvSpPr>
        <p:spPr>
          <a:xfrm>
            <a:off x="4666320" y="6349680"/>
            <a:ext cx="4325040" cy="18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189"/>
          <p:cNvSpPr/>
          <p:nvPr/>
        </p:nvSpPr>
        <p:spPr>
          <a:xfrm>
            <a:off x="5268600" y="4076640"/>
            <a:ext cx="180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190"/>
          <p:cNvSpPr/>
          <p:nvPr/>
        </p:nvSpPr>
        <p:spPr>
          <a:xfrm>
            <a:off x="5887800" y="4076640"/>
            <a:ext cx="180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91"/>
          <p:cNvSpPr/>
          <p:nvPr/>
        </p:nvSpPr>
        <p:spPr>
          <a:xfrm>
            <a:off x="6508440" y="4076640"/>
            <a:ext cx="180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92"/>
          <p:cNvSpPr/>
          <p:nvPr/>
        </p:nvSpPr>
        <p:spPr>
          <a:xfrm>
            <a:off x="713088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193"/>
          <p:cNvSpPr/>
          <p:nvPr/>
        </p:nvSpPr>
        <p:spPr>
          <a:xfrm>
            <a:off x="7751520" y="4076640"/>
            <a:ext cx="180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194"/>
          <p:cNvSpPr/>
          <p:nvPr/>
        </p:nvSpPr>
        <p:spPr>
          <a:xfrm>
            <a:off x="8370720" y="4076640"/>
            <a:ext cx="1440" cy="2554200"/>
          </a:xfrm>
          <a:prstGeom prst="line">
            <a:avLst/>
          </a:prstGeom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195"/>
          <p:cNvSpPr/>
          <p:nvPr/>
        </p:nvSpPr>
        <p:spPr>
          <a:xfrm>
            <a:off x="4666320" y="4076640"/>
            <a:ext cx="4325040" cy="144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196"/>
          <p:cNvSpPr/>
          <p:nvPr/>
        </p:nvSpPr>
        <p:spPr>
          <a:xfrm>
            <a:off x="8991360" y="4076640"/>
            <a:ext cx="1800" cy="25542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197"/>
          <p:cNvSpPr/>
          <p:nvPr/>
        </p:nvSpPr>
        <p:spPr>
          <a:xfrm>
            <a:off x="4666320" y="6630840"/>
            <a:ext cx="4325040" cy="144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198"/>
          <p:cNvSpPr/>
          <p:nvPr/>
        </p:nvSpPr>
        <p:spPr>
          <a:xfrm>
            <a:off x="4647960" y="4083480"/>
            <a:ext cx="1800" cy="2554200"/>
          </a:xfrm>
          <a:prstGeom prst="line">
            <a:avLst/>
          </a:prstGeom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380880" y="493560"/>
            <a:ext cx="73450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380880" y="1371600"/>
            <a:ext cx="8307000" cy="5333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Address: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0x03D4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8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8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 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 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 ____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TLB Hit? 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Fault? __        PPN: ____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 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 ____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Hit? __              Byte: ____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108900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"/>
          <p:cNvSpPr/>
          <p:nvPr/>
        </p:nvSpPr>
        <p:spPr>
          <a:xfrm>
            <a:off x="10890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5"/>
          <p:cNvSpPr/>
          <p:nvPr/>
        </p:nvSpPr>
        <p:spPr>
          <a:xfrm>
            <a:off x="157644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"/>
          <p:cNvSpPr/>
          <p:nvPr/>
        </p:nvSpPr>
        <p:spPr>
          <a:xfrm>
            <a:off x="15764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7"/>
          <p:cNvSpPr/>
          <p:nvPr/>
        </p:nvSpPr>
        <p:spPr>
          <a:xfrm>
            <a:off x="206388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8"/>
          <p:cNvSpPr/>
          <p:nvPr/>
        </p:nvSpPr>
        <p:spPr>
          <a:xfrm>
            <a:off x="20638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9"/>
          <p:cNvSpPr/>
          <p:nvPr/>
        </p:nvSpPr>
        <p:spPr>
          <a:xfrm>
            <a:off x="255096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0"/>
          <p:cNvSpPr/>
          <p:nvPr/>
        </p:nvSpPr>
        <p:spPr>
          <a:xfrm>
            <a:off x="255096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1"/>
          <p:cNvSpPr/>
          <p:nvPr/>
        </p:nvSpPr>
        <p:spPr>
          <a:xfrm>
            <a:off x="303840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2"/>
          <p:cNvSpPr/>
          <p:nvPr/>
        </p:nvSpPr>
        <p:spPr>
          <a:xfrm>
            <a:off x="30384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3"/>
          <p:cNvSpPr/>
          <p:nvPr/>
        </p:nvSpPr>
        <p:spPr>
          <a:xfrm>
            <a:off x="352584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4"/>
          <p:cNvSpPr/>
          <p:nvPr/>
        </p:nvSpPr>
        <p:spPr>
          <a:xfrm>
            <a:off x="35258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5"/>
          <p:cNvSpPr/>
          <p:nvPr/>
        </p:nvSpPr>
        <p:spPr>
          <a:xfrm>
            <a:off x="4013280" y="245916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6"/>
          <p:cNvSpPr/>
          <p:nvPr/>
        </p:nvSpPr>
        <p:spPr>
          <a:xfrm>
            <a:off x="40132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7"/>
          <p:cNvSpPr/>
          <p:nvPr/>
        </p:nvSpPr>
        <p:spPr>
          <a:xfrm>
            <a:off x="4500720" y="245916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8"/>
          <p:cNvSpPr/>
          <p:nvPr/>
        </p:nvSpPr>
        <p:spPr>
          <a:xfrm>
            <a:off x="450072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9"/>
          <p:cNvSpPr/>
          <p:nvPr/>
        </p:nvSpPr>
        <p:spPr>
          <a:xfrm>
            <a:off x="498780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0"/>
          <p:cNvSpPr/>
          <p:nvPr/>
        </p:nvSpPr>
        <p:spPr>
          <a:xfrm>
            <a:off x="49878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1"/>
          <p:cNvSpPr/>
          <p:nvPr/>
        </p:nvSpPr>
        <p:spPr>
          <a:xfrm>
            <a:off x="547524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2"/>
          <p:cNvSpPr/>
          <p:nvPr/>
        </p:nvSpPr>
        <p:spPr>
          <a:xfrm>
            <a:off x="54752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3"/>
          <p:cNvSpPr/>
          <p:nvPr/>
        </p:nvSpPr>
        <p:spPr>
          <a:xfrm>
            <a:off x="596268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4"/>
          <p:cNvSpPr/>
          <p:nvPr/>
        </p:nvSpPr>
        <p:spPr>
          <a:xfrm>
            <a:off x="59626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5"/>
          <p:cNvSpPr/>
          <p:nvPr/>
        </p:nvSpPr>
        <p:spPr>
          <a:xfrm>
            <a:off x="645012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6"/>
          <p:cNvSpPr/>
          <p:nvPr/>
        </p:nvSpPr>
        <p:spPr>
          <a:xfrm>
            <a:off x="645012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27"/>
          <p:cNvSpPr/>
          <p:nvPr/>
        </p:nvSpPr>
        <p:spPr>
          <a:xfrm>
            <a:off x="693720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8"/>
          <p:cNvSpPr/>
          <p:nvPr/>
        </p:nvSpPr>
        <p:spPr>
          <a:xfrm>
            <a:off x="69372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29"/>
          <p:cNvSpPr/>
          <p:nvPr/>
        </p:nvSpPr>
        <p:spPr>
          <a:xfrm>
            <a:off x="742464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0"/>
          <p:cNvSpPr/>
          <p:nvPr/>
        </p:nvSpPr>
        <p:spPr>
          <a:xfrm>
            <a:off x="74246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Line 31"/>
          <p:cNvSpPr/>
          <p:nvPr/>
        </p:nvSpPr>
        <p:spPr>
          <a:xfrm>
            <a:off x="4987800" y="306828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32"/>
          <p:cNvSpPr/>
          <p:nvPr/>
        </p:nvSpPr>
        <p:spPr>
          <a:xfrm>
            <a:off x="6111720" y="2924280"/>
            <a:ext cx="59328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Line 33"/>
          <p:cNvSpPr/>
          <p:nvPr/>
        </p:nvSpPr>
        <p:spPr>
          <a:xfrm>
            <a:off x="1089000" y="3060360"/>
            <a:ext cx="39160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34"/>
          <p:cNvSpPr/>
          <p:nvPr/>
        </p:nvSpPr>
        <p:spPr>
          <a:xfrm>
            <a:off x="2595240" y="2916360"/>
            <a:ext cx="5904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Line 35"/>
          <p:cNvSpPr/>
          <p:nvPr/>
        </p:nvSpPr>
        <p:spPr>
          <a:xfrm>
            <a:off x="4009680" y="2014920"/>
            <a:ext cx="99252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6"/>
          <p:cNvSpPr/>
          <p:nvPr/>
        </p:nvSpPr>
        <p:spPr>
          <a:xfrm>
            <a:off x="4235760" y="1891080"/>
            <a:ext cx="53532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Line 37"/>
          <p:cNvSpPr/>
          <p:nvPr/>
        </p:nvSpPr>
        <p:spPr>
          <a:xfrm>
            <a:off x="1089000" y="2011320"/>
            <a:ext cx="292716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8"/>
          <p:cNvSpPr/>
          <p:nvPr/>
        </p:nvSpPr>
        <p:spPr>
          <a:xfrm>
            <a:off x="2333880" y="1887480"/>
            <a:ext cx="57816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39"/>
          <p:cNvSpPr/>
          <p:nvPr/>
        </p:nvSpPr>
        <p:spPr>
          <a:xfrm>
            <a:off x="207180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40"/>
          <p:cNvSpPr/>
          <p:nvPr/>
        </p:nvSpPr>
        <p:spPr>
          <a:xfrm>
            <a:off x="20718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41"/>
          <p:cNvSpPr/>
          <p:nvPr/>
        </p:nvSpPr>
        <p:spPr>
          <a:xfrm>
            <a:off x="255888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2"/>
          <p:cNvSpPr/>
          <p:nvPr/>
        </p:nvSpPr>
        <p:spPr>
          <a:xfrm>
            <a:off x="255888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43"/>
          <p:cNvSpPr/>
          <p:nvPr/>
        </p:nvSpPr>
        <p:spPr>
          <a:xfrm>
            <a:off x="304632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44"/>
          <p:cNvSpPr/>
          <p:nvPr/>
        </p:nvSpPr>
        <p:spPr>
          <a:xfrm>
            <a:off x="304632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45"/>
          <p:cNvSpPr/>
          <p:nvPr/>
        </p:nvSpPr>
        <p:spPr>
          <a:xfrm>
            <a:off x="353376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46"/>
          <p:cNvSpPr/>
          <p:nvPr/>
        </p:nvSpPr>
        <p:spPr>
          <a:xfrm>
            <a:off x="35337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47"/>
          <p:cNvSpPr/>
          <p:nvPr/>
        </p:nvSpPr>
        <p:spPr>
          <a:xfrm>
            <a:off x="402120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8"/>
          <p:cNvSpPr/>
          <p:nvPr/>
        </p:nvSpPr>
        <p:spPr>
          <a:xfrm>
            <a:off x="40212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49"/>
          <p:cNvSpPr/>
          <p:nvPr/>
        </p:nvSpPr>
        <p:spPr>
          <a:xfrm>
            <a:off x="450864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50"/>
          <p:cNvSpPr/>
          <p:nvPr/>
        </p:nvSpPr>
        <p:spPr>
          <a:xfrm>
            <a:off x="450864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51"/>
          <p:cNvSpPr/>
          <p:nvPr/>
        </p:nvSpPr>
        <p:spPr>
          <a:xfrm>
            <a:off x="499572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52"/>
          <p:cNvSpPr/>
          <p:nvPr/>
        </p:nvSpPr>
        <p:spPr>
          <a:xfrm>
            <a:off x="499572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53"/>
          <p:cNvSpPr/>
          <p:nvPr/>
        </p:nvSpPr>
        <p:spPr>
          <a:xfrm>
            <a:off x="548316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4"/>
          <p:cNvSpPr/>
          <p:nvPr/>
        </p:nvSpPr>
        <p:spPr>
          <a:xfrm>
            <a:off x="54831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55"/>
          <p:cNvSpPr/>
          <p:nvPr/>
        </p:nvSpPr>
        <p:spPr>
          <a:xfrm>
            <a:off x="597060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56"/>
          <p:cNvSpPr/>
          <p:nvPr/>
        </p:nvSpPr>
        <p:spPr>
          <a:xfrm>
            <a:off x="59706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57"/>
          <p:cNvSpPr/>
          <p:nvPr/>
        </p:nvSpPr>
        <p:spPr>
          <a:xfrm>
            <a:off x="645804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58"/>
          <p:cNvSpPr/>
          <p:nvPr/>
        </p:nvSpPr>
        <p:spPr>
          <a:xfrm>
            <a:off x="645804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59"/>
          <p:cNvSpPr/>
          <p:nvPr/>
        </p:nvSpPr>
        <p:spPr>
          <a:xfrm>
            <a:off x="694548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60"/>
          <p:cNvSpPr/>
          <p:nvPr/>
        </p:nvSpPr>
        <p:spPr>
          <a:xfrm>
            <a:off x="694548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61"/>
          <p:cNvSpPr/>
          <p:nvPr/>
        </p:nvSpPr>
        <p:spPr>
          <a:xfrm>
            <a:off x="743256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62"/>
          <p:cNvSpPr/>
          <p:nvPr/>
        </p:nvSpPr>
        <p:spPr>
          <a:xfrm>
            <a:off x="74325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Line 63"/>
          <p:cNvSpPr/>
          <p:nvPr/>
        </p:nvSpPr>
        <p:spPr>
          <a:xfrm>
            <a:off x="5004720" y="570888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4"/>
          <p:cNvSpPr/>
          <p:nvPr/>
        </p:nvSpPr>
        <p:spPr>
          <a:xfrm>
            <a:off x="6129360" y="5564880"/>
            <a:ext cx="5796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Line 65"/>
          <p:cNvSpPr/>
          <p:nvPr/>
        </p:nvSpPr>
        <p:spPr>
          <a:xfrm>
            <a:off x="2092320" y="5700600"/>
            <a:ext cx="292392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66"/>
          <p:cNvSpPr/>
          <p:nvPr/>
        </p:nvSpPr>
        <p:spPr>
          <a:xfrm>
            <a:off x="3216960" y="5556240"/>
            <a:ext cx="57636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Line 67"/>
          <p:cNvSpPr/>
          <p:nvPr/>
        </p:nvSpPr>
        <p:spPr>
          <a:xfrm>
            <a:off x="6924960" y="4640040"/>
            <a:ext cx="99216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68"/>
          <p:cNvSpPr/>
          <p:nvPr/>
        </p:nvSpPr>
        <p:spPr>
          <a:xfrm>
            <a:off x="7223400" y="4516560"/>
            <a:ext cx="42408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Line 69"/>
          <p:cNvSpPr/>
          <p:nvPr/>
        </p:nvSpPr>
        <p:spPr>
          <a:xfrm>
            <a:off x="4987080" y="4636440"/>
            <a:ext cx="192744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70"/>
          <p:cNvSpPr/>
          <p:nvPr/>
        </p:nvSpPr>
        <p:spPr>
          <a:xfrm>
            <a:off x="5844960" y="4512600"/>
            <a:ext cx="3420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Line 71"/>
          <p:cNvSpPr/>
          <p:nvPr/>
        </p:nvSpPr>
        <p:spPr>
          <a:xfrm>
            <a:off x="2071440" y="4640040"/>
            <a:ext cx="289404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72"/>
          <p:cNvSpPr/>
          <p:nvPr/>
        </p:nvSpPr>
        <p:spPr>
          <a:xfrm>
            <a:off x="3422520" y="4516560"/>
            <a:ext cx="3906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73"/>
          <p:cNvSpPr/>
          <p:nvPr/>
        </p:nvSpPr>
        <p:spPr>
          <a:xfrm>
            <a:off x="75585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74"/>
          <p:cNvSpPr/>
          <p:nvPr/>
        </p:nvSpPr>
        <p:spPr>
          <a:xfrm>
            <a:off x="707112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75"/>
          <p:cNvSpPr/>
          <p:nvPr/>
        </p:nvSpPr>
        <p:spPr>
          <a:xfrm>
            <a:off x="658548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76"/>
          <p:cNvSpPr/>
          <p:nvPr/>
        </p:nvSpPr>
        <p:spPr>
          <a:xfrm>
            <a:off x="609804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77"/>
          <p:cNvSpPr/>
          <p:nvPr/>
        </p:nvSpPr>
        <p:spPr>
          <a:xfrm>
            <a:off x="561204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78"/>
          <p:cNvSpPr/>
          <p:nvPr/>
        </p:nvSpPr>
        <p:spPr>
          <a:xfrm>
            <a:off x="512496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79"/>
          <p:cNvSpPr/>
          <p:nvPr/>
        </p:nvSpPr>
        <p:spPr>
          <a:xfrm>
            <a:off x="46389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80"/>
          <p:cNvSpPr/>
          <p:nvPr/>
        </p:nvSpPr>
        <p:spPr>
          <a:xfrm>
            <a:off x="41515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81"/>
          <p:cNvSpPr/>
          <p:nvPr/>
        </p:nvSpPr>
        <p:spPr>
          <a:xfrm>
            <a:off x="366588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82"/>
          <p:cNvSpPr/>
          <p:nvPr/>
        </p:nvSpPr>
        <p:spPr>
          <a:xfrm>
            <a:off x="317844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83"/>
          <p:cNvSpPr/>
          <p:nvPr/>
        </p:nvSpPr>
        <p:spPr>
          <a:xfrm>
            <a:off x="269280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84"/>
          <p:cNvSpPr/>
          <p:nvPr/>
        </p:nvSpPr>
        <p:spPr>
          <a:xfrm>
            <a:off x="22053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85"/>
          <p:cNvSpPr/>
          <p:nvPr/>
        </p:nvSpPr>
        <p:spPr>
          <a:xfrm>
            <a:off x="17197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86"/>
          <p:cNvSpPr/>
          <p:nvPr/>
        </p:nvSpPr>
        <p:spPr>
          <a:xfrm>
            <a:off x="12337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87"/>
          <p:cNvSpPr/>
          <p:nvPr/>
        </p:nvSpPr>
        <p:spPr>
          <a:xfrm>
            <a:off x="1146600" y="3438000"/>
            <a:ext cx="482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0x0F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88"/>
          <p:cNvSpPr/>
          <p:nvPr/>
        </p:nvSpPr>
        <p:spPr>
          <a:xfrm>
            <a:off x="2353320" y="3438000"/>
            <a:ext cx="3898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89"/>
          <p:cNvSpPr/>
          <p:nvPr/>
        </p:nvSpPr>
        <p:spPr>
          <a:xfrm>
            <a:off x="3329280" y="343800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90"/>
          <p:cNvSpPr/>
          <p:nvPr/>
        </p:nvSpPr>
        <p:spPr>
          <a:xfrm>
            <a:off x="4945680" y="3438000"/>
            <a:ext cx="1976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91"/>
          <p:cNvSpPr/>
          <p:nvPr/>
        </p:nvSpPr>
        <p:spPr>
          <a:xfrm>
            <a:off x="6583680" y="3438000"/>
            <a:ext cx="226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92"/>
          <p:cNvSpPr/>
          <p:nvPr/>
        </p:nvSpPr>
        <p:spPr>
          <a:xfrm>
            <a:off x="7578360" y="3438000"/>
            <a:ext cx="5176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93"/>
          <p:cNvSpPr/>
          <p:nvPr/>
        </p:nvSpPr>
        <p:spPr>
          <a:xfrm>
            <a:off x="7583400" y="51746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94"/>
          <p:cNvSpPr/>
          <p:nvPr/>
        </p:nvSpPr>
        <p:spPr>
          <a:xfrm>
            <a:off x="70945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5"/>
          <p:cNvSpPr/>
          <p:nvPr/>
        </p:nvSpPr>
        <p:spPr>
          <a:xfrm>
            <a:off x="611820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96"/>
          <p:cNvSpPr/>
          <p:nvPr/>
        </p:nvSpPr>
        <p:spPr>
          <a:xfrm>
            <a:off x="46544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97"/>
          <p:cNvSpPr/>
          <p:nvPr/>
        </p:nvSpPr>
        <p:spPr>
          <a:xfrm>
            <a:off x="416700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98"/>
          <p:cNvSpPr/>
          <p:nvPr/>
        </p:nvSpPr>
        <p:spPr>
          <a:xfrm>
            <a:off x="36781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99"/>
          <p:cNvSpPr/>
          <p:nvPr/>
        </p:nvSpPr>
        <p:spPr>
          <a:xfrm>
            <a:off x="27032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00"/>
          <p:cNvSpPr/>
          <p:nvPr/>
        </p:nvSpPr>
        <p:spPr>
          <a:xfrm>
            <a:off x="660708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101"/>
          <p:cNvSpPr/>
          <p:nvPr/>
        </p:nvSpPr>
        <p:spPr>
          <a:xfrm>
            <a:off x="563076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102"/>
          <p:cNvSpPr/>
          <p:nvPr/>
        </p:nvSpPr>
        <p:spPr>
          <a:xfrm>
            <a:off x="51433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103"/>
          <p:cNvSpPr/>
          <p:nvPr/>
        </p:nvSpPr>
        <p:spPr>
          <a:xfrm>
            <a:off x="31892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104"/>
          <p:cNvSpPr/>
          <p:nvPr/>
        </p:nvSpPr>
        <p:spPr>
          <a:xfrm>
            <a:off x="221616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105"/>
          <p:cNvSpPr/>
          <p:nvPr/>
        </p:nvSpPr>
        <p:spPr>
          <a:xfrm>
            <a:off x="1375560" y="5992920"/>
            <a:ext cx="194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106"/>
          <p:cNvSpPr/>
          <p:nvPr/>
        </p:nvSpPr>
        <p:spPr>
          <a:xfrm>
            <a:off x="2142720" y="5992920"/>
            <a:ext cx="3898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107"/>
          <p:cNvSpPr/>
          <p:nvPr/>
        </p:nvSpPr>
        <p:spPr>
          <a:xfrm>
            <a:off x="3139920" y="5992920"/>
            <a:ext cx="5176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108"/>
          <p:cNvSpPr/>
          <p:nvPr/>
        </p:nvSpPr>
        <p:spPr>
          <a:xfrm>
            <a:off x="4389120" y="5992920"/>
            <a:ext cx="1976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109"/>
          <p:cNvSpPr/>
          <p:nvPr/>
        </p:nvSpPr>
        <p:spPr>
          <a:xfrm>
            <a:off x="5669280" y="599292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0x36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Shape 1"/>
          <p:cNvSpPr txBox="1"/>
          <p:nvPr/>
        </p:nvSpPr>
        <p:spPr>
          <a:xfrm>
            <a:off x="380880" y="493560"/>
            <a:ext cx="73450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 Example #2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76" name="TextShape 2"/>
          <p:cNvSpPr txBox="1"/>
          <p:nvPr/>
        </p:nvSpPr>
        <p:spPr>
          <a:xfrm>
            <a:off x="380880" y="1371600"/>
            <a:ext cx="8307000" cy="5333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Address: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0x0020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8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8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 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 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 ____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TLB Hit? 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Fault? __        PPN: ____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2120" indent="-221760">
              <a:lnSpc>
                <a:spcPct val="73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CI___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CT ____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Hit? __             Byte: ____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108900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4"/>
          <p:cNvSpPr/>
          <p:nvPr/>
        </p:nvSpPr>
        <p:spPr>
          <a:xfrm>
            <a:off x="10890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5"/>
          <p:cNvSpPr/>
          <p:nvPr/>
        </p:nvSpPr>
        <p:spPr>
          <a:xfrm>
            <a:off x="157644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6"/>
          <p:cNvSpPr/>
          <p:nvPr/>
        </p:nvSpPr>
        <p:spPr>
          <a:xfrm>
            <a:off x="15764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7"/>
          <p:cNvSpPr/>
          <p:nvPr/>
        </p:nvSpPr>
        <p:spPr>
          <a:xfrm>
            <a:off x="206388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8"/>
          <p:cNvSpPr/>
          <p:nvPr/>
        </p:nvSpPr>
        <p:spPr>
          <a:xfrm>
            <a:off x="20638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9"/>
          <p:cNvSpPr/>
          <p:nvPr/>
        </p:nvSpPr>
        <p:spPr>
          <a:xfrm>
            <a:off x="255096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0"/>
          <p:cNvSpPr/>
          <p:nvPr/>
        </p:nvSpPr>
        <p:spPr>
          <a:xfrm>
            <a:off x="255096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11"/>
          <p:cNvSpPr/>
          <p:nvPr/>
        </p:nvSpPr>
        <p:spPr>
          <a:xfrm>
            <a:off x="303840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2"/>
          <p:cNvSpPr/>
          <p:nvPr/>
        </p:nvSpPr>
        <p:spPr>
          <a:xfrm>
            <a:off x="30384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13"/>
          <p:cNvSpPr/>
          <p:nvPr/>
        </p:nvSpPr>
        <p:spPr>
          <a:xfrm>
            <a:off x="3525840" y="2459160"/>
            <a:ext cx="487080" cy="304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4"/>
          <p:cNvSpPr/>
          <p:nvPr/>
        </p:nvSpPr>
        <p:spPr>
          <a:xfrm>
            <a:off x="35258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15"/>
          <p:cNvSpPr/>
          <p:nvPr/>
        </p:nvSpPr>
        <p:spPr>
          <a:xfrm>
            <a:off x="4013280" y="245916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6"/>
          <p:cNvSpPr/>
          <p:nvPr/>
        </p:nvSpPr>
        <p:spPr>
          <a:xfrm>
            <a:off x="40132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17"/>
          <p:cNvSpPr/>
          <p:nvPr/>
        </p:nvSpPr>
        <p:spPr>
          <a:xfrm>
            <a:off x="4500720" y="2459160"/>
            <a:ext cx="48708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8"/>
          <p:cNvSpPr/>
          <p:nvPr/>
        </p:nvSpPr>
        <p:spPr>
          <a:xfrm>
            <a:off x="450072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19"/>
          <p:cNvSpPr/>
          <p:nvPr/>
        </p:nvSpPr>
        <p:spPr>
          <a:xfrm>
            <a:off x="498780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20"/>
          <p:cNvSpPr/>
          <p:nvPr/>
        </p:nvSpPr>
        <p:spPr>
          <a:xfrm>
            <a:off x="49878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21"/>
          <p:cNvSpPr/>
          <p:nvPr/>
        </p:nvSpPr>
        <p:spPr>
          <a:xfrm>
            <a:off x="547524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2"/>
          <p:cNvSpPr/>
          <p:nvPr/>
        </p:nvSpPr>
        <p:spPr>
          <a:xfrm>
            <a:off x="54752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3"/>
          <p:cNvSpPr/>
          <p:nvPr/>
        </p:nvSpPr>
        <p:spPr>
          <a:xfrm>
            <a:off x="596268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4"/>
          <p:cNvSpPr/>
          <p:nvPr/>
        </p:nvSpPr>
        <p:spPr>
          <a:xfrm>
            <a:off x="596268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25"/>
          <p:cNvSpPr/>
          <p:nvPr/>
        </p:nvSpPr>
        <p:spPr>
          <a:xfrm>
            <a:off x="645012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26"/>
          <p:cNvSpPr/>
          <p:nvPr/>
        </p:nvSpPr>
        <p:spPr>
          <a:xfrm>
            <a:off x="645012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7"/>
          <p:cNvSpPr/>
          <p:nvPr/>
        </p:nvSpPr>
        <p:spPr>
          <a:xfrm>
            <a:off x="693720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28"/>
          <p:cNvSpPr/>
          <p:nvPr/>
        </p:nvSpPr>
        <p:spPr>
          <a:xfrm>
            <a:off x="693720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29"/>
          <p:cNvSpPr/>
          <p:nvPr/>
        </p:nvSpPr>
        <p:spPr>
          <a:xfrm>
            <a:off x="7424640" y="24591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0"/>
          <p:cNvSpPr/>
          <p:nvPr/>
        </p:nvSpPr>
        <p:spPr>
          <a:xfrm>
            <a:off x="7424640" y="21542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Line 31"/>
          <p:cNvSpPr/>
          <p:nvPr/>
        </p:nvSpPr>
        <p:spPr>
          <a:xfrm>
            <a:off x="4987800" y="306828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2"/>
          <p:cNvSpPr/>
          <p:nvPr/>
        </p:nvSpPr>
        <p:spPr>
          <a:xfrm>
            <a:off x="6111720" y="2924280"/>
            <a:ext cx="59328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Line 33"/>
          <p:cNvSpPr/>
          <p:nvPr/>
        </p:nvSpPr>
        <p:spPr>
          <a:xfrm>
            <a:off x="1089000" y="3060360"/>
            <a:ext cx="39160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4"/>
          <p:cNvSpPr/>
          <p:nvPr/>
        </p:nvSpPr>
        <p:spPr>
          <a:xfrm>
            <a:off x="2595240" y="2916360"/>
            <a:ext cx="5904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Line 35"/>
          <p:cNvSpPr/>
          <p:nvPr/>
        </p:nvSpPr>
        <p:spPr>
          <a:xfrm>
            <a:off x="4009680" y="2014920"/>
            <a:ext cx="99252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6"/>
          <p:cNvSpPr/>
          <p:nvPr/>
        </p:nvSpPr>
        <p:spPr>
          <a:xfrm>
            <a:off x="4235760" y="1891080"/>
            <a:ext cx="53532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Line 37"/>
          <p:cNvSpPr/>
          <p:nvPr/>
        </p:nvSpPr>
        <p:spPr>
          <a:xfrm>
            <a:off x="1089000" y="2011320"/>
            <a:ext cx="292716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8"/>
          <p:cNvSpPr/>
          <p:nvPr/>
        </p:nvSpPr>
        <p:spPr>
          <a:xfrm>
            <a:off x="2333880" y="1887480"/>
            <a:ext cx="57816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39"/>
          <p:cNvSpPr/>
          <p:nvPr/>
        </p:nvSpPr>
        <p:spPr>
          <a:xfrm>
            <a:off x="207180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0"/>
          <p:cNvSpPr/>
          <p:nvPr/>
        </p:nvSpPr>
        <p:spPr>
          <a:xfrm>
            <a:off x="20718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41"/>
          <p:cNvSpPr/>
          <p:nvPr/>
        </p:nvSpPr>
        <p:spPr>
          <a:xfrm>
            <a:off x="255888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42"/>
          <p:cNvSpPr/>
          <p:nvPr/>
        </p:nvSpPr>
        <p:spPr>
          <a:xfrm>
            <a:off x="255888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43"/>
          <p:cNvSpPr/>
          <p:nvPr/>
        </p:nvSpPr>
        <p:spPr>
          <a:xfrm>
            <a:off x="304632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4"/>
          <p:cNvSpPr/>
          <p:nvPr/>
        </p:nvSpPr>
        <p:spPr>
          <a:xfrm>
            <a:off x="304632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45"/>
          <p:cNvSpPr/>
          <p:nvPr/>
        </p:nvSpPr>
        <p:spPr>
          <a:xfrm>
            <a:off x="353376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46"/>
          <p:cNvSpPr/>
          <p:nvPr/>
        </p:nvSpPr>
        <p:spPr>
          <a:xfrm>
            <a:off x="35337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47"/>
          <p:cNvSpPr/>
          <p:nvPr/>
        </p:nvSpPr>
        <p:spPr>
          <a:xfrm>
            <a:off x="402120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48"/>
          <p:cNvSpPr/>
          <p:nvPr/>
        </p:nvSpPr>
        <p:spPr>
          <a:xfrm>
            <a:off x="40212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49"/>
          <p:cNvSpPr/>
          <p:nvPr/>
        </p:nvSpPr>
        <p:spPr>
          <a:xfrm>
            <a:off x="4508640" y="5175360"/>
            <a:ext cx="487080" cy="30456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0"/>
          <p:cNvSpPr/>
          <p:nvPr/>
        </p:nvSpPr>
        <p:spPr>
          <a:xfrm>
            <a:off x="450864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51"/>
          <p:cNvSpPr/>
          <p:nvPr/>
        </p:nvSpPr>
        <p:spPr>
          <a:xfrm>
            <a:off x="499572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52"/>
          <p:cNvSpPr/>
          <p:nvPr/>
        </p:nvSpPr>
        <p:spPr>
          <a:xfrm>
            <a:off x="499572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53"/>
          <p:cNvSpPr/>
          <p:nvPr/>
        </p:nvSpPr>
        <p:spPr>
          <a:xfrm>
            <a:off x="548316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54"/>
          <p:cNvSpPr/>
          <p:nvPr/>
        </p:nvSpPr>
        <p:spPr>
          <a:xfrm>
            <a:off x="54831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5"/>
          <p:cNvSpPr/>
          <p:nvPr/>
        </p:nvSpPr>
        <p:spPr>
          <a:xfrm>
            <a:off x="597060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56"/>
          <p:cNvSpPr/>
          <p:nvPr/>
        </p:nvSpPr>
        <p:spPr>
          <a:xfrm>
            <a:off x="597060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57"/>
          <p:cNvSpPr/>
          <p:nvPr/>
        </p:nvSpPr>
        <p:spPr>
          <a:xfrm>
            <a:off x="645804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58"/>
          <p:cNvSpPr/>
          <p:nvPr/>
        </p:nvSpPr>
        <p:spPr>
          <a:xfrm>
            <a:off x="645804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59"/>
          <p:cNvSpPr/>
          <p:nvPr/>
        </p:nvSpPr>
        <p:spPr>
          <a:xfrm>
            <a:off x="694548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60"/>
          <p:cNvSpPr/>
          <p:nvPr/>
        </p:nvSpPr>
        <p:spPr>
          <a:xfrm>
            <a:off x="694548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61"/>
          <p:cNvSpPr/>
          <p:nvPr/>
        </p:nvSpPr>
        <p:spPr>
          <a:xfrm>
            <a:off x="7432560" y="5175360"/>
            <a:ext cx="48708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62"/>
          <p:cNvSpPr/>
          <p:nvPr/>
        </p:nvSpPr>
        <p:spPr>
          <a:xfrm>
            <a:off x="7432560" y="4870440"/>
            <a:ext cx="48708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88000"/>
              </a:lnSpc>
              <a:spcBef>
                <a:spcPts val="524"/>
              </a:spcBef>
            </a:pPr>
            <a:r>
              <a:rPr b="1" lang="en" sz="1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Line 63"/>
          <p:cNvSpPr/>
          <p:nvPr/>
        </p:nvSpPr>
        <p:spPr>
          <a:xfrm>
            <a:off x="5004720" y="5708880"/>
            <a:ext cx="292428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64"/>
          <p:cNvSpPr/>
          <p:nvPr/>
        </p:nvSpPr>
        <p:spPr>
          <a:xfrm>
            <a:off x="6129360" y="5564880"/>
            <a:ext cx="57960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Line 65"/>
          <p:cNvSpPr/>
          <p:nvPr/>
        </p:nvSpPr>
        <p:spPr>
          <a:xfrm>
            <a:off x="2092320" y="5700600"/>
            <a:ext cx="292392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66"/>
          <p:cNvSpPr/>
          <p:nvPr/>
        </p:nvSpPr>
        <p:spPr>
          <a:xfrm>
            <a:off x="3216960" y="5556240"/>
            <a:ext cx="576360" cy="362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Line 67"/>
          <p:cNvSpPr/>
          <p:nvPr/>
        </p:nvSpPr>
        <p:spPr>
          <a:xfrm>
            <a:off x="6924960" y="4640040"/>
            <a:ext cx="99216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68"/>
          <p:cNvSpPr/>
          <p:nvPr/>
        </p:nvSpPr>
        <p:spPr>
          <a:xfrm>
            <a:off x="7223400" y="4516560"/>
            <a:ext cx="42408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Line 69"/>
          <p:cNvSpPr/>
          <p:nvPr/>
        </p:nvSpPr>
        <p:spPr>
          <a:xfrm>
            <a:off x="4987080" y="4636440"/>
            <a:ext cx="1927440" cy="144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70"/>
          <p:cNvSpPr/>
          <p:nvPr/>
        </p:nvSpPr>
        <p:spPr>
          <a:xfrm>
            <a:off x="5844960" y="4512600"/>
            <a:ext cx="3420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Line 71"/>
          <p:cNvSpPr/>
          <p:nvPr/>
        </p:nvSpPr>
        <p:spPr>
          <a:xfrm>
            <a:off x="2071440" y="4640040"/>
            <a:ext cx="2894040" cy="1800"/>
          </a:xfrm>
          <a:prstGeom prst="line">
            <a:avLst/>
          </a:prstGeom>
          <a:ln w="9360">
            <a:solidFill>
              <a:srgbClr val="00006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72"/>
          <p:cNvSpPr/>
          <p:nvPr/>
        </p:nvSpPr>
        <p:spPr>
          <a:xfrm>
            <a:off x="3422520" y="4516560"/>
            <a:ext cx="390600" cy="33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73"/>
          <p:cNvSpPr/>
          <p:nvPr/>
        </p:nvSpPr>
        <p:spPr>
          <a:xfrm>
            <a:off x="75585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74"/>
          <p:cNvSpPr/>
          <p:nvPr/>
        </p:nvSpPr>
        <p:spPr>
          <a:xfrm>
            <a:off x="707112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75"/>
          <p:cNvSpPr/>
          <p:nvPr/>
        </p:nvSpPr>
        <p:spPr>
          <a:xfrm>
            <a:off x="658548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CustomShape 76"/>
          <p:cNvSpPr/>
          <p:nvPr/>
        </p:nvSpPr>
        <p:spPr>
          <a:xfrm>
            <a:off x="609804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CustomShape 77"/>
          <p:cNvSpPr/>
          <p:nvPr/>
        </p:nvSpPr>
        <p:spPr>
          <a:xfrm>
            <a:off x="561204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78"/>
          <p:cNvSpPr/>
          <p:nvPr/>
        </p:nvSpPr>
        <p:spPr>
          <a:xfrm>
            <a:off x="5124960" y="24480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79"/>
          <p:cNvSpPr/>
          <p:nvPr/>
        </p:nvSpPr>
        <p:spPr>
          <a:xfrm>
            <a:off x="46389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80"/>
          <p:cNvSpPr/>
          <p:nvPr/>
        </p:nvSpPr>
        <p:spPr>
          <a:xfrm>
            <a:off x="41515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81"/>
          <p:cNvSpPr/>
          <p:nvPr/>
        </p:nvSpPr>
        <p:spPr>
          <a:xfrm>
            <a:off x="366588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82"/>
          <p:cNvSpPr/>
          <p:nvPr/>
        </p:nvSpPr>
        <p:spPr>
          <a:xfrm>
            <a:off x="317844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83"/>
          <p:cNvSpPr/>
          <p:nvPr/>
        </p:nvSpPr>
        <p:spPr>
          <a:xfrm>
            <a:off x="269280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84"/>
          <p:cNvSpPr/>
          <p:nvPr/>
        </p:nvSpPr>
        <p:spPr>
          <a:xfrm>
            <a:off x="220536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85"/>
          <p:cNvSpPr/>
          <p:nvPr/>
        </p:nvSpPr>
        <p:spPr>
          <a:xfrm>
            <a:off x="17197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86"/>
          <p:cNvSpPr/>
          <p:nvPr/>
        </p:nvSpPr>
        <p:spPr>
          <a:xfrm>
            <a:off x="1233720" y="24494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87"/>
          <p:cNvSpPr/>
          <p:nvPr/>
        </p:nvSpPr>
        <p:spPr>
          <a:xfrm>
            <a:off x="1146600" y="343800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88"/>
          <p:cNvSpPr/>
          <p:nvPr/>
        </p:nvSpPr>
        <p:spPr>
          <a:xfrm>
            <a:off x="2391840" y="3438000"/>
            <a:ext cx="194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89"/>
          <p:cNvSpPr/>
          <p:nvPr/>
        </p:nvSpPr>
        <p:spPr>
          <a:xfrm>
            <a:off x="3257280" y="343800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90"/>
          <p:cNvSpPr/>
          <p:nvPr/>
        </p:nvSpPr>
        <p:spPr>
          <a:xfrm>
            <a:off x="4937760" y="3438000"/>
            <a:ext cx="226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91"/>
          <p:cNvSpPr/>
          <p:nvPr/>
        </p:nvSpPr>
        <p:spPr>
          <a:xfrm>
            <a:off x="6583680" y="3438000"/>
            <a:ext cx="226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92"/>
          <p:cNvSpPr/>
          <p:nvPr/>
        </p:nvSpPr>
        <p:spPr>
          <a:xfrm>
            <a:off x="7624080" y="343800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0x28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93"/>
          <p:cNvSpPr/>
          <p:nvPr/>
        </p:nvSpPr>
        <p:spPr>
          <a:xfrm>
            <a:off x="7583400" y="517464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94"/>
          <p:cNvSpPr/>
          <p:nvPr/>
        </p:nvSpPr>
        <p:spPr>
          <a:xfrm>
            <a:off x="70945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95"/>
          <p:cNvSpPr/>
          <p:nvPr/>
        </p:nvSpPr>
        <p:spPr>
          <a:xfrm>
            <a:off x="611820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96"/>
          <p:cNvSpPr/>
          <p:nvPr/>
        </p:nvSpPr>
        <p:spPr>
          <a:xfrm>
            <a:off x="46544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97"/>
          <p:cNvSpPr/>
          <p:nvPr/>
        </p:nvSpPr>
        <p:spPr>
          <a:xfrm>
            <a:off x="416700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98"/>
          <p:cNvSpPr/>
          <p:nvPr/>
        </p:nvSpPr>
        <p:spPr>
          <a:xfrm>
            <a:off x="36781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99"/>
          <p:cNvSpPr/>
          <p:nvPr/>
        </p:nvSpPr>
        <p:spPr>
          <a:xfrm>
            <a:off x="27032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00"/>
          <p:cNvSpPr/>
          <p:nvPr/>
        </p:nvSpPr>
        <p:spPr>
          <a:xfrm>
            <a:off x="660708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01"/>
          <p:cNvSpPr/>
          <p:nvPr/>
        </p:nvSpPr>
        <p:spPr>
          <a:xfrm>
            <a:off x="563076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02"/>
          <p:cNvSpPr/>
          <p:nvPr/>
        </p:nvSpPr>
        <p:spPr>
          <a:xfrm>
            <a:off x="514332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03"/>
          <p:cNvSpPr/>
          <p:nvPr/>
        </p:nvSpPr>
        <p:spPr>
          <a:xfrm>
            <a:off x="318924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CustomShape 104"/>
          <p:cNvSpPr/>
          <p:nvPr/>
        </p:nvSpPr>
        <p:spPr>
          <a:xfrm>
            <a:off x="2216160" y="5173200"/>
            <a:ext cx="208440" cy="36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105"/>
          <p:cNvSpPr/>
          <p:nvPr/>
        </p:nvSpPr>
        <p:spPr>
          <a:xfrm>
            <a:off x="1353240" y="5992920"/>
            <a:ext cx="194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106"/>
          <p:cNvSpPr/>
          <p:nvPr/>
        </p:nvSpPr>
        <p:spPr>
          <a:xfrm>
            <a:off x="2274120" y="5992920"/>
            <a:ext cx="3898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107"/>
          <p:cNvSpPr/>
          <p:nvPr/>
        </p:nvSpPr>
        <p:spPr>
          <a:xfrm>
            <a:off x="3262680" y="5992920"/>
            <a:ext cx="49176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0x28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108"/>
          <p:cNvSpPr/>
          <p:nvPr/>
        </p:nvSpPr>
        <p:spPr>
          <a:xfrm>
            <a:off x="4580640" y="5992920"/>
            <a:ext cx="2268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109"/>
          <p:cNvSpPr/>
          <p:nvPr/>
        </p:nvSpPr>
        <p:spPr>
          <a:xfrm>
            <a:off x="5852520" y="5992920"/>
            <a:ext cx="5360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 algn="ctr">
              <a:lnSpc>
                <a:spcPct val="88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12972</TotalTime>
  <Application>LibreOffice/5.3.7.1$Linux_X86_64 LibreOffice_project/30$Build-1</Application>
  <Words>2817</Words>
  <Paragraphs>1178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2011-01-05T23:16:19Z</dcterms:created>
  <dc:creator>Markus Pueschel</dc:creator>
  <dc:description>Redesign of slides created by Randal E. Bryant and David R. O'Hallaron</dc:description>
  <dc:language>en</dc:language>
  <cp:lastModifiedBy/>
  <cp:lastPrinted>2017-11-06T09:57:26Z</cp:lastPrinted>
  <dcterms:modified xsi:type="dcterms:W3CDTF">2017-11-06T13:13:50Z</dcterms:modified>
  <cp:revision>570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