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/>
  <p:notesSz cx="7302500" cy="9586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9B39857-5DBC-4BF7-A8A7-F67241411A01}" type="slidenum"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040" cy="4266000"/>
          </a:xfrm>
          <a:prstGeom prst="rect">
            <a:avLst/>
          </a:prstGeom>
        </p:spPr>
        <p:txBody>
          <a:bodyPr lIns="0" rIns="0" tIns="0" bIns="0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5" name="CustomShape 2"/>
          <p:cNvSpPr/>
          <p:nvPr/>
        </p:nvSpPr>
        <p:spPr>
          <a:xfrm>
            <a:off x="4114800" y="9144000"/>
            <a:ext cx="31993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E6BF93-B9F2-4DD5-981B-EF19930674E7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22752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595360" y="-27000"/>
            <a:ext cx="610920" cy="272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645400" y="6611760"/>
            <a:ext cx="68328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449AB8DB-D4B4-4C4A-9CFD-C2E63B201E5E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560" y="6629400"/>
            <a:ext cx="45648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2920" cy="22752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595360" y="-27000"/>
            <a:ext cx="610920" cy="272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645400" y="6611760"/>
            <a:ext cx="68328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E8C7C3E3-F2B9-42C1-9869-F608A9D067D4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5560" y="6629400"/>
            <a:ext cx="45648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2920" cy="22752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595360" y="-27000"/>
            <a:ext cx="610920" cy="272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645400" y="6611760"/>
            <a:ext cx="68328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FF14B370-A536-4E06-9827-82DBA4088DB1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5560" y="6629400"/>
            <a:ext cx="45648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9142920" cy="22752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8595360" y="-27000"/>
            <a:ext cx="610920" cy="272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645400" y="6611760"/>
            <a:ext cx="68328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95C1DDD3-51FC-479B-8521-1254280E4305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5560" y="6629400"/>
            <a:ext cx="45648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://bit.do/gotta_go_fast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85800" y="1600200"/>
            <a:ext cx="7771320" cy="1948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Concurrent Programming</a:t>
            </a:r>
            <a:br/>
            <a:br/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Systems</a:t>
            </a:r>
            <a:br/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8, 2017</a:t>
            </a:r>
            <a:br/>
            <a:br/>
            <a:br/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Troels Henriksen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85800" y="3886200"/>
            <a:ext cx="7677720" cy="175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Based on slides by: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Randal E. Bryant and David R. O’Hallaron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vs. Processes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290520" y="1220760"/>
            <a:ext cx="8623800" cy="535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threads and processes are similar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has its own logical control flow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can run concurrently with others (possibly on different cores)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is context switched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threads and processes are different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share all code and data (except local stacks)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Processes (typically) do not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are somewhat less expensive than processes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control (creating and reaping) twice as expensive as thread control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Linux numbers: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~20K cycles to create and reap a process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~10K cycles (or less) to create and reap a thread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larger difference on non-Unices.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80880" y="333360"/>
            <a:ext cx="7961760" cy="57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Posix Threads (Pthreads) Interface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44600" y="914400"/>
            <a:ext cx="8393760" cy="556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Pthreads: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Standard interface for ~60 functions that manipulate threads from C programs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Creating and reaping threads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pthread_create()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pthread_join()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Determining your thread ID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pthread_self()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Terminating threads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pthread_cancel()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pthread_exit()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[terminates current thread]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exit()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[terminates all threads]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Synchronizing access to shared variables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pthread_mutex_init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pthread_mutex_[un]lock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762120" y="5228280"/>
            <a:ext cx="6387120" cy="14763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vargp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thread routine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"Hello, world!\n"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return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Pthreads "hello, world" Program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756360" y="1416600"/>
            <a:ext cx="9955440" cy="325368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                 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* hello.c - Pthreads "hello, world" program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2649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#include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"csapp.h"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vargp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Pthread_create(&amp;tid,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thread,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Pthread_join(tid,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7116480" y="1908360"/>
            <a:ext cx="1942200" cy="699840"/>
          </a:xfrm>
          <a:prstGeom prst="rect">
            <a:avLst/>
          </a:prstGeom>
          <a:solidFill>
            <a:srgbClr val="ccfff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attributes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(usually NULL)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Line 5"/>
          <p:cNvSpPr/>
          <p:nvPr/>
        </p:nvSpPr>
        <p:spPr>
          <a:xfrm flipH="1">
            <a:off x="4114440" y="2286000"/>
            <a:ext cx="2994120" cy="137160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"/>
          <p:cNvSpPr/>
          <p:nvPr/>
        </p:nvSpPr>
        <p:spPr>
          <a:xfrm>
            <a:off x="6981840" y="3873960"/>
            <a:ext cx="2000160" cy="699840"/>
          </a:xfrm>
          <a:prstGeom prst="rect">
            <a:avLst/>
          </a:prstGeom>
          <a:solidFill>
            <a:srgbClr val="ccfff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arguments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(void *p)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Line 7"/>
          <p:cNvSpPr/>
          <p:nvPr/>
        </p:nvSpPr>
        <p:spPr>
          <a:xfrm flipH="1" flipV="1">
            <a:off x="6019560" y="3870360"/>
            <a:ext cx="953280" cy="304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"/>
          <p:cNvSpPr/>
          <p:nvPr/>
        </p:nvSpPr>
        <p:spPr>
          <a:xfrm>
            <a:off x="6975720" y="4962960"/>
            <a:ext cx="1436040" cy="699840"/>
          </a:xfrm>
          <a:prstGeom prst="rect">
            <a:avLst/>
          </a:prstGeom>
          <a:solidFill>
            <a:srgbClr val="ccfff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Return value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(void **p)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Line 9"/>
          <p:cNvSpPr/>
          <p:nvPr/>
        </p:nvSpPr>
        <p:spPr>
          <a:xfrm flipH="1" flipV="1">
            <a:off x="3800160" y="4114800"/>
            <a:ext cx="3162960" cy="11620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0"/>
          <p:cNvSpPr/>
          <p:nvPr/>
        </p:nvSpPr>
        <p:spPr>
          <a:xfrm>
            <a:off x="6404760" y="6336360"/>
            <a:ext cx="81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11"/>
          <p:cNvSpPr/>
          <p:nvPr/>
        </p:nvSpPr>
        <p:spPr>
          <a:xfrm>
            <a:off x="5134320" y="2060640"/>
            <a:ext cx="1141920" cy="394920"/>
          </a:xfrm>
          <a:prstGeom prst="rect">
            <a:avLst/>
          </a:prstGeom>
          <a:solidFill>
            <a:srgbClr val="ccfff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ID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Line 12"/>
          <p:cNvSpPr/>
          <p:nvPr/>
        </p:nvSpPr>
        <p:spPr>
          <a:xfrm flipH="1">
            <a:off x="3504960" y="2286000"/>
            <a:ext cx="1598040" cy="137160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3"/>
          <p:cNvSpPr/>
          <p:nvPr/>
        </p:nvSpPr>
        <p:spPr>
          <a:xfrm>
            <a:off x="7267320" y="3089520"/>
            <a:ext cx="1640520" cy="394920"/>
          </a:xfrm>
          <a:prstGeom prst="rect">
            <a:avLst/>
          </a:prstGeom>
          <a:solidFill>
            <a:srgbClr val="ccfff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routine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Line 14"/>
          <p:cNvSpPr/>
          <p:nvPr/>
        </p:nvSpPr>
        <p:spPr>
          <a:xfrm flipH="1">
            <a:off x="4952880" y="3314520"/>
            <a:ext cx="2268360" cy="3430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5"/>
          <p:cNvSpPr/>
          <p:nvPr/>
        </p:nvSpPr>
        <p:spPr>
          <a:xfrm>
            <a:off x="5669640" y="4321440"/>
            <a:ext cx="81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Execution of Threaded “hello, world”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2298600" y="1371960"/>
            <a:ext cx="1230480" cy="36432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Main thread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94240" y="2603880"/>
            <a:ext cx="1209240" cy="36432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Peer thread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Line 4"/>
          <p:cNvSpPr/>
          <p:nvPr/>
        </p:nvSpPr>
        <p:spPr>
          <a:xfrm>
            <a:off x="2895480" y="2057400"/>
            <a:ext cx="19080" cy="341280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5"/>
          <p:cNvSpPr/>
          <p:nvPr/>
        </p:nvSpPr>
        <p:spPr>
          <a:xfrm>
            <a:off x="6724440" y="3260520"/>
            <a:ext cx="360" cy="6094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6"/>
          <p:cNvSpPr/>
          <p:nvPr/>
        </p:nvSpPr>
        <p:spPr>
          <a:xfrm>
            <a:off x="6798960" y="3552120"/>
            <a:ext cx="182484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 NULL;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Line 7"/>
          <p:cNvSpPr/>
          <p:nvPr/>
        </p:nvSpPr>
        <p:spPr>
          <a:xfrm>
            <a:off x="2895480" y="2438280"/>
            <a:ext cx="3828960" cy="8222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8"/>
          <p:cNvSpPr/>
          <p:nvPr/>
        </p:nvSpPr>
        <p:spPr>
          <a:xfrm>
            <a:off x="476640" y="3506040"/>
            <a:ext cx="2368800" cy="638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Main thread waits for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peer  thread to terminate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Line 9"/>
          <p:cNvSpPr/>
          <p:nvPr/>
        </p:nvSpPr>
        <p:spPr>
          <a:xfrm flipH="1">
            <a:off x="2914560" y="3870000"/>
            <a:ext cx="3809880" cy="7621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0"/>
          <p:cNvSpPr/>
          <p:nvPr/>
        </p:nvSpPr>
        <p:spPr>
          <a:xfrm>
            <a:off x="446400" y="5030280"/>
            <a:ext cx="1676880" cy="1187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exit()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Terminates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main thread and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any peer threads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11"/>
          <p:cNvSpPr/>
          <p:nvPr/>
        </p:nvSpPr>
        <p:spPr>
          <a:xfrm>
            <a:off x="712800" y="2209680"/>
            <a:ext cx="1906920" cy="3639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call Pthread_create()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2"/>
          <p:cNvSpPr/>
          <p:nvPr/>
        </p:nvSpPr>
        <p:spPr>
          <a:xfrm>
            <a:off x="965160" y="2971800"/>
            <a:ext cx="1681560" cy="3639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call Pthread_join()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3"/>
          <p:cNvSpPr/>
          <p:nvPr/>
        </p:nvSpPr>
        <p:spPr>
          <a:xfrm>
            <a:off x="304920" y="4419720"/>
            <a:ext cx="2513520" cy="3639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Pthread_join() returns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4"/>
          <p:cNvSpPr/>
          <p:nvPr/>
        </p:nvSpPr>
        <p:spPr>
          <a:xfrm>
            <a:off x="6781320" y="3201120"/>
            <a:ext cx="12762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printf()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5"/>
          <p:cNvSpPr/>
          <p:nvPr/>
        </p:nvSpPr>
        <p:spPr>
          <a:xfrm>
            <a:off x="6808680" y="3809880"/>
            <a:ext cx="1209240" cy="638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Peer thread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terminates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6"/>
          <p:cNvSpPr/>
          <p:nvPr/>
        </p:nvSpPr>
        <p:spPr>
          <a:xfrm>
            <a:off x="380160" y="2514600"/>
            <a:ext cx="2204280" cy="3639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Pthread_create() returns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57120" y="435600"/>
            <a:ext cx="787140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 and Cons of Thread-Based Designs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90520" y="1371600"/>
            <a:ext cx="8306280" cy="522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Easy to share data structures between threads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e.g., logging information, file cache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Threads are more efficient than processes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–</a:t>
            </a: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Unintentional sharing can introduce subtle and hard-to-reproduce errors!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ease with which data can be shared is both the greatest strength and the greatest weakness of threads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 to know which data shared &amp; which private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 to detect by testing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Probability of bad race outcome very low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 nonzero!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02400" y="435600"/>
            <a:ext cx="863352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Variables in Threaded C Programs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84400" y="1257480"/>
            <a:ext cx="8306280" cy="514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Question: Which variables  in a threaded C program are shared among threads?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answer is not as simple as “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variables are shared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and </a:t>
            </a:r>
            <a:br/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stack variables are private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Def: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variable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and only if multiple threads reference some instance of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Requires answers to the following questions: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the memory model for threads?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are instances of variables mapped to memory?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many threads might reference each of these instances?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Memory Model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333360" y="1264320"/>
            <a:ext cx="820008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Conceptual model: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threads run within the context of a single process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thread has its own separate thread context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ID, stack, stack pointer, PC, condition codes, and GP registers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threads share the remaining process context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Code, data, heap, and shared library segments of the process virtual address space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files and installed handlers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Operationally, this model is not strictly enforced: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 values are truly separate and protected, but…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Any thread can read and write the stack of any other thread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mismatch between the conceptual and operation model </a:t>
            </a:r>
            <a:br/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a source of confusion and errors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23" end="6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51000" y="435600"/>
            <a:ext cx="850608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 Program to Illustrate Sharing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76320" y="1446840"/>
            <a:ext cx="4266000" cy="47138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**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global var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msgs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[2] =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"Hello from foo"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"Hello from bar"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ptr = msgs;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(i = 0; i &lt; 2; i++)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Pthread_create(&amp;tid,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thread,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*)i);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Pthread_exit(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795200" y="1461240"/>
            <a:ext cx="4060440" cy="22802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vargp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myid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)vargp;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static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0;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"[%ld]:  %s (cnt=%d)\n"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myid, ptr[myid], ++cnt);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return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4708440" y="3914640"/>
            <a:ext cx="4223520" cy="548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ctr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Peer threads reference main thread’s stack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indirectly through global ptr variable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Line 5"/>
          <p:cNvSpPr/>
          <p:nvPr/>
        </p:nvSpPr>
        <p:spPr>
          <a:xfrm flipV="1">
            <a:off x="6181200" y="3239280"/>
            <a:ext cx="520920" cy="673200"/>
          </a:xfrm>
          <a:prstGeom prst="line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6"/>
          <p:cNvSpPr/>
          <p:nvPr/>
        </p:nvSpPr>
        <p:spPr>
          <a:xfrm>
            <a:off x="3359160" y="5879160"/>
            <a:ext cx="103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sharing.c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57120" y="435600"/>
            <a:ext cx="848124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Mapping Variable Instances to Memory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396720" y="1362240"/>
            <a:ext cx="844128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variables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Def: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Variable declared outside of a function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 memory contains exactly one instance of any global variable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 variables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Def: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Variable declared inside function without 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static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attribute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thread stack contains one instance of each local variable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 static variables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Def: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Variable declared inside  function with the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static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attribute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 memory contains exactly one instance of any local static variable.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45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45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45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45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45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45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Variable Analysis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341280" y="1219320"/>
            <a:ext cx="7895160" cy="518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Which variables are shared?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5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Answer: A variable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shared iff multiple threads reference at least one instance of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Thus: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4480" indent="-245160">
              <a:lnSpc>
                <a:spcPct val="100000"/>
              </a:lnSpc>
              <a:spcBef>
                <a:spcPts val="499"/>
              </a:spcBef>
              <a:buClr>
                <a:srgbClr val="c00000"/>
              </a:buClr>
              <a:buSzPct val="75000"/>
              <a:buFont typeface="Wingdings" charset="2"/>
              <a:buChar char=""/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ptr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and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msgs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shared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4480" indent="-245160">
              <a:lnSpc>
                <a:spcPct val="100000"/>
              </a:lnSpc>
              <a:spcBef>
                <a:spcPts val="499"/>
              </a:spcBef>
              <a:buClr>
                <a:srgbClr val="c00000"/>
              </a:buClr>
              <a:buSzPct val="75000"/>
              <a:buFont typeface="Wingdings" charset="2"/>
              <a:buChar char=""/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myid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</a:t>
            </a: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shared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828000" y="1776240"/>
            <a:ext cx="6139080" cy="23468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ctr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Variable 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Referenced by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Referenced by 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Referenced by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main thread?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peer thread 0?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peer thread 1?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ptr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i.m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msgs.m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myid.p0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myid.p1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2365200" y="236232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4041720" y="236232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5870160" y="236232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2398680" y="2654280"/>
            <a:ext cx="425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8"/>
          <p:cNvSpPr/>
          <p:nvPr/>
        </p:nvSpPr>
        <p:spPr>
          <a:xfrm>
            <a:off x="4041720" y="265428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9"/>
          <p:cNvSpPr/>
          <p:nvPr/>
        </p:nvSpPr>
        <p:spPr>
          <a:xfrm>
            <a:off x="5870160" y="265428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0"/>
          <p:cNvSpPr/>
          <p:nvPr/>
        </p:nvSpPr>
        <p:spPr>
          <a:xfrm>
            <a:off x="2365200" y="292104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1"/>
          <p:cNvSpPr/>
          <p:nvPr/>
        </p:nvSpPr>
        <p:spPr>
          <a:xfrm>
            <a:off x="4075200" y="2921040"/>
            <a:ext cx="425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12"/>
          <p:cNvSpPr/>
          <p:nvPr/>
        </p:nvSpPr>
        <p:spPr>
          <a:xfrm>
            <a:off x="5903640" y="2921040"/>
            <a:ext cx="425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3"/>
          <p:cNvSpPr/>
          <p:nvPr/>
        </p:nvSpPr>
        <p:spPr>
          <a:xfrm>
            <a:off x="2365200" y="322776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4"/>
          <p:cNvSpPr/>
          <p:nvPr/>
        </p:nvSpPr>
        <p:spPr>
          <a:xfrm>
            <a:off x="4041720" y="322776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5"/>
          <p:cNvSpPr/>
          <p:nvPr/>
        </p:nvSpPr>
        <p:spPr>
          <a:xfrm>
            <a:off x="5870160" y="322776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6"/>
          <p:cNvSpPr/>
          <p:nvPr/>
        </p:nvSpPr>
        <p:spPr>
          <a:xfrm>
            <a:off x="2398680" y="3510000"/>
            <a:ext cx="425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17"/>
          <p:cNvSpPr/>
          <p:nvPr/>
        </p:nvSpPr>
        <p:spPr>
          <a:xfrm>
            <a:off x="4041720" y="351000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8"/>
          <p:cNvSpPr/>
          <p:nvPr/>
        </p:nvSpPr>
        <p:spPr>
          <a:xfrm>
            <a:off x="5903640" y="3510000"/>
            <a:ext cx="425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9"/>
          <p:cNvSpPr/>
          <p:nvPr/>
        </p:nvSpPr>
        <p:spPr>
          <a:xfrm>
            <a:off x="2398680" y="3771000"/>
            <a:ext cx="425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0"/>
          <p:cNvSpPr/>
          <p:nvPr/>
        </p:nvSpPr>
        <p:spPr>
          <a:xfrm>
            <a:off x="4066200" y="3771000"/>
            <a:ext cx="425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21"/>
          <p:cNvSpPr/>
          <p:nvPr/>
        </p:nvSpPr>
        <p:spPr>
          <a:xfrm>
            <a:off x="5870160" y="3771000"/>
            <a:ext cx="49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Concurrent Programming is Hard!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96720" y="136224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human mind tends to be sequential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notion of time is often misleading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Thinking about all possible sequences of events in a computer system is at least error prone and frequently impossible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Synchronizing Threads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396720" y="136224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variables are handy...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 introduce the possibility of nasty 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synchronization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errors.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9" dur="indefinite" restart="never" nodeType="tmRoot">
          <p:childTnLst>
            <p:seq>
              <p:cTn id="2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66120" y="152280"/>
            <a:ext cx="8774640" cy="109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badcnt.c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Improper Synchronization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46080" y="1258200"/>
            <a:ext cx="4799520" cy="53395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Global shared variable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volatile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0;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Counter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argc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**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argv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niters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tid1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tid2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niters = atoi(argv[1]);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Pthread_create(&amp;tid1,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thread, &amp;niters);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Pthread_create(&amp;tid2,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thread, &amp;niters);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Pthread_join(tid1,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Pthread_join(tid2,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Check result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(cnt != (2 * niters))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5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"BOOM! cnt=%ld\n"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cnt);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else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5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"OK cnt=%ld\n"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cnt);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016240" y="1253880"/>
            <a:ext cx="9281520" cy="27669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d0003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Thread routine */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10770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10770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9e4c04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vargp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                   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10770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9e4c04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600" spc="-1" strike="noStrike">
                <a:solidFill>
                  <a:srgbClr val="9e4c04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niters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*((</a:t>
            </a:r>
            <a:r>
              <a:rPr b="1" lang="en" sz="1600" spc="-1" strike="noStrike">
                <a:solidFill>
                  <a:srgbClr val="10770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*)vargp);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    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9d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(i = 0; i &lt; niters; i++)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cnt++;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    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9d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return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0f7574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    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5500800" y="4199760"/>
            <a:ext cx="2740680" cy="1306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./badcnt 10000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OK cnt=20000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./badcnt 10000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BOOM! cnt=13051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5105520" y="5695200"/>
            <a:ext cx="3504240" cy="1095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should equal 20,000.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9d3e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went wrong?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6"/>
          <p:cNvSpPr/>
          <p:nvPr/>
        </p:nvSpPr>
        <p:spPr>
          <a:xfrm>
            <a:off x="3763080" y="6248520"/>
            <a:ext cx="98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badcnt.c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Assembly Code for Counter Loop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094480" y="1719000"/>
            <a:ext cx="4020840" cy="6386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 (i = 0; i &lt; niters; i++)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cnt++;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1828800" y="1251360"/>
            <a:ext cx="4853520" cy="455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code for counter loop in thread i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2209680" y="3121200"/>
            <a:ext cx="3613320" cy="3430800"/>
          </a:xfrm>
          <a:prstGeom prst="rect">
            <a:avLst/>
          </a:prstGeom>
          <a:solidFill>
            <a:srgbClr val="d9d9d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movq  (%rdi), %rcx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testq %rcx,%rcx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jle   .L2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movl  $0, %eax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.L3: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movq  cnt(%rip),%rdx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addq  $1, %rdx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movq  %rdx, cnt(%rip)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addq  $1, %rax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cmpq  %rcx, %rax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jne   .L3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.L2: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 flipH="1">
            <a:off x="5921280" y="3148200"/>
            <a:ext cx="72360" cy="1085760"/>
          </a:xfrm>
          <a:prstGeom prst="leftBrace">
            <a:avLst>
              <a:gd name="adj1" fmla="val 123405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6"/>
          <p:cNvSpPr/>
          <p:nvPr/>
        </p:nvSpPr>
        <p:spPr>
          <a:xfrm>
            <a:off x="5985360" y="3491280"/>
            <a:ext cx="97020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H</a:t>
            </a:r>
            <a:r>
              <a:rPr b="1" i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</a:t>
            </a: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: Head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7"/>
          <p:cNvSpPr/>
          <p:nvPr/>
        </p:nvSpPr>
        <p:spPr>
          <a:xfrm>
            <a:off x="5982840" y="5725440"/>
            <a:ext cx="7304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</a:t>
            </a:r>
            <a:r>
              <a:rPr b="1" i="1" lang="en" sz="1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: Tail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Line 8"/>
          <p:cNvSpPr/>
          <p:nvPr/>
        </p:nvSpPr>
        <p:spPr>
          <a:xfrm flipV="1">
            <a:off x="2212200" y="4290120"/>
            <a:ext cx="3601080" cy="64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9"/>
          <p:cNvSpPr/>
          <p:nvPr/>
        </p:nvSpPr>
        <p:spPr>
          <a:xfrm>
            <a:off x="2212200" y="5390640"/>
            <a:ext cx="3601080" cy="147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0"/>
          <p:cNvSpPr/>
          <p:nvPr/>
        </p:nvSpPr>
        <p:spPr>
          <a:xfrm>
            <a:off x="5987880" y="4393080"/>
            <a:ext cx="161172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L</a:t>
            </a:r>
            <a:r>
              <a:rPr b="1" i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: Load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U</a:t>
            </a:r>
            <a:r>
              <a:rPr b="1" i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: Update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</a:t>
            </a:r>
            <a:r>
              <a:rPr b="1" i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: Store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1"/>
          <p:cNvSpPr/>
          <p:nvPr/>
        </p:nvSpPr>
        <p:spPr>
          <a:xfrm>
            <a:off x="2645640" y="2673720"/>
            <a:ext cx="27406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Asm code for thread i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2"/>
          <p:cNvSpPr/>
          <p:nvPr/>
        </p:nvSpPr>
        <p:spPr>
          <a:xfrm flipH="1">
            <a:off x="5921280" y="4295520"/>
            <a:ext cx="72360" cy="1085760"/>
          </a:xfrm>
          <a:prstGeom prst="leftBrace">
            <a:avLst>
              <a:gd name="adj1" fmla="val 123405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3"/>
          <p:cNvSpPr/>
          <p:nvPr/>
        </p:nvSpPr>
        <p:spPr>
          <a:xfrm flipH="1">
            <a:off x="5921280" y="5432400"/>
            <a:ext cx="72360" cy="1085760"/>
          </a:xfrm>
          <a:prstGeom prst="leftBrace">
            <a:avLst>
              <a:gd name="adj1" fmla="val 123405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292680" y="493560"/>
            <a:ext cx="6615720" cy="57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Concurrent Execution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290520" y="1220760"/>
            <a:ext cx="8306280" cy="144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Key idea: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general, any sequentially consistent interleaving is possible, but some give an unexpected result!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denotes that thread i executes instruction I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%rdx</a:t>
            </a:r>
            <a:r>
              <a:rPr b="0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the content of %rdx in thread i’s context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1820880" y="33433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1820880" y="36147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1820880" y="38768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1820880" y="414828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7"/>
          <p:cNvSpPr/>
          <p:nvPr/>
        </p:nvSpPr>
        <p:spPr>
          <a:xfrm>
            <a:off x="1820880" y="441000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1820880" y="46814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9"/>
          <p:cNvSpPr/>
          <p:nvPr/>
        </p:nvSpPr>
        <p:spPr>
          <a:xfrm>
            <a:off x="1820880" y="494352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0"/>
          <p:cNvSpPr/>
          <p:nvPr/>
        </p:nvSpPr>
        <p:spPr>
          <a:xfrm>
            <a:off x="1820880" y="52149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1"/>
          <p:cNvSpPr/>
          <p:nvPr/>
        </p:nvSpPr>
        <p:spPr>
          <a:xfrm>
            <a:off x="1820880" y="547704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2"/>
          <p:cNvSpPr/>
          <p:nvPr/>
        </p:nvSpPr>
        <p:spPr>
          <a:xfrm>
            <a:off x="1820880" y="5748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13"/>
          <p:cNvSpPr/>
          <p:nvPr/>
        </p:nvSpPr>
        <p:spPr>
          <a:xfrm>
            <a:off x="846000" y="33433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4"/>
          <p:cNvSpPr/>
          <p:nvPr/>
        </p:nvSpPr>
        <p:spPr>
          <a:xfrm>
            <a:off x="846000" y="36147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5"/>
          <p:cNvSpPr/>
          <p:nvPr/>
        </p:nvSpPr>
        <p:spPr>
          <a:xfrm>
            <a:off x="846000" y="38768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6"/>
          <p:cNvSpPr/>
          <p:nvPr/>
        </p:nvSpPr>
        <p:spPr>
          <a:xfrm>
            <a:off x="846000" y="414828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17"/>
          <p:cNvSpPr/>
          <p:nvPr/>
        </p:nvSpPr>
        <p:spPr>
          <a:xfrm>
            <a:off x="846000" y="441000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18"/>
          <p:cNvSpPr/>
          <p:nvPr/>
        </p:nvSpPr>
        <p:spPr>
          <a:xfrm>
            <a:off x="846000" y="46814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19"/>
          <p:cNvSpPr/>
          <p:nvPr/>
        </p:nvSpPr>
        <p:spPr>
          <a:xfrm>
            <a:off x="846000" y="494352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0"/>
          <p:cNvSpPr/>
          <p:nvPr/>
        </p:nvSpPr>
        <p:spPr>
          <a:xfrm>
            <a:off x="846000" y="52149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21"/>
          <p:cNvSpPr/>
          <p:nvPr/>
        </p:nvSpPr>
        <p:spPr>
          <a:xfrm>
            <a:off x="846000" y="547704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2"/>
          <p:cNvSpPr/>
          <p:nvPr/>
        </p:nvSpPr>
        <p:spPr>
          <a:xfrm>
            <a:off x="846000" y="5748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23"/>
          <p:cNvSpPr/>
          <p:nvPr/>
        </p:nvSpPr>
        <p:spPr>
          <a:xfrm>
            <a:off x="2795760" y="33433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4"/>
          <p:cNvSpPr/>
          <p:nvPr/>
        </p:nvSpPr>
        <p:spPr>
          <a:xfrm>
            <a:off x="2795760" y="36147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25"/>
          <p:cNvSpPr/>
          <p:nvPr/>
        </p:nvSpPr>
        <p:spPr>
          <a:xfrm>
            <a:off x="2795760" y="38768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26"/>
          <p:cNvSpPr/>
          <p:nvPr/>
        </p:nvSpPr>
        <p:spPr>
          <a:xfrm>
            <a:off x="2795760" y="414828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7"/>
          <p:cNvSpPr/>
          <p:nvPr/>
        </p:nvSpPr>
        <p:spPr>
          <a:xfrm>
            <a:off x="2795760" y="441000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28"/>
          <p:cNvSpPr/>
          <p:nvPr/>
        </p:nvSpPr>
        <p:spPr>
          <a:xfrm>
            <a:off x="2795760" y="46814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29"/>
          <p:cNvSpPr/>
          <p:nvPr/>
        </p:nvSpPr>
        <p:spPr>
          <a:xfrm>
            <a:off x="2795760" y="494352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30"/>
          <p:cNvSpPr/>
          <p:nvPr/>
        </p:nvSpPr>
        <p:spPr>
          <a:xfrm>
            <a:off x="2795760" y="52149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31"/>
          <p:cNvSpPr/>
          <p:nvPr/>
        </p:nvSpPr>
        <p:spPr>
          <a:xfrm>
            <a:off x="2795760" y="547704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32"/>
          <p:cNvSpPr/>
          <p:nvPr/>
        </p:nvSpPr>
        <p:spPr>
          <a:xfrm>
            <a:off x="2795760" y="5748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33"/>
          <p:cNvSpPr/>
          <p:nvPr/>
        </p:nvSpPr>
        <p:spPr>
          <a:xfrm>
            <a:off x="4716360" y="33433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4"/>
          <p:cNvSpPr/>
          <p:nvPr/>
        </p:nvSpPr>
        <p:spPr>
          <a:xfrm>
            <a:off x="4716360" y="36147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35"/>
          <p:cNvSpPr/>
          <p:nvPr/>
        </p:nvSpPr>
        <p:spPr>
          <a:xfrm>
            <a:off x="4716360" y="38768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36"/>
          <p:cNvSpPr/>
          <p:nvPr/>
        </p:nvSpPr>
        <p:spPr>
          <a:xfrm>
            <a:off x="4716360" y="414828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37"/>
          <p:cNvSpPr/>
          <p:nvPr/>
        </p:nvSpPr>
        <p:spPr>
          <a:xfrm>
            <a:off x="4716360" y="441000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38"/>
          <p:cNvSpPr/>
          <p:nvPr/>
        </p:nvSpPr>
        <p:spPr>
          <a:xfrm>
            <a:off x="4716360" y="46814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39"/>
          <p:cNvSpPr/>
          <p:nvPr/>
        </p:nvSpPr>
        <p:spPr>
          <a:xfrm>
            <a:off x="4716360" y="494352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40"/>
          <p:cNvSpPr/>
          <p:nvPr/>
        </p:nvSpPr>
        <p:spPr>
          <a:xfrm>
            <a:off x="4716360" y="52149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41"/>
          <p:cNvSpPr/>
          <p:nvPr/>
        </p:nvSpPr>
        <p:spPr>
          <a:xfrm>
            <a:off x="4716360" y="547704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42"/>
          <p:cNvSpPr/>
          <p:nvPr/>
        </p:nvSpPr>
        <p:spPr>
          <a:xfrm>
            <a:off x="4716360" y="5748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43"/>
          <p:cNvSpPr/>
          <p:nvPr/>
        </p:nvSpPr>
        <p:spPr>
          <a:xfrm>
            <a:off x="842760" y="2897280"/>
            <a:ext cx="106272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(thread)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44"/>
          <p:cNvSpPr/>
          <p:nvPr/>
        </p:nvSpPr>
        <p:spPr>
          <a:xfrm>
            <a:off x="2008440" y="2895480"/>
            <a:ext cx="63900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45"/>
          <p:cNvSpPr/>
          <p:nvPr/>
        </p:nvSpPr>
        <p:spPr>
          <a:xfrm>
            <a:off x="4985640" y="2913120"/>
            <a:ext cx="47592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46"/>
          <p:cNvSpPr/>
          <p:nvPr/>
        </p:nvSpPr>
        <p:spPr>
          <a:xfrm>
            <a:off x="2934000" y="2895480"/>
            <a:ext cx="71820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%rdx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47"/>
          <p:cNvSpPr/>
          <p:nvPr/>
        </p:nvSpPr>
        <p:spPr>
          <a:xfrm>
            <a:off x="5920200" y="5671080"/>
            <a:ext cx="550800" cy="455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48"/>
          <p:cNvSpPr/>
          <p:nvPr/>
        </p:nvSpPr>
        <p:spPr>
          <a:xfrm>
            <a:off x="3741840" y="33433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49"/>
          <p:cNvSpPr/>
          <p:nvPr/>
        </p:nvSpPr>
        <p:spPr>
          <a:xfrm>
            <a:off x="3741840" y="36147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50"/>
          <p:cNvSpPr/>
          <p:nvPr/>
        </p:nvSpPr>
        <p:spPr>
          <a:xfrm>
            <a:off x="3741840" y="38768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51"/>
          <p:cNvSpPr/>
          <p:nvPr/>
        </p:nvSpPr>
        <p:spPr>
          <a:xfrm>
            <a:off x="3741840" y="414828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52"/>
          <p:cNvSpPr/>
          <p:nvPr/>
        </p:nvSpPr>
        <p:spPr>
          <a:xfrm>
            <a:off x="3741840" y="441000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53"/>
          <p:cNvSpPr/>
          <p:nvPr/>
        </p:nvSpPr>
        <p:spPr>
          <a:xfrm>
            <a:off x="3741840" y="46814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54"/>
          <p:cNvSpPr/>
          <p:nvPr/>
        </p:nvSpPr>
        <p:spPr>
          <a:xfrm>
            <a:off x="3741840" y="494352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55"/>
          <p:cNvSpPr/>
          <p:nvPr/>
        </p:nvSpPr>
        <p:spPr>
          <a:xfrm>
            <a:off x="3741840" y="52149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56"/>
          <p:cNvSpPr/>
          <p:nvPr/>
        </p:nvSpPr>
        <p:spPr>
          <a:xfrm>
            <a:off x="3741840" y="547704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57"/>
          <p:cNvSpPr/>
          <p:nvPr/>
        </p:nvSpPr>
        <p:spPr>
          <a:xfrm>
            <a:off x="3741840" y="5748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58"/>
          <p:cNvSpPr/>
          <p:nvPr/>
        </p:nvSpPr>
        <p:spPr>
          <a:xfrm>
            <a:off x="3880440" y="2895480"/>
            <a:ext cx="71820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%rdx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59"/>
          <p:cNvSpPr/>
          <p:nvPr/>
        </p:nvSpPr>
        <p:spPr>
          <a:xfrm>
            <a:off x="6238800" y="3620880"/>
            <a:ext cx="48636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0"/>
          <p:cNvSpPr/>
          <p:nvPr/>
        </p:nvSpPr>
        <p:spPr>
          <a:xfrm>
            <a:off x="6934320" y="3392280"/>
            <a:ext cx="1599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1 critical section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61"/>
          <p:cNvSpPr/>
          <p:nvPr/>
        </p:nvSpPr>
        <p:spPr>
          <a:xfrm>
            <a:off x="6238800" y="4258800"/>
            <a:ext cx="48636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62"/>
          <p:cNvSpPr/>
          <p:nvPr/>
        </p:nvSpPr>
        <p:spPr>
          <a:xfrm>
            <a:off x="6934320" y="4078080"/>
            <a:ext cx="1599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2 critical section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Concurrent Execution (cont)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356760" y="1276200"/>
            <a:ext cx="7895160" cy="85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 ordering: two threads increment the counter, but the result is 1 instead of 2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798560" y="26575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1798560" y="29289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1798560" y="31910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6"/>
          <p:cNvSpPr/>
          <p:nvPr/>
        </p:nvSpPr>
        <p:spPr>
          <a:xfrm>
            <a:off x="1798560" y="3462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1798560" y="372420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8"/>
          <p:cNvSpPr/>
          <p:nvPr/>
        </p:nvSpPr>
        <p:spPr>
          <a:xfrm>
            <a:off x="1798560" y="39956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9"/>
          <p:cNvSpPr/>
          <p:nvPr/>
        </p:nvSpPr>
        <p:spPr>
          <a:xfrm>
            <a:off x="1798560" y="42577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10"/>
          <p:cNvSpPr/>
          <p:nvPr/>
        </p:nvSpPr>
        <p:spPr>
          <a:xfrm>
            <a:off x="1798560" y="45291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11"/>
          <p:cNvSpPr/>
          <p:nvPr/>
        </p:nvSpPr>
        <p:spPr>
          <a:xfrm>
            <a:off x="1798560" y="47912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12"/>
          <p:cNvSpPr/>
          <p:nvPr/>
        </p:nvSpPr>
        <p:spPr>
          <a:xfrm>
            <a:off x="1798560" y="50626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13"/>
          <p:cNvSpPr/>
          <p:nvPr/>
        </p:nvSpPr>
        <p:spPr>
          <a:xfrm>
            <a:off x="823680" y="26575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14"/>
          <p:cNvSpPr/>
          <p:nvPr/>
        </p:nvSpPr>
        <p:spPr>
          <a:xfrm>
            <a:off x="823680" y="29289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15"/>
          <p:cNvSpPr/>
          <p:nvPr/>
        </p:nvSpPr>
        <p:spPr>
          <a:xfrm>
            <a:off x="823680" y="31910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16"/>
          <p:cNvSpPr/>
          <p:nvPr/>
        </p:nvSpPr>
        <p:spPr>
          <a:xfrm>
            <a:off x="823680" y="3462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17"/>
          <p:cNvSpPr/>
          <p:nvPr/>
        </p:nvSpPr>
        <p:spPr>
          <a:xfrm>
            <a:off x="823680" y="372420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18"/>
          <p:cNvSpPr/>
          <p:nvPr/>
        </p:nvSpPr>
        <p:spPr>
          <a:xfrm>
            <a:off x="823680" y="39956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19"/>
          <p:cNvSpPr/>
          <p:nvPr/>
        </p:nvSpPr>
        <p:spPr>
          <a:xfrm>
            <a:off x="823680" y="42577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20"/>
          <p:cNvSpPr/>
          <p:nvPr/>
        </p:nvSpPr>
        <p:spPr>
          <a:xfrm>
            <a:off x="823680" y="45291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823680" y="47912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22"/>
          <p:cNvSpPr/>
          <p:nvPr/>
        </p:nvSpPr>
        <p:spPr>
          <a:xfrm>
            <a:off x="823680" y="50626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23"/>
          <p:cNvSpPr/>
          <p:nvPr/>
        </p:nvSpPr>
        <p:spPr>
          <a:xfrm>
            <a:off x="2773080" y="26575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2773080" y="29289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773080" y="31910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26"/>
          <p:cNvSpPr/>
          <p:nvPr/>
        </p:nvSpPr>
        <p:spPr>
          <a:xfrm>
            <a:off x="2773080" y="3462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27"/>
          <p:cNvSpPr/>
          <p:nvPr/>
        </p:nvSpPr>
        <p:spPr>
          <a:xfrm>
            <a:off x="2773080" y="372420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28"/>
          <p:cNvSpPr/>
          <p:nvPr/>
        </p:nvSpPr>
        <p:spPr>
          <a:xfrm>
            <a:off x="2773080" y="39956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29"/>
          <p:cNvSpPr/>
          <p:nvPr/>
        </p:nvSpPr>
        <p:spPr>
          <a:xfrm>
            <a:off x="2773080" y="42577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30"/>
          <p:cNvSpPr/>
          <p:nvPr/>
        </p:nvSpPr>
        <p:spPr>
          <a:xfrm>
            <a:off x="2773080" y="45291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31"/>
          <p:cNvSpPr/>
          <p:nvPr/>
        </p:nvSpPr>
        <p:spPr>
          <a:xfrm>
            <a:off x="2773080" y="47912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32"/>
          <p:cNvSpPr/>
          <p:nvPr/>
        </p:nvSpPr>
        <p:spPr>
          <a:xfrm>
            <a:off x="2773080" y="50626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33"/>
          <p:cNvSpPr/>
          <p:nvPr/>
        </p:nvSpPr>
        <p:spPr>
          <a:xfrm>
            <a:off x="4662360" y="26575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34"/>
          <p:cNvSpPr/>
          <p:nvPr/>
        </p:nvSpPr>
        <p:spPr>
          <a:xfrm>
            <a:off x="4662360" y="29289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35"/>
          <p:cNvSpPr/>
          <p:nvPr/>
        </p:nvSpPr>
        <p:spPr>
          <a:xfrm>
            <a:off x="4662360" y="31910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36"/>
          <p:cNvSpPr/>
          <p:nvPr/>
        </p:nvSpPr>
        <p:spPr>
          <a:xfrm>
            <a:off x="4662360" y="3462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37"/>
          <p:cNvSpPr/>
          <p:nvPr/>
        </p:nvSpPr>
        <p:spPr>
          <a:xfrm>
            <a:off x="4662360" y="372420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38"/>
          <p:cNvSpPr/>
          <p:nvPr/>
        </p:nvSpPr>
        <p:spPr>
          <a:xfrm>
            <a:off x="4662360" y="39956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39"/>
          <p:cNvSpPr/>
          <p:nvPr/>
        </p:nvSpPr>
        <p:spPr>
          <a:xfrm>
            <a:off x="4662360" y="42577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40"/>
          <p:cNvSpPr/>
          <p:nvPr/>
        </p:nvSpPr>
        <p:spPr>
          <a:xfrm>
            <a:off x="4662360" y="45291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41"/>
          <p:cNvSpPr/>
          <p:nvPr/>
        </p:nvSpPr>
        <p:spPr>
          <a:xfrm>
            <a:off x="4662360" y="47912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42"/>
          <p:cNvSpPr/>
          <p:nvPr/>
        </p:nvSpPr>
        <p:spPr>
          <a:xfrm>
            <a:off x="4662360" y="50626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43"/>
          <p:cNvSpPr/>
          <p:nvPr/>
        </p:nvSpPr>
        <p:spPr>
          <a:xfrm>
            <a:off x="819360" y="2283480"/>
            <a:ext cx="106272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(thread)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44"/>
          <p:cNvSpPr/>
          <p:nvPr/>
        </p:nvSpPr>
        <p:spPr>
          <a:xfrm>
            <a:off x="1984680" y="2281680"/>
            <a:ext cx="63900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45"/>
          <p:cNvSpPr/>
          <p:nvPr/>
        </p:nvSpPr>
        <p:spPr>
          <a:xfrm>
            <a:off x="4930560" y="2299320"/>
            <a:ext cx="47592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46"/>
          <p:cNvSpPr/>
          <p:nvPr/>
        </p:nvSpPr>
        <p:spPr>
          <a:xfrm>
            <a:off x="2910600" y="2281680"/>
            <a:ext cx="71820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%rdx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47"/>
          <p:cNvSpPr/>
          <p:nvPr/>
        </p:nvSpPr>
        <p:spPr>
          <a:xfrm>
            <a:off x="3732120" y="26575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48"/>
          <p:cNvSpPr/>
          <p:nvPr/>
        </p:nvSpPr>
        <p:spPr>
          <a:xfrm>
            <a:off x="3732120" y="292896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49"/>
          <p:cNvSpPr/>
          <p:nvPr/>
        </p:nvSpPr>
        <p:spPr>
          <a:xfrm>
            <a:off x="3732120" y="31910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50"/>
          <p:cNvSpPr/>
          <p:nvPr/>
        </p:nvSpPr>
        <p:spPr>
          <a:xfrm>
            <a:off x="3732120" y="34624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51"/>
          <p:cNvSpPr/>
          <p:nvPr/>
        </p:nvSpPr>
        <p:spPr>
          <a:xfrm>
            <a:off x="3732120" y="372420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52"/>
          <p:cNvSpPr/>
          <p:nvPr/>
        </p:nvSpPr>
        <p:spPr>
          <a:xfrm>
            <a:off x="3732120" y="3995640"/>
            <a:ext cx="973800" cy="2703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53"/>
          <p:cNvSpPr/>
          <p:nvPr/>
        </p:nvSpPr>
        <p:spPr>
          <a:xfrm>
            <a:off x="3732120" y="425772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54"/>
          <p:cNvSpPr/>
          <p:nvPr/>
        </p:nvSpPr>
        <p:spPr>
          <a:xfrm>
            <a:off x="3732120" y="452916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55"/>
          <p:cNvSpPr/>
          <p:nvPr/>
        </p:nvSpPr>
        <p:spPr>
          <a:xfrm>
            <a:off x="3732120" y="4791240"/>
            <a:ext cx="973800" cy="270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56"/>
          <p:cNvSpPr/>
          <p:nvPr/>
        </p:nvSpPr>
        <p:spPr>
          <a:xfrm>
            <a:off x="3732120" y="5062680"/>
            <a:ext cx="973800" cy="2703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57"/>
          <p:cNvSpPr/>
          <p:nvPr/>
        </p:nvSpPr>
        <p:spPr>
          <a:xfrm>
            <a:off x="3869280" y="2281680"/>
            <a:ext cx="71820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%rdx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58"/>
          <p:cNvSpPr/>
          <p:nvPr/>
        </p:nvSpPr>
        <p:spPr>
          <a:xfrm>
            <a:off x="5796000" y="4955040"/>
            <a:ext cx="924120" cy="455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Oops!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2201400" y="5621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"/>
          <p:cNvSpPr/>
          <p:nvPr/>
        </p:nvSpPr>
        <p:spPr>
          <a:xfrm>
            <a:off x="2201400" y="4927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3"/>
          <p:cNvSpPr/>
          <p:nvPr/>
        </p:nvSpPr>
        <p:spPr>
          <a:xfrm>
            <a:off x="2201400" y="4233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4"/>
          <p:cNvSpPr/>
          <p:nvPr/>
        </p:nvSpPr>
        <p:spPr>
          <a:xfrm>
            <a:off x="2201400" y="3539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5"/>
          <p:cNvSpPr/>
          <p:nvPr/>
        </p:nvSpPr>
        <p:spPr>
          <a:xfrm>
            <a:off x="2201400" y="2845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6"/>
          <p:cNvSpPr/>
          <p:nvPr/>
        </p:nvSpPr>
        <p:spPr>
          <a:xfrm>
            <a:off x="2201400" y="215172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7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Progress Graphs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8"/>
          <p:cNvSpPr/>
          <p:nvPr/>
        </p:nvSpPr>
        <p:spPr>
          <a:xfrm>
            <a:off x="5940360" y="1320840"/>
            <a:ext cx="2643120" cy="4901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</a:t>
            </a: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progress graph</a:t>
            </a: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depicts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discrete </a:t>
            </a: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execution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 space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of concurrent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axis corresponds to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sequential order of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instructions in a thread.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point corresponds to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possible </a:t>
            </a: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execution state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(Inst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Inst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E.g., </a:t>
            </a: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(L</a:t>
            </a:r>
            <a:r>
              <a:rPr b="1" lang="en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</a:t>
            </a:r>
            <a:r>
              <a:rPr b="1" lang="en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denotes state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where  thread 1 has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completed L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thread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has completed S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Line 9"/>
          <p:cNvSpPr/>
          <p:nvPr/>
        </p:nvSpPr>
        <p:spPr>
          <a:xfrm>
            <a:off x="811080" y="5663880"/>
            <a:ext cx="38098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10"/>
          <p:cNvSpPr/>
          <p:nvPr/>
        </p:nvSpPr>
        <p:spPr>
          <a:xfrm flipV="1">
            <a:off x="811080" y="1823760"/>
            <a:ext cx="360" cy="3840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1"/>
          <p:cNvSpPr/>
          <p:nvPr/>
        </p:nvSpPr>
        <p:spPr>
          <a:xfrm>
            <a:off x="973440" y="5649480"/>
            <a:ext cx="41508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12"/>
          <p:cNvSpPr/>
          <p:nvPr/>
        </p:nvSpPr>
        <p:spPr>
          <a:xfrm>
            <a:off x="1670040" y="5649480"/>
            <a:ext cx="363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13"/>
          <p:cNvSpPr/>
          <p:nvPr/>
        </p:nvSpPr>
        <p:spPr>
          <a:xfrm>
            <a:off x="2370240" y="5649480"/>
            <a:ext cx="4208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14"/>
          <p:cNvSpPr/>
          <p:nvPr/>
        </p:nvSpPr>
        <p:spPr>
          <a:xfrm>
            <a:off x="3088080" y="5649480"/>
            <a:ext cx="37512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15"/>
          <p:cNvSpPr/>
          <p:nvPr/>
        </p:nvSpPr>
        <p:spPr>
          <a:xfrm>
            <a:off x="3812760" y="5649480"/>
            <a:ext cx="381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16"/>
          <p:cNvSpPr/>
          <p:nvPr/>
        </p:nvSpPr>
        <p:spPr>
          <a:xfrm>
            <a:off x="438480" y="5090400"/>
            <a:ext cx="41508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7"/>
          <p:cNvSpPr/>
          <p:nvPr/>
        </p:nvSpPr>
        <p:spPr>
          <a:xfrm>
            <a:off x="466560" y="4395240"/>
            <a:ext cx="363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8"/>
          <p:cNvSpPr/>
          <p:nvPr/>
        </p:nvSpPr>
        <p:spPr>
          <a:xfrm>
            <a:off x="438120" y="3674520"/>
            <a:ext cx="4208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19"/>
          <p:cNvSpPr/>
          <p:nvPr/>
        </p:nvSpPr>
        <p:spPr>
          <a:xfrm>
            <a:off x="449640" y="2993400"/>
            <a:ext cx="37512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20"/>
          <p:cNvSpPr/>
          <p:nvPr/>
        </p:nvSpPr>
        <p:spPr>
          <a:xfrm>
            <a:off x="460080" y="2274480"/>
            <a:ext cx="381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21"/>
          <p:cNvSpPr/>
          <p:nvPr/>
        </p:nvSpPr>
        <p:spPr>
          <a:xfrm>
            <a:off x="4605480" y="5497560"/>
            <a:ext cx="110844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22"/>
          <p:cNvSpPr/>
          <p:nvPr/>
        </p:nvSpPr>
        <p:spPr>
          <a:xfrm>
            <a:off x="260640" y="1397160"/>
            <a:ext cx="110844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23"/>
          <p:cNvSpPr/>
          <p:nvPr/>
        </p:nvSpPr>
        <p:spPr>
          <a:xfrm>
            <a:off x="770040" y="5611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4"/>
          <p:cNvSpPr/>
          <p:nvPr/>
        </p:nvSpPr>
        <p:spPr>
          <a:xfrm>
            <a:off x="770040" y="49179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5"/>
          <p:cNvSpPr/>
          <p:nvPr/>
        </p:nvSpPr>
        <p:spPr>
          <a:xfrm>
            <a:off x="770040" y="4223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6"/>
          <p:cNvSpPr/>
          <p:nvPr/>
        </p:nvSpPr>
        <p:spPr>
          <a:xfrm>
            <a:off x="770040" y="3529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7"/>
          <p:cNvSpPr/>
          <p:nvPr/>
        </p:nvSpPr>
        <p:spPr>
          <a:xfrm>
            <a:off x="770040" y="283572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8"/>
          <p:cNvSpPr/>
          <p:nvPr/>
        </p:nvSpPr>
        <p:spPr>
          <a:xfrm>
            <a:off x="770040" y="21416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9"/>
          <p:cNvSpPr/>
          <p:nvPr/>
        </p:nvSpPr>
        <p:spPr>
          <a:xfrm>
            <a:off x="148464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30"/>
          <p:cNvSpPr/>
          <p:nvPr/>
        </p:nvSpPr>
        <p:spPr>
          <a:xfrm>
            <a:off x="148464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31"/>
          <p:cNvSpPr/>
          <p:nvPr/>
        </p:nvSpPr>
        <p:spPr>
          <a:xfrm>
            <a:off x="148464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32"/>
          <p:cNvSpPr/>
          <p:nvPr/>
        </p:nvSpPr>
        <p:spPr>
          <a:xfrm>
            <a:off x="148464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33"/>
          <p:cNvSpPr/>
          <p:nvPr/>
        </p:nvSpPr>
        <p:spPr>
          <a:xfrm>
            <a:off x="148464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34"/>
          <p:cNvSpPr/>
          <p:nvPr/>
        </p:nvSpPr>
        <p:spPr>
          <a:xfrm>
            <a:off x="148464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5"/>
          <p:cNvSpPr/>
          <p:nvPr/>
        </p:nvSpPr>
        <p:spPr>
          <a:xfrm>
            <a:off x="219960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6"/>
          <p:cNvSpPr/>
          <p:nvPr/>
        </p:nvSpPr>
        <p:spPr>
          <a:xfrm>
            <a:off x="219960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7"/>
          <p:cNvSpPr/>
          <p:nvPr/>
        </p:nvSpPr>
        <p:spPr>
          <a:xfrm>
            <a:off x="219960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8"/>
          <p:cNvSpPr/>
          <p:nvPr/>
        </p:nvSpPr>
        <p:spPr>
          <a:xfrm>
            <a:off x="219960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9"/>
          <p:cNvSpPr/>
          <p:nvPr/>
        </p:nvSpPr>
        <p:spPr>
          <a:xfrm>
            <a:off x="2199600" y="2846880"/>
            <a:ext cx="75240" cy="7524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40"/>
          <p:cNvSpPr/>
          <p:nvPr/>
        </p:nvSpPr>
        <p:spPr>
          <a:xfrm>
            <a:off x="219960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41"/>
          <p:cNvSpPr/>
          <p:nvPr/>
        </p:nvSpPr>
        <p:spPr>
          <a:xfrm>
            <a:off x="291420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42"/>
          <p:cNvSpPr/>
          <p:nvPr/>
        </p:nvSpPr>
        <p:spPr>
          <a:xfrm>
            <a:off x="291420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43"/>
          <p:cNvSpPr/>
          <p:nvPr/>
        </p:nvSpPr>
        <p:spPr>
          <a:xfrm>
            <a:off x="291420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44"/>
          <p:cNvSpPr/>
          <p:nvPr/>
        </p:nvSpPr>
        <p:spPr>
          <a:xfrm>
            <a:off x="291420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5"/>
          <p:cNvSpPr/>
          <p:nvPr/>
        </p:nvSpPr>
        <p:spPr>
          <a:xfrm>
            <a:off x="291420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46"/>
          <p:cNvSpPr/>
          <p:nvPr/>
        </p:nvSpPr>
        <p:spPr>
          <a:xfrm>
            <a:off x="291420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47"/>
          <p:cNvSpPr/>
          <p:nvPr/>
        </p:nvSpPr>
        <p:spPr>
          <a:xfrm>
            <a:off x="362880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48"/>
          <p:cNvSpPr/>
          <p:nvPr/>
        </p:nvSpPr>
        <p:spPr>
          <a:xfrm>
            <a:off x="362880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49"/>
          <p:cNvSpPr/>
          <p:nvPr/>
        </p:nvSpPr>
        <p:spPr>
          <a:xfrm>
            <a:off x="362880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50"/>
          <p:cNvSpPr/>
          <p:nvPr/>
        </p:nvSpPr>
        <p:spPr>
          <a:xfrm>
            <a:off x="362880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51"/>
          <p:cNvSpPr/>
          <p:nvPr/>
        </p:nvSpPr>
        <p:spPr>
          <a:xfrm>
            <a:off x="362880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52"/>
          <p:cNvSpPr/>
          <p:nvPr/>
        </p:nvSpPr>
        <p:spPr>
          <a:xfrm>
            <a:off x="362880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53"/>
          <p:cNvSpPr/>
          <p:nvPr/>
        </p:nvSpPr>
        <p:spPr>
          <a:xfrm>
            <a:off x="434340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4"/>
          <p:cNvSpPr/>
          <p:nvPr/>
        </p:nvSpPr>
        <p:spPr>
          <a:xfrm>
            <a:off x="434340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55"/>
          <p:cNvSpPr/>
          <p:nvPr/>
        </p:nvSpPr>
        <p:spPr>
          <a:xfrm>
            <a:off x="434340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6"/>
          <p:cNvSpPr/>
          <p:nvPr/>
        </p:nvSpPr>
        <p:spPr>
          <a:xfrm>
            <a:off x="434340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57"/>
          <p:cNvSpPr/>
          <p:nvPr/>
        </p:nvSpPr>
        <p:spPr>
          <a:xfrm>
            <a:off x="434340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58"/>
          <p:cNvSpPr/>
          <p:nvPr/>
        </p:nvSpPr>
        <p:spPr>
          <a:xfrm>
            <a:off x="434340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59"/>
          <p:cNvSpPr/>
          <p:nvPr/>
        </p:nvSpPr>
        <p:spPr>
          <a:xfrm>
            <a:off x="1731960" y="2373840"/>
            <a:ext cx="1040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(L</a:t>
            </a:r>
            <a:r>
              <a:rPr b="1" lang="en" sz="24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</a:t>
            </a:r>
            <a:r>
              <a:rPr b="1" lang="en" sz="24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7" dur="indefinite" restart="never" nodeType="tmRoot">
          <p:childTnLst>
            <p:seq>
              <p:cTn id="2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Trajectories in Progress Graphs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5257800" y="1697400"/>
            <a:ext cx="3808800" cy="21625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</a:t>
            </a: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trajectory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sequence of legal state transitions that describes one possible concurrent execution of the threads.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H1, L1, U1, H2, L2,  S1, T1, U2, S2, T2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Line 3"/>
          <p:cNvSpPr/>
          <p:nvPr/>
        </p:nvSpPr>
        <p:spPr>
          <a:xfrm>
            <a:off x="942480" y="5663880"/>
            <a:ext cx="38098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4"/>
          <p:cNvSpPr/>
          <p:nvPr/>
        </p:nvSpPr>
        <p:spPr>
          <a:xfrm flipV="1">
            <a:off x="942480" y="1823760"/>
            <a:ext cx="360" cy="3840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5"/>
          <p:cNvSpPr/>
          <p:nvPr/>
        </p:nvSpPr>
        <p:spPr>
          <a:xfrm>
            <a:off x="1104840" y="5649480"/>
            <a:ext cx="41508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6"/>
          <p:cNvSpPr/>
          <p:nvPr/>
        </p:nvSpPr>
        <p:spPr>
          <a:xfrm>
            <a:off x="1801440" y="5649480"/>
            <a:ext cx="363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7"/>
          <p:cNvSpPr/>
          <p:nvPr/>
        </p:nvSpPr>
        <p:spPr>
          <a:xfrm>
            <a:off x="2501640" y="5649480"/>
            <a:ext cx="4208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8"/>
          <p:cNvSpPr/>
          <p:nvPr/>
        </p:nvSpPr>
        <p:spPr>
          <a:xfrm>
            <a:off x="3219480" y="5649480"/>
            <a:ext cx="37512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9"/>
          <p:cNvSpPr/>
          <p:nvPr/>
        </p:nvSpPr>
        <p:spPr>
          <a:xfrm>
            <a:off x="3944160" y="5649480"/>
            <a:ext cx="381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10"/>
          <p:cNvSpPr/>
          <p:nvPr/>
        </p:nvSpPr>
        <p:spPr>
          <a:xfrm>
            <a:off x="569880" y="5090400"/>
            <a:ext cx="41508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11"/>
          <p:cNvSpPr/>
          <p:nvPr/>
        </p:nvSpPr>
        <p:spPr>
          <a:xfrm>
            <a:off x="597960" y="4395240"/>
            <a:ext cx="363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12"/>
          <p:cNvSpPr/>
          <p:nvPr/>
        </p:nvSpPr>
        <p:spPr>
          <a:xfrm>
            <a:off x="569520" y="3674520"/>
            <a:ext cx="4208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13"/>
          <p:cNvSpPr/>
          <p:nvPr/>
        </p:nvSpPr>
        <p:spPr>
          <a:xfrm>
            <a:off x="581040" y="2993400"/>
            <a:ext cx="37512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14"/>
          <p:cNvSpPr/>
          <p:nvPr/>
        </p:nvSpPr>
        <p:spPr>
          <a:xfrm>
            <a:off x="591480" y="2274480"/>
            <a:ext cx="381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15"/>
          <p:cNvSpPr/>
          <p:nvPr/>
        </p:nvSpPr>
        <p:spPr>
          <a:xfrm>
            <a:off x="4736880" y="5497560"/>
            <a:ext cx="110844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16"/>
          <p:cNvSpPr/>
          <p:nvPr/>
        </p:nvSpPr>
        <p:spPr>
          <a:xfrm>
            <a:off x="392040" y="1397160"/>
            <a:ext cx="110844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17"/>
          <p:cNvSpPr/>
          <p:nvPr/>
        </p:nvSpPr>
        <p:spPr>
          <a:xfrm>
            <a:off x="901440" y="5611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18"/>
          <p:cNvSpPr/>
          <p:nvPr/>
        </p:nvSpPr>
        <p:spPr>
          <a:xfrm>
            <a:off x="901440" y="49179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19"/>
          <p:cNvSpPr/>
          <p:nvPr/>
        </p:nvSpPr>
        <p:spPr>
          <a:xfrm>
            <a:off x="901440" y="4223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0"/>
          <p:cNvSpPr/>
          <p:nvPr/>
        </p:nvSpPr>
        <p:spPr>
          <a:xfrm>
            <a:off x="901440" y="3529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1"/>
          <p:cNvSpPr/>
          <p:nvPr/>
        </p:nvSpPr>
        <p:spPr>
          <a:xfrm>
            <a:off x="901440" y="283572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2"/>
          <p:cNvSpPr/>
          <p:nvPr/>
        </p:nvSpPr>
        <p:spPr>
          <a:xfrm>
            <a:off x="901440" y="21416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3"/>
          <p:cNvSpPr/>
          <p:nvPr/>
        </p:nvSpPr>
        <p:spPr>
          <a:xfrm>
            <a:off x="161604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24"/>
          <p:cNvSpPr/>
          <p:nvPr/>
        </p:nvSpPr>
        <p:spPr>
          <a:xfrm>
            <a:off x="161604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25"/>
          <p:cNvSpPr/>
          <p:nvPr/>
        </p:nvSpPr>
        <p:spPr>
          <a:xfrm>
            <a:off x="161604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6"/>
          <p:cNvSpPr/>
          <p:nvPr/>
        </p:nvSpPr>
        <p:spPr>
          <a:xfrm>
            <a:off x="161604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7"/>
          <p:cNvSpPr/>
          <p:nvPr/>
        </p:nvSpPr>
        <p:spPr>
          <a:xfrm>
            <a:off x="161604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28"/>
          <p:cNvSpPr/>
          <p:nvPr/>
        </p:nvSpPr>
        <p:spPr>
          <a:xfrm>
            <a:off x="161604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29"/>
          <p:cNvSpPr/>
          <p:nvPr/>
        </p:nvSpPr>
        <p:spPr>
          <a:xfrm>
            <a:off x="233100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30"/>
          <p:cNvSpPr/>
          <p:nvPr/>
        </p:nvSpPr>
        <p:spPr>
          <a:xfrm>
            <a:off x="233100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31"/>
          <p:cNvSpPr/>
          <p:nvPr/>
        </p:nvSpPr>
        <p:spPr>
          <a:xfrm>
            <a:off x="233100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32"/>
          <p:cNvSpPr/>
          <p:nvPr/>
        </p:nvSpPr>
        <p:spPr>
          <a:xfrm>
            <a:off x="233100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33"/>
          <p:cNvSpPr/>
          <p:nvPr/>
        </p:nvSpPr>
        <p:spPr>
          <a:xfrm>
            <a:off x="233100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34"/>
          <p:cNvSpPr/>
          <p:nvPr/>
        </p:nvSpPr>
        <p:spPr>
          <a:xfrm>
            <a:off x="233100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5"/>
          <p:cNvSpPr/>
          <p:nvPr/>
        </p:nvSpPr>
        <p:spPr>
          <a:xfrm>
            <a:off x="304560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36"/>
          <p:cNvSpPr/>
          <p:nvPr/>
        </p:nvSpPr>
        <p:spPr>
          <a:xfrm>
            <a:off x="304560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7"/>
          <p:cNvSpPr/>
          <p:nvPr/>
        </p:nvSpPr>
        <p:spPr>
          <a:xfrm>
            <a:off x="304560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38"/>
          <p:cNvSpPr/>
          <p:nvPr/>
        </p:nvSpPr>
        <p:spPr>
          <a:xfrm>
            <a:off x="304560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39"/>
          <p:cNvSpPr/>
          <p:nvPr/>
        </p:nvSpPr>
        <p:spPr>
          <a:xfrm>
            <a:off x="304560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40"/>
          <p:cNvSpPr/>
          <p:nvPr/>
        </p:nvSpPr>
        <p:spPr>
          <a:xfrm>
            <a:off x="304560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41"/>
          <p:cNvSpPr/>
          <p:nvPr/>
        </p:nvSpPr>
        <p:spPr>
          <a:xfrm>
            <a:off x="376020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42"/>
          <p:cNvSpPr/>
          <p:nvPr/>
        </p:nvSpPr>
        <p:spPr>
          <a:xfrm>
            <a:off x="376020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43"/>
          <p:cNvSpPr/>
          <p:nvPr/>
        </p:nvSpPr>
        <p:spPr>
          <a:xfrm>
            <a:off x="376020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44"/>
          <p:cNvSpPr/>
          <p:nvPr/>
        </p:nvSpPr>
        <p:spPr>
          <a:xfrm>
            <a:off x="376020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45"/>
          <p:cNvSpPr/>
          <p:nvPr/>
        </p:nvSpPr>
        <p:spPr>
          <a:xfrm>
            <a:off x="376020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46"/>
          <p:cNvSpPr/>
          <p:nvPr/>
        </p:nvSpPr>
        <p:spPr>
          <a:xfrm>
            <a:off x="376020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47"/>
          <p:cNvSpPr/>
          <p:nvPr/>
        </p:nvSpPr>
        <p:spPr>
          <a:xfrm>
            <a:off x="447480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48"/>
          <p:cNvSpPr/>
          <p:nvPr/>
        </p:nvSpPr>
        <p:spPr>
          <a:xfrm>
            <a:off x="447480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49"/>
          <p:cNvSpPr/>
          <p:nvPr/>
        </p:nvSpPr>
        <p:spPr>
          <a:xfrm>
            <a:off x="447480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50"/>
          <p:cNvSpPr/>
          <p:nvPr/>
        </p:nvSpPr>
        <p:spPr>
          <a:xfrm>
            <a:off x="447480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1"/>
          <p:cNvSpPr/>
          <p:nvPr/>
        </p:nvSpPr>
        <p:spPr>
          <a:xfrm>
            <a:off x="447480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52"/>
          <p:cNvSpPr/>
          <p:nvPr/>
        </p:nvSpPr>
        <p:spPr>
          <a:xfrm>
            <a:off x="447480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53"/>
          <p:cNvSpPr/>
          <p:nvPr/>
        </p:nvSpPr>
        <p:spPr>
          <a:xfrm>
            <a:off x="916920" y="5653080"/>
            <a:ext cx="731520" cy="936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Line 54"/>
          <p:cNvSpPr/>
          <p:nvPr/>
        </p:nvSpPr>
        <p:spPr>
          <a:xfrm>
            <a:off x="1663200" y="5653080"/>
            <a:ext cx="739800" cy="36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55"/>
          <p:cNvSpPr/>
          <p:nvPr/>
        </p:nvSpPr>
        <p:spPr>
          <a:xfrm>
            <a:off x="2457000" y="5653080"/>
            <a:ext cx="655560" cy="36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56"/>
          <p:cNvSpPr/>
          <p:nvPr/>
        </p:nvSpPr>
        <p:spPr>
          <a:xfrm flipV="1">
            <a:off x="3096720" y="4978440"/>
            <a:ext cx="360" cy="63324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Line 57"/>
          <p:cNvSpPr/>
          <p:nvPr/>
        </p:nvSpPr>
        <p:spPr>
          <a:xfrm flipV="1">
            <a:off x="3087000" y="4268520"/>
            <a:ext cx="360" cy="64800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Line 58"/>
          <p:cNvSpPr/>
          <p:nvPr/>
        </p:nvSpPr>
        <p:spPr>
          <a:xfrm>
            <a:off x="3147480" y="4278240"/>
            <a:ext cx="655560" cy="36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Line 59"/>
          <p:cNvSpPr/>
          <p:nvPr/>
        </p:nvSpPr>
        <p:spPr>
          <a:xfrm>
            <a:off x="3837960" y="4278240"/>
            <a:ext cx="655560" cy="36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Line 60"/>
          <p:cNvSpPr/>
          <p:nvPr/>
        </p:nvSpPr>
        <p:spPr>
          <a:xfrm flipV="1">
            <a:off x="4519080" y="3560760"/>
            <a:ext cx="360" cy="64764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Line 61"/>
          <p:cNvSpPr/>
          <p:nvPr/>
        </p:nvSpPr>
        <p:spPr>
          <a:xfrm flipV="1">
            <a:off x="4519080" y="2846160"/>
            <a:ext cx="360" cy="64764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Line 62"/>
          <p:cNvSpPr/>
          <p:nvPr/>
        </p:nvSpPr>
        <p:spPr>
          <a:xfrm flipV="1">
            <a:off x="4519080" y="2146320"/>
            <a:ext cx="360" cy="647640"/>
          </a:xfrm>
          <a:prstGeom prst="line">
            <a:avLst/>
          </a:prstGeom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2109600" y="2946600"/>
            <a:ext cx="2037960" cy="1964880"/>
          </a:xfrm>
          <a:prstGeom prst="rect">
            <a:avLst/>
          </a:prstGeom>
          <a:solidFill>
            <a:srgbClr val="f1c7c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2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Sections and Unsafe Regions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5997600" y="1665360"/>
            <a:ext cx="2916720" cy="3566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L, U, and S form a </a:t>
            </a: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respect to the shared variable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Instructions in critical sections (wrt some shared variable) should not be interleaved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Sets of states where such interleaving occurs form </a:t>
            </a: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unsafe regions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Line 4"/>
          <p:cNvSpPr/>
          <p:nvPr/>
        </p:nvSpPr>
        <p:spPr>
          <a:xfrm>
            <a:off x="1339200" y="5663880"/>
            <a:ext cx="381024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5"/>
          <p:cNvSpPr/>
          <p:nvPr/>
        </p:nvSpPr>
        <p:spPr>
          <a:xfrm flipV="1">
            <a:off x="1339200" y="1823760"/>
            <a:ext cx="360" cy="3840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6"/>
          <p:cNvSpPr/>
          <p:nvPr/>
        </p:nvSpPr>
        <p:spPr>
          <a:xfrm>
            <a:off x="1501920" y="5649480"/>
            <a:ext cx="41508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7"/>
          <p:cNvSpPr/>
          <p:nvPr/>
        </p:nvSpPr>
        <p:spPr>
          <a:xfrm>
            <a:off x="2198160" y="5649480"/>
            <a:ext cx="363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8"/>
          <p:cNvSpPr/>
          <p:nvPr/>
        </p:nvSpPr>
        <p:spPr>
          <a:xfrm>
            <a:off x="2898360" y="5649480"/>
            <a:ext cx="4208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9"/>
          <p:cNvSpPr/>
          <p:nvPr/>
        </p:nvSpPr>
        <p:spPr>
          <a:xfrm>
            <a:off x="3616200" y="5649480"/>
            <a:ext cx="37512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10"/>
          <p:cNvSpPr/>
          <p:nvPr/>
        </p:nvSpPr>
        <p:spPr>
          <a:xfrm>
            <a:off x="4341240" y="5649480"/>
            <a:ext cx="381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11"/>
          <p:cNvSpPr/>
          <p:nvPr/>
        </p:nvSpPr>
        <p:spPr>
          <a:xfrm>
            <a:off x="966960" y="5090400"/>
            <a:ext cx="41508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12"/>
          <p:cNvSpPr/>
          <p:nvPr/>
        </p:nvSpPr>
        <p:spPr>
          <a:xfrm>
            <a:off x="995040" y="4395240"/>
            <a:ext cx="363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13"/>
          <p:cNvSpPr/>
          <p:nvPr/>
        </p:nvSpPr>
        <p:spPr>
          <a:xfrm>
            <a:off x="966600" y="3674520"/>
            <a:ext cx="4208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14"/>
          <p:cNvSpPr/>
          <p:nvPr/>
        </p:nvSpPr>
        <p:spPr>
          <a:xfrm>
            <a:off x="977760" y="2993400"/>
            <a:ext cx="37512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15"/>
          <p:cNvSpPr/>
          <p:nvPr/>
        </p:nvSpPr>
        <p:spPr>
          <a:xfrm>
            <a:off x="988200" y="2274480"/>
            <a:ext cx="381240" cy="435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16"/>
          <p:cNvSpPr/>
          <p:nvPr/>
        </p:nvSpPr>
        <p:spPr>
          <a:xfrm>
            <a:off x="5133960" y="5497560"/>
            <a:ext cx="110844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17"/>
          <p:cNvSpPr/>
          <p:nvPr/>
        </p:nvSpPr>
        <p:spPr>
          <a:xfrm>
            <a:off x="788760" y="1397160"/>
            <a:ext cx="110844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18"/>
          <p:cNvSpPr/>
          <p:nvPr/>
        </p:nvSpPr>
        <p:spPr>
          <a:xfrm>
            <a:off x="1298520" y="5611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19"/>
          <p:cNvSpPr/>
          <p:nvPr/>
        </p:nvSpPr>
        <p:spPr>
          <a:xfrm>
            <a:off x="1298520" y="49179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0"/>
          <p:cNvSpPr/>
          <p:nvPr/>
        </p:nvSpPr>
        <p:spPr>
          <a:xfrm>
            <a:off x="1298520" y="4223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1"/>
          <p:cNvSpPr/>
          <p:nvPr/>
        </p:nvSpPr>
        <p:spPr>
          <a:xfrm>
            <a:off x="1298520" y="3529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2"/>
          <p:cNvSpPr/>
          <p:nvPr/>
        </p:nvSpPr>
        <p:spPr>
          <a:xfrm>
            <a:off x="1298520" y="283572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3"/>
          <p:cNvSpPr/>
          <p:nvPr/>
        </p:nvSpPr>
        <p:spPr>
          <a:xfrm>
            <a:off x="1298520" y="21416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24"/>
          <p:cNvSpPr/>
          <p:nvPr/>
        </p:nvSpPr>
        <p:spPr>
          <a:xfrm>
            <a:off x="201312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25"/>
          <p:cNvSpPr/>
          <p:nvPr/>
        </p:nvSpPr>
        <p:spPr>
          <a:xfrm>
            <a:off x="201312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26"/>
          <p:cNvSpPr/>
          <p:nvPr/>
        </p:nvSpPr>
        <p:spPr>
          <a:xfrm>
            <a:off x="201312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27"/>
          <p:cNvSpPr/>
          <p:nvPr/>
        </p:nvSpPr>
        <p:spPr>
          <a:xfrm>
            <a:off x="201312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28"/>
          <p:cNvSpPr/>
          <p:nvPr/>
        </p:nvSpPr>
        <p:spPr>
          <a:xfrm>
            <a:off x="201312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29"/>
          <p:cNvSpPr/>
          <p:nvPr/>
        </p:nvSpPr>
        <p:spPr>
          <a:xfrm>
            <a:off x="201312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30"/>
          <p:cNvSpPr/>
          <p:nvPr/>
        </p:nvSpPr>
        <p:spPr>
          <a:xfrm>
            <a:off x="272772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31"/>
          <p:cNvSpPr/>
          <p:nvPr/>
        </p:nvSpPr>
        <p:spPr>
          <a:xfrm>
            <a:off x="272772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32"/>
          <p:cNvSpPr/>
          <p:nvPr/>
        </p:nvSpPr>
        <p:spPr>
          <a:xfrm>
            <a:off x="272772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33"/>
          <p:cNvSpPr/>
          <p:nvPr/>
        </p:nvSpPr>
        <p:spPr>
          <a:xfrm>
            <a:off x="272772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34"/>
          <p:cNvSpPr/>
          <p:nvPr/>
        </p:nvSpPr>
        <p:spPr>
          <a:xfrm>
            <a:off x="272772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35"/>
          <p:cNvSpPr/>
          <p:nvPr/>
        </p:nvSpPr>
        <p:spPr>
          <a:xfrm>
            <a:off x="272772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36"/>
          <p:cNvSpPr/>
          <p:nvPr/>
        </p:nvSpPr>
        <p:spPr>
          <a:xfrm>
            <a:off x="344232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37"/>
          <p:cNvSpPr/>
          <p:nvPr/>
        </p:nvSpPr>
        <p:spPr>
          <a:xfrm>
            <a:off x="344232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38"/>
          <p:cNvSpPr/>
          <p:nvPr/>
        </p:nvSpPr>
        <p:spPr>
          <a:xfrm>
            <a:off x="344232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39"/>
          <p:cNvSpPr/>
          <p:nvPr/>
        </p:nvSpPr>
        <p:spPr>
          <a:xfrm>
            <a:off x="344232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40"/>
          <p:cNvSpPr/>
          <p:nvPr/>
        </p:nvSpPr>
        <p:spPr>
          <a:xfrm>
            <a:off x="344232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41"/>
          <p:cNvSpPr/>
          <p:nvPr/>
        </p:nvSpPr>
        <p:spPr>
          <a:xfrm>
            <a:off x="344232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42"/>
          <p:cNvSpPr/>
          <p:nvPr/>
        </p:nvSpPr>
        <p:spPr>
          <a:xfrm>
            <a:off x="415692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43"/>
          <p:cNvSpPr/>
          <p:nvPr/>
        </p:nvSpPr>
        <p:spPr>
          <a:xfrm>
            <a:off x="415692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44"/>
          <p:cNvSpPr/>
          <p:nvPr/>
        </p:nvSpPr>
        <p:spPr>
          <a:xfrm>
            <a:off x="415692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45"/>
          <p:cNvSpPr/>
          <p:nvPr/>
        </p:nvSpPr>
        <p:spPr>
          <a:xfrm>
            <a:off x="415692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46"/>
          <p:cNvSpPr/>
          <p:nvPr/>
        </p:nvSpPr>
        <p:spPr>
          <a:xfrm>
            <a:off x="415692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47"/>
          <p:cNvSpPr/>
          <p:nvPr/>
        </p:nvSpPr>
        <p:spPr>
          <a:xfrm>
            <a:off x="415692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48"/>
          <p:cNvSpPr/>
          <p:nvPr/>
        </p:nvSpPr>
        <p:spPr>
          <a:xfrm>
            <a:off x="4871520" y="562284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49"/>
          <p:cNvSpPr/>
          <p:nvPr/>
        </p:nvSpPr>
        <p:spPr>
          <a:xfrm>
            <a:off x="4871520" y="492876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50"/>
          <p:cNvSpPr/>
          <p:nvPr/>
        </p:nvSpPr>
        <p:spPr>
          <a:xfrm>
            <a:off x="4871520" y="42346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51"/>
          <p:cNvSpPr/>
          <p:nvPr/>
        </p:nvSpPr>
        <p:spPr>
          <a:xfrm>
            <a:off x="4871520" y="35406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52"/>
          <p:cNvSpPr/>
          <p:nvPr/>
        </p:nvSpPr>
        <p:spPr>
          <a:xfrm>
            <a:off x="4871520" y="284688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53"/>
          <p:cNvSpPr/>
          <p:nvPr/>
        </p:nvSpPr>
        <p:spPr>
          <a:xfrm>
            <a:off x="4871520" y="2152800"/>
            <a:ext cx="75240" cy="75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54"/>
          <p:cNvSpPr/>
          <p:nvPr/>
        </p:nvSpPr>
        <p:spPr>
          <a:xfrm>
            <a:off x="825480" y="2895480"/>
            <a:ext cx="240120" cy="2068920"/>
          </a:xfrm>
          <a:prstGeom prst="leftBrace">
            <a:avLst>
              <a:gd name="adj1" fmla="val 71491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55"/>
          <p:cNvSpPr/>
          <p:nvPr/>
        </p:nvSpPr>
        <p:spPr>
          <a:xfrm rot="16200000">
            <a:off x="3034800" y="5144760"/>
            <a:ext cx="240120" cy="2068920"/>
          </a:xfrm>
          <a:prstGeom prst="leftBrace">
            <a:avLst>
              <a:gd name="adj1" fmla="val 71491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56"/>
          <p:cNvSpPr/>
          <p:nvPr/>
        </p:nvSpPr>
        <p:spPr>
          <a:xfrm>
            <a:off x="1971000" y="6272280"/>
            <a:ext cx="2391840" cy="36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 wrt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CustomShape 57"/>
          <p:cNvSpPr/>
          <p:nvPr/>
        </p:nvSpPr>
        <p:spPr>
          <a:xfrm>
            <a:off x="0" y="3301200"/>
            <a:ext cx="940320" cy="118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 wrt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58"/>
          <p:cNvSpPr/>
          <p:nvPr/>
        </p:nvSpPr>
        <p:spPr>
          <a:xfrm>
            <a:off x="2371320" y="3747240"/>
            <a:ext cx="1506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Unsafe region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32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32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80880" y="457200"/>
            <a:ext cx="7758720" cy="57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Enforcing Mutual Exclusion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396720" y="1200240"/>
            <a:ext cx="844128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Question: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How can we guarantee a safe trajectory?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Answer: We must </a:t>
            </a:r>
            <a:r>
              <a:rPr b="1" i="1" lang="e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synchroniz</a:t>
            </a:r>
            <a:r>
              <a:rPr b="1" i="1" lang="en" sz="2400" spc="-1" strike="noStrike">
                <a:solidFill>
                  <a:srgbClr val="9d3e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execution of the threads so that they can never have an unsafe trajectory.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i.e., need to guarantee </a:t>
            </a:r>
            <a:r>
              <a:rPr b="1" i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mutually exclusive access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each critical section.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Classic solution: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Semaphores (Edsger Dijkstra)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approaches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Mutexes and condition variables from Pthreads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Monitors (Java) (boring languages are outside our scope)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7" dur="indefinite" restart="never" nodeType="tmRoot">
          <p:childTnLst>
            <p:seq>
              <p:cTn id="3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380880" y="457200"/>
            <a:ext cx="7758720" cy="57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Semaphores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396720" y="1200240"/>
            <a:ext cx="8644320" cy="542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Semaphore: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non-negative global integer synchronization variable. Manipulated by 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(passering)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 (vrijgave)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erations.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P(s):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nonzero, then decrement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by 1 and return immediately.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and decrement operations occur atomically (indivisibly)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zero, then suspend thread until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becomes nonzero and the thread is restarted by a V operation.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restarting, the P operation decrements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returns control to the caller.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7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V(s):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Increment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by 1.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Increment operation occurs atomically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there are any threads blocked in a P operation waiting for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to become non-zero, then restart exactly one of those threads, which then completes its P operation by decrementing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7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Semaphore invariant: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 &gt;= 0)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Concurrent Programming is Hard!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28600" y="1362240"/>
            <a:ext cx="8533440" cy="511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Classical problem classes of concurrent programs: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Races:</a:t>
            </a: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outcome depends on arbitrary scheduling decisions elsewhere in the system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Example: who gets the last seat on the airplane?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Deadlock:</a:t>
            </a: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improper resource allocation prevents forward progress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Example: traffic gridlock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Livelock / Starvation / Fairness</a:t>
            </a: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external events and/or system scheduling decisions can prevent sub-task progress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Example: people always jump in front of you in line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Many aspects of concurrent programming are beyond the scope of our course..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but, not all </a:t>
            </a: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We’ll cover some of these aspects in the next few lectures. 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Semaphore Operations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2"/>
          <p:cNvSpPr/>
          <p:nvPr/>
        </p:nvSpPr>
        <p:spPr>
          <a:xfrm>
            <a:off x="228600" y="1416600"/>
            <a:ext cx="7895160" cy="54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Pthreads functions: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3"/>
          <p:cNvSpPr/>
          <p:nvPr/>
        </p:nvSpPr>
        <p:spPr>
          <a:xfrm>
            <a:off x="385200" y="1958760"/>
            <a:ext cx="8272800" cy="1735560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#include &lt;semaphore.h&gt;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sem_init(sem_t *s, 0, unsigned int val);} /* s = val */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sem_wait(sem_t *s);  /* P(s) */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sem_post(sem_t *s);  /* V(s) */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CustomShape 4"/>
          <p:cNvSpPr/>
          <p:nvPr/>
        </p:nvSpPr>
        <p:spPr>
          <a:xfrm>
            <a:off x="228600" y="4191120"/>
            <a:ext cx="7895160" cy="608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CS:APP wrapper functions: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5"/>
          <p:cNvSpPr/>
          <p:nvPr/>
        </p:nvSpPr>
        <p:spPr>
          <a:xfrm>
            <a:off x="335520" y="4724280"/>
            <a:ext cx="7449840" cy="1186920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#include "csapp.h”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 P(sem_t *s); /* Wrapper function for sem_wait */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 V(sem_t *s); /* Wrapper function for sem_post */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7" dur="indefinite" restart="never" nodeType="tmRoot">
          <p:childTnLst>
            <p:seq>
              <p:cTn id="3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366120" y="152280"/>
            <a:ext cx="8774640" cy="109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badcnt.c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Improper Synchronization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6080" y="1258200"/>
            <a:ext cx="4799520" cy="53395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Global shared variable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volatile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0;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Counter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argc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**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argv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niters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tid1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tid2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niters = atoi(argv[1]);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Pthread_create(&amp;tid1,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thread, &amp;niters);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Pthread_create(&amp;tid2,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thread, &amp;niters);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Pthread_join(tid1,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Pthread_join(tid2,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Check result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(cnt != (2 * niters))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5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"BOOM! cnt=%ld\n"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cnt);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else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5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"OK cnt=%ld\n"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cnt);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5519520" y="1253880"/>
            <a:ext cx="9280800" cy="27669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d0003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Thread routine */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10770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thread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10770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9e4c04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vargp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                   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10770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9e4c04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600" spc="-1" strike="noStrike">
                <a:solidFill>
                  <a:srgbClr val="9e4c04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niters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*((</a:t>
            </a:r>
            <a:r>
              <a:rPr b="1" lang="en" sz="1600" spc="-1" strike="noStrike">
                <a:solidFill>
                  <a:srgbClr val="10770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*)vargp);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    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9d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(i = 0; i &lt; niters; i++)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cnt++;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    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9d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return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0f7574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                                                                                               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5500800" y="4199760"/>
            <a:ext cx="2740680" cy="1306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./badcnt 10000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OK cnt=20000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./badcnt 10000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BOOM! cnt=13051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5105520" y="5695200"/>
            <a:ext cx="3504240" cy="1095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should equal 20,000.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9d3e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went wrong?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CustomShape 6"/>
          <p:cNvSpPr/>
          <p:nvPr/>
        </p:nvSpPr>
        <p:spPr>
          <a:xfrm>
            <a:off x="3763080" y="6248520"/>
            <a:ext cx="98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badcnt.c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357120" y="435600"/>
            <a:ext cx="793512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Semaphores for Mutual Exclusion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396720" y="136224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 idea: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Associate a unique semaphore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initially 1, with each shared variable (or related set of shared variables).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Surround corresponding critical sections with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P(mutex)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V(mutex)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operations.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Terminology: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Binary semaphore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semaphore whose value is always 0 or 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Mutex:</a:t>
            </a:r>
            <a:r>
              <a:rPr b="0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binary semaphore used for mutual exclusion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operation: </a:t>
            </a:r>
            <a:r>
              <a:rPr b="0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“locking”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mutex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 operation: </a:t>
            </a:r>
            <a:r>
              <a:rPr b="0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“unlocking”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 </a:t>
            </a:r>
            <a:r>
              <a:rPr b="0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“releasing”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mutex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8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i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Holding”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mutex: locked and not yet unlocked.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Counting semaphore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used as a counter for set of available resources.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5" dur="indefinite" restart="never" nodeType="tmRoot">
          <p:childTnLst>
            <p:seq>
              <p:cTn id="3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1"/>
          <p:cNvSpPr/>
          <p:nvPr/>
        </p:nvSpPr>
        <p:spPr>
          <a:xfrm>
            <a:off x="357120" y="38088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goodcnt.c: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Proper Synchronization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2"/>
          <p:cNvSpPr/>
          <p:nvPr/>
        </p:nvSpPr>
        <p:spPr>
          <a:xfrm>
            <a:off x="228600" y="1216080"/>
            <a:ext cx="8306280" cy="45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and initialize a mutex for the shared variable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cnt: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3"/>
          <p:cNvSpPr/>
          <p:nvPr/>
        </p:nvSpPr>
        <p:spPr>
          <a:xfrm>
            <a:off x="353520" y="1796760"/>
            <a:ext cx="8484840" cy="12502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volatile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cnt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0;  </a:t>
            </a:r>
            <a:r>
              <a:rPr b="1" lang="en" sz="18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Counter */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</a:t>
            </a:r>
            <a:r>
              <a:rPr b="1" lang="en" sz="18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sem_t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mutex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            </a:t>
            </a:r>
            <a:r>
              <a:rPr b="1" lang="en" sz="18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Semaphore that protects cnt */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Sem_init(&amp;mutex, 0, 1); </a:t>
            </a:r>
            <a:r>
              <a:rPr b="1" lang="en" sz="18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mutex = 1 */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4"/>
          <p:cNvSpPr/>
          <p:nvPr/>
        </p:nvSpPr>
        <p:spPr>
          <a:xfrm>
            <a:off x="357120" y="3352680"/>
            <a:ext cx="8306280" cy="45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Surround critical section with 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5"/>
          <p:cNvSpPr/>
          <p:nvPr/>
        </p:nvSpPr>
        <p:spPr>
          <a:xfrm>
            <a:off x="483480" y="3962520"/>
            <a:ext cx="4773240" cy="15228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(i = 0; i &lt; niters; i++) {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P(&amp;mutex);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cnt++;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V(&amp;mutex);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6"/>
          <p:cNvSpPr/>
          <p:nvPr/>
        </p:nvSpPr>
        <p:spPr>
          <a:xfrm>
            <a:off x="5653440" y="4046040"/>
            <a:ext cx="2862720" cy="1306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./goodcnt 10000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OK cnt=20000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./goodcnt 10000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OK cnt=20000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7"/>
          <p:cNvSpPr/>
          <p:nvPr/>
        </p:nvSpPr>
        <p:spPr>
          <a:xfrm>
            <a:off x="3581280" y="5802840"/>
            <a:ext cx="53830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Warning: It’s orders of magnitude slower than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badcnt.c.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8"/>
          <p:cNvSpPr/>
          <p:nvPr/>
        </p:nvSpPr>
        <p:spPr>
          <a:xfrm>
            <a:off x="4190400" y="5117040"/>
            <a:ext cx="1108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goodcnt.c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7" dur="indefinite" restart="never" nodeType="tmRoot">
          <p:childTnLst>
            <p:seq>
              <p:cTn id="3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941480" y="2835360"/>
            <a:ext cx="2010600" cy="1938600"/>
          </a:xfrm>
          <a:prstGeom prst="rect">
            <a:avLst/>
          </a:prstGeom>
          <a:solidFill>
            <a:srgbClr val="e4949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2"/>
          <p:cNvSpPr/>
          <p:nvPr/>
        </p:nvSpPr>
        <p:spPr>
          <a:xfrm>
            <a:off x="2081160" y="2985120"/>
            <a:ext cx="1736280" cy="1674000"/>
          </a:xfrm>
          <a:prstGeom prst="rect">
            <a:avLst/>
          </a:prstGeom>
          <a:solidFill>
            <a:srgbClr val="f1c7c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3"/>
          <p:cNvSpPr/>
          <p:nvPr/>
        </p:nvSpPr>
        <p:spPr>
          <a:xfrm>
            <a:off x="2242800" y="3619800"/>
            <a:ext cx="1506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db6f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Unsafe region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4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 Mutexes Work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5"/>
          <p:cNvSpPr/>
          <p:nvPr/>
        </p:nvSpPr>
        <p:spPr>
          <a:xfrm>
            <a:off x="5810400" y="1380960"/>
            <a:ext cx="3103920" cy="3291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mutually exclusive access to shared variable by surrounding critical section with  </a:t>
            </a: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operations on semaphore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(initially set to 1)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Semaphore invariant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creates a </a:t>
            </a:r>
            <a:r>
              <a:rPr b="1" i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forbidden region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that encloses unsafe region and that cannot be entered by any trajectory.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Line 6"/>
          <p:cNvSpPr/>
          <p:nvPr/>
        </p:nvSpPr>
        <p:spPr>
          <a:xfrm>
            <a:off x="817560" y="5887800"/>
            <a:ext cx="459072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Line 7"/>
          <p:cNvSpPr/>
          <p:nvPr/>
        </p:nvSpPr>
        <p:spPr>
          <a:xfrm flipV="1">
            <a:off x="826920" y="1533240"/>
            <a:ext cx="360" cy="4354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8"/>
          <p:cNvSpPr/>
          <p:nvPr/>
        </p:nvSpPr>
        <p:spPr>
          <a:xfrm>
            <a:off x="964440" y="5850000"/>
            <a:ext cx="39204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9"/>
          <p:cNvSpPr/>
          <p:nvPr/>
        </p:nvSpPr>
        <p:spPr>
          <a:xfrm>
            <a:off x="1474920" y="5867640"/>
            <a:ext cx="53712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P(s)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10"/>
          <p:cNvSpPr/>
          <p:nvPr/>
        </p:nvSpPr>
        <p:spPr>
          <a:xfrm>
            <a:off x="3925440" y="5867640"/>
            <a:ext cx="5508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V(s)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11"/>
          <p:cNvSpPr/>
          <p:nvPr/>
        </p:nvSpPr>
        <p:spPr>
          <a:xfrm>
            <a:off x="4612320" y="5850000"/>
            <a:ext cx="36000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6" name="CustomShape 12"/>
          <p:cNvSpPr/>
          <p:nvPr/>
        </p:nvSpPr>
        <p:spPr>
          <a:xfrm>
            <a:off x="5491440" y="5691960"/>
            <a:ext cx="101232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13"/>
          <p:cNvSpPr/>
          <p:nvPr/>
        </p:nvSpPr>
        <p:spPr>
          <a:xfrm>
            <a:off x="309960" y="1080360"/>
            <a:ext cx="101232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 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14"/>
          <p:cNvSpPr/>
          <p:nvPr/>
        </p:nvSpPr>
        <p:spPr>
          <a:xfrm>
            <a:off x="1420920" y="527364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5"/>
          <p:cNvSpPr/>
          <p:nvPr/>
        </p:nvSpPr>
        <p:spPr>
          <a:xfrm>
            <a:off x="2023920" y="5273640"/>
            <a:ext cx="3384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6"/>
          <p:cNvSpPr/>
          <p:nvPr/>
        </p:nvSpPr>
        <p:spPr>
          <a:xfrm>
            <a:off x="2630520" y="527364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17"/>
          <p:cNvSpPr/>
          <p:nvPr/>
        </p:nvSpPr>
        <p:spPr>
          <a:xfrm>
            <a:off x="3235320" y="527364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18"/>
          <p:cNvSpPr/>
          <p:nvPr/>
        </p:nvSpPr>
        <p:spPr>
          <a:xfrm>
            <a:off x="3840120" y="527364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19"/>
          <p:cNvSpPr/>
          <p:nvPr/>
        </p:nvSpPr>
        <p:spPr>
          <a:xfrm>
            <a:off x="817560" y="527364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0"/>
          <p:cNvSpPr/>
          <p:nvPr/>
        </p:nvSpPr>
        <p:spPr>
          <a:xfrm>
            <a:off x="4443480" y="527364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21"/>
          <p:cNvSpPr/>
          <p:nvPr/>
        </p:nvSpPr>
        <p:spPr>
          <a:xfrm>
            <a:off x="5049720" y="527364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2"/>
          <p:cNvSpPr/>
          <p:nvPr/>
        </p:nvSpPr>
        <p:spPr>
          <a:xfrm>
            <a:off x="1420920" y="4684680"/>
            <a:ext cx="324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3"/>
          <p:cNvSpPr/>
          <p:nvPr/>
        </p:nvSpPr>
        <p:spPr>
          <a:xfrm>
            <a:off x="2023920" y="4684680"/>
            <a:ext cx="3384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24"/>
          <p:cNvSpPr/>
          <p:nvPr/>
        </p:nvSpPr>
        <p:spPr>
          <a:xfrm>
            <a:off x="2630520" y="4684680"/>
            <a:ext cx="324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25"/>
          <p:cNvSpPr/>
          <p:nvPr/>
        </p:nvSpPr>
        <p:spPr>
          <a:xfrm>
            <a:off x="3235320" y="4684680"/>
            <a:ext cx="306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26"/>
          <p:cNvSpPr/>
          <p:nvPr/>
        </p:nvSpPr>
        <p:spPr>
          <a:xfrm>
            <a:off x="3840120" y="4684680"/>
            <a:ext cx="324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27"/>
          <p:cNvSpPr/>
          <p:nvPr/>
        </p:nvSpPr>
        <p:spPr>
          <a:xfrm>
            <a:off x="817560" y="4684680"/>
            <a:ext cx="306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28"/>
          <p:cNvSpPr/>
          <p:nvPr/>
        </p:nvSpPr>
        <p:spPr>
          <a:xfrm>
            <a:off x="4443480" y="4684680"/>
            <a:ext cx="324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29"/>
          <p:cNvSpPr/>
          <p:nvPr/>
        </p:nvSpPr>
        <p:spPr>
          <a:xfrm>
            <a:off x="5049720" y="4684680"/>
            <a:ext cx="306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30"/>
          <p:cNvSpPr/>
          <p:nvPr/>
        </p:nvSpPr>
        <p:spPr>
          <a:xfrm>
            <a:off x="1420920" y="409428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31"/>
          <p:cNvSpPr/>
          <p:nvPr/>
        </p:nvSpPr>
        <p:spPr>
          <a:xfrm>
            <a:off x="2023920" y="4094280"/>
            <a:ext cx="3384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32"/>
          <p:cNvSpPr/>
          <p:nvPr/>
        </p:nvSpPr>
        <p:spPr>
          <a:xfrm>
            <a:off x="2630520" y="409428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33"/>
          <p:cNvSpPr/>
          <p:nvPr/>
        </p:nvSpPr>
        <p:spPr>
          <a:xfrm>
            <a:off x="3235320" y="409428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34"/>
          <p:cNvSpPr/>
          <p:nvPr/>
        </p:nvSpPr>
        <p:spPr>
          <a:xfrm>
            <a:off x="3840120" y="409428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35"/>
          <p:cNvSpPr/>
          <p:nvPr/>
        </p:nvSpPr>
        <p:spPr>
          <a:xfrm>
            <a:off x="817560" y="409428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36"/>
          <p:cNvSpPr/>
          <p:nvPr/>
        </p:nvSpPr>
        <p:spPr>
          <a:xfrm>
            <a:off x="4443480" y="409428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37"/>
          <p:cNvSpPr/>
          <p:nvPr/>
        </p:nvSpPr>
        <p:spPr>
          <a:xfrm>
            <a:off x="5049720" y="409428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38"/>
          <p:cNvSpPr/>
          <p:nvPr/>
        </p:nvSpPr>
        <p:spPr>
          <a:xfrm>
            <a:off x="1420920" y="350532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39"/>
          <p:cNvSpPr/>
          <p:nvPr/>
        </p:nvSpPr>
        <p:spPr>
          <a:xfrm>
            <a:off x="2023920" y="3505320"/>
            <a:ext cx="3384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40"/>
          <p:cNvSpPr/>
          <p:nvPr/>
        </p:nvSpPr>
        <p:spPr>
          <a:xfrm>
            <a:off x="2630520" y="350532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41"/>
          <p:cNvSpPr/>
          <p:nvPr/>
        </p:nvSpPr>
        <p:spPr>
          <a:xfrm>
            <a:off x="3235320" y="350532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2"/>
          <p:cNvSpPr/>
          <p:nvPr/>
        </p:nvSpPr>
        <p:spPr>
          <a:xfrm>
            <a:off x="3840120" y="350532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43"/>
          <p:cNvSpPr/>
          <p:nvPr/>
        </p:nvSpPr>
        <p:spPr>
          <a:xfrm>
            <a:off x="817560" y="350532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44"/>
          <p:cNvSpPr/>
          <p:nvPr/>
        </p:nvSpPr>
        <p:spPr>
          <a:xfrm>
            <a:off x="4443480" y="350532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45"/>
          <p:cNvSpPr/>
          <p:nvPr/>
        </p:nvSpPr>
        <p:spPr>
          <a:xfrm>
            <a:off x="5049720" y="350532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46"/>
          <p:cNvSpPr/>
          <p:nvPr/>
        </p:nvSpPr>
        <p:spPr>
          <a:xfrm>
            <a:off x="1420920" y="2916360"/>
            <a:ext cx="324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47"/>
          <p:cNvSpPr/>
          <p:nvPr/>
        </p:nvSpPr>
        <p:spPr>
          <a:xfrm>
            <a:off x="2023920" y="2916360"/>
            <a:ext cx="3384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48"/>
          <p:cNvSpPr/>
          <p:nvPr/>
        </p:nvSpPr>
        <p:spPr>
          <a:xfrm>
            <a:off x="2630520" y="2916360"/>
            <a:ext cx="324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49"/>
          <p:cNvSpPr/>
          <p:nvPr/>
        </p:nvSpPr>
        <p:spPr>
          <a:xfrm>
            <a:off x="3235320" y="2916360"/>
            <a:ext cx="306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50"/>
          <p:cNvSpPr/>
          <p:nvPr/>
        </p:nvSpPr>
        <p:spPr>
          <a:xfrm>
            <a:off x="3840120" y="2916360"/>
            <a:ext cx="324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51"/>
          <p:cNvSpPr/>
          <p:nvPr/>
        </p:nvSpPr>
        <p:spPr>
          <a:xfrm>
            <a:off x="817560" y="2916360"/>
            <a:ext cx="306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52"/>
          <p:cNvSpPr/>
          <p:nvPr/>
        </p:nvSpPr>
        <p:spPr>
          <a:xfrm>
            <a:off x="4443480" y="2916360"/>
            <a:ext cx="324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53"/>
          <p:cNvSpPr/>
          <p:nvPr/>
        </p:nvSpPr>
        <p:spPr>
          <a:xfrm>
            <a:off x="5049720" y="2916360"/>
            <a:ext cx="30600" cy="306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54"/>
          <p:cNvSpPr/>
          <p:nvPr/>
        </p:nvSpPr>
        <p:spPr>
          <a:xfrm>
            <a:off x="1420920" y="586584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55"/>
          <p:cNvSpPr/>
          <p:nvPr/>
        </p:nvSpPr>
        <p:spPr>
          <a:xfrm>
            <a:off x="2023920" y="5864400"/>
            <a:ext cx="33840" cy="3384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56"/>
          <p:cNvSpPr/>
          <p:nvPr/>
        </p:nvSpPr>
        <p:spPr>
          <a:xfrm>
            <a:off x="2629080" y="5864400"/>
            <a:ext cx="32400" cy="3384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57"/>
          <p:cNvSpPr/>
          <p:nvPr/>
        </p:nvSpPr>
        <p:spPr>
          <a:xfrm>
            <a:off x="3233880" y="5864400"/>
            <a:ext cx="32400" cy="3384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58"/>
          <p:cNvSpPr/>
          <p:nvPr/>
        </p:nvSpPr>
        <p:spPr>
          <a:xfrm>
            <a:off x="3836880" y="5864400"/>
            <a:ext cx="33840" cy="3384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59"/>
          <p:cNvSpPr/>
          <p:nvPr/>
        </p:nvSpPr>
        <p:spPr>
          <a:xfrm>
            <a:off x="817560" y="5864400"/>
            <a:ext cx="30600" cy="3384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60"/>
          <p:cNvSpPr/>
          <p:nvPr/>
        </p:nvSpPr>
        <p:spPr>
          <a:xfrm>
            <a:off x="4441680" y="5864400"/>
            <a:ext cx="33840" cy="3384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61"/>
          <p:cNvSpPr/>
          <p:nvPr/>
        </p:nvSpPr>
        <p:spPr>
          <a:xfrm>
            <a:off x="5048280" y="5864400"/>
            <a:ext cx="32400" cy="3384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62"/>
          <p:cNvSpPr/>
          <p:nvPr/>
        </p:nvSpPr>
        <p:spPr>
          <a:xfrm>
            <a:off x="1420920" y="232560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63"/>
          <p:cNvSpPr/>
          <p:nvPr/>
        </p:nvSpPr>
        <p:spPr>
          <a:xfrm>
            <a:off x="2023920" y="2325600"/>
            <a:ext cx="3384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64"/>
          <p:cNvSpPr/>
          <p:nvPr/>
        </p:nvSpPr>
        <p:spPr>
          <a:xfrm>
            <a:off x="2629080" y="232560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65"/>
          <p:cNvSpPr/>
          <p:nvPr/>
        </p:nvSpPr>
        <p:spPr>
          <a:xfrm>
            <a:off x="3235320" y="232560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66"/>
          <p:cNvSpPr/>
          <p:nvPr/>
        </p:nvSpPr>
        <p:spPr>
          <a:xfrm>
            <a:off x="3838680" y="232560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67"/>
          <p:cNvSpPr/>
          <p:nvPr/>
        </p:nvSpPr>
        <p:spPr>
          <a:xfrm>
            <a:off x="817560" y="232560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68"/>
          <p:cNvSpPr/>
          <p:nvPr/>
        </p:nvSpPr>
        <p:spPr>
          <a:xfrm>
            <a:off x="4441680" y="232560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69"/>
          <p:cNvSpPr/>
          <p:nvPr/>
        </p:nvSpPr>
        <p:spPr>
          <a:xfrm>
            <a:off x="5048280" y="232560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70"/>
          <p:cNvSpPr/>
          <p:nvPr/>
        </p:nvSpPr>
        <p:spPr>
          <a:xfrm>
            <a:off x="1420920" y="173664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71"/>
          <p:cNvSpPr/>
          <p:nvPr/>
        </p:nvSpPr>
        <p:spPr>
          <a:xfrm>
            <a:off x="2023920" y="1736640"/>
            <a:ext cx="3384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72"/>
          <p:cNvSpPr/>
          <p:nvPr/>
        </p:nvSpPr>
        <p:spPr>
          <a:xfrm>
            <a:off x="2629080" y="173664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73"/>
          <p:cNvSpPr/>
          <p:nvPr/>
        </p:nvSpPr>
        <p:spPr>
          <a:xfrm>
            <a:off x="3235320" y="173664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74"/>
          <p:cNvSpPr/>
          <p:nvPr/>
        </p:nvSpPr>
        <p:spPr>
          <a:xfrm>
            <a:off x="3838680" y="173664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75"/>
          <p:cNvSpPr/>
          <p:nvPr/>
        </p:nvSpPr>
        <p:spPr>
          <a:xfrm>
            <a:off x="817560" y="173664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76"/>
          <p:cNvSpPr/>
          <p:nvPr/>
        </p:nvSpPr>
        <p:spPr>
          <a:xfrm>
            <a:off x="4441680" y="1736640"/>
            <a:ext cx="324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77"/>
          <p:cNvSpPr/>
          <p:nvPr/>
        </p:nvSpPr>
        <p:spPr>
          <a:xfrm>
            <a:off x="5048280" y="1736640"/>
            <a:ext cx="30600" cy="3240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78"/>
          <p:cNvSpPr/>
          <p:nvPr/>
        </p:nvSpPr>
        <p:spPr>
          <a:xfrm>
            <a:off x="2199600" y="5850000"/>
            <a:ext cx="34344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" name="CustomShape 79"/>
          <p:cNvSpPr/>
          <p:nvPr/>
        </p:nvSpPr>
        <p:spPr>
          <a:xfrm>
            <a:off x="2783520" y="5850000"/>
            <a:ext cx="39672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4" name="CustomShape 80"/>
          <p:cNvSpPr/>
          <p:nvPr/>
        </p:nvSpPr>
        <p:spPr>
          <a:xfrm>
            <a:off x="3395880" y="5850000"/>
            <a:ext cx="35568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CustomShape 81"/>
          <p:cNvSpPr/>
          <p:nvPr/>
        </p:nvSpPr>
        <p:spPr>
          <a:xfrm>
            <a:off x="452520" y="5369040"/>
            <a:ext cx="39204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6" name="CustomShape 82"/>
          <p:cNvSpPr/>
          <p:nvPr/>
        </p:nvSpPr>
        <p:spPr>
          <a:xfrm>
            <a:off x="300960" y="4815000"/>
            <a:ext cx="53712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P(s)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CustomShape 83"/>
          <p:cNvSpPr/>
          <p:nvPr/>
        </p:nvSpPr>
        <p:spPr>
          <a:xfrm>
            <a:off x="300600" y="2468880"/>
            <a:ext cx="5508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V(s)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84"/>
          <p:cNvSpPr/>
          <p:nvPr/>
        </p:nvSpPr>
        <p:spPr>
          <a:xfrm>
            <a:off x="473040" y="1832040"/>
            <a:ext cx="36000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9" name="CustomShape 85"/>
          <p:cNvSpPr/>
          <p:nvPr/>
        </p:nvSpPr>
        <p:spPr>
          <a:xfrm>
            <a:off x="479880" y="4202280"/>
            <a:ext cx="34344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0" name="CustomShape 86"/>
          <p:cNvSpPr/>
          <p:nvPr/>
        </p:nvSpPr>
        <p:spPr>
          <a:xfrm>
            <a:off x="452520" y="3640320"/>
            <a:ext cx="39672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1" name="CustomShape 87"/>
          <p:cNvSpPr/>
          <p:nvPr/>
        </p:nvSpPr>
        <p:spPr>
          <a:xfrm>
            <a:off x="463320" y="3033720"/>
            <a:ext cx="355680" cy="400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2" name="CustomShape 88"/>
          <p:cNvSpPr/>
          <p:nvPr/>
        </p:nvSpPr>
        <p:spPr>
          <a:xfrm>
            <a:off x="802440" y="56390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CustomShape 89"/>
          <p:cNvSpPr/>
          <p:nvPr/>
        </p:nvSpPr>
        <p:spPr>
          <a:xfrm>
            <a:off x="1456200" y="56390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CustomShape 90"/>
          <p:cNvSpPr/>
          <p:nvPr/>
        </p:nvSpPr>
        <p:spPr>
          <a:xfrm>
            <a:off x="2073600" y="56390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CustomShape 91"/>
          <p:cNvSpPr/>
          <p:nvPr/>
        </p:nvSpPr>
        <p:spPr>
          <a:xfrm>
            <a:off x="2622960" y="56390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CustomShape 92"/>
          <p:cNvSpPr/>
          <p:nvPr/>
        </p:nvSpPr>
        <p:spPr>
          <a:xfrm>
            <a:off x="3241800" y="56390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93"/>
          <p:cNvSpPr/>
          <p:nvPr/>
        </p:nvSpPr>
        <p:spPr>
          <a:xfrm>
            <a:off x="3859920" y="56390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8" name="CustomShape 94"/>
          <p:cNvSpPr/>
          <p:nvPr/>
        </p:nvSpPr>
        <p:spPr>
          <a:xfrm>
            <a:off x="4476960" y="56390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CustomShape 95"/>
          <p:cNvSpPr/>
          <p:nvPr/>
        </p:nvSpPr>
        <p:spPr>
          <a:xfrm>
            <a:off x="5095800" y="56390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96"/>
          <p:cNvSpPr/>
          <p:nvPr/>
        </p:nvSpPr>
        <p:spPr>
          <a:xfrm>
            <a:off x="835560" y="499320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1" name="CustomShape 97"/>
          <p:cNvSpPr/>
          <p:nvPr/>
        </p:nvSpPr>
        <p:spPr>
          <a:xfrm>
            <a:off x="1489680" y="499320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CustomShape 98"/>
          <p:cNvSpPr/>
          <p:nvPr/>
        </p:nvSpPr>
        <p:spPr>
          <a:xfrm>
            <a:off x="2106720" y="499320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3" name="CustomShape 99"/>
          <p:cNvSpPr/>
          <p:nvPr/>
        </p:nvSpPr>
        <p:spPr>
          <a:xfrm>
            <a:off x="2656440" y="499320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CustomShape 100"/>
          <p:cNvSpPr/>
          <p:nvPr/>
        </p:nvSpPr>
        <p:spPr>
          <a:xfrm>
            <a:off x="3275640" y="499320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101"/>
          <p:cNvSpPr/>
          <p:nvPr/>
        </p:nvSpPr>
        <p:spPr>
          <a:xfrm>
            <a:off x="3893040" y="499320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102"/>
          <p:cNvSpPr/>
          <p:nvPr/>
        </p:nvSpPr>
        <p:spPr>
          <a:xfrm>
            <a:off x="4510440" y="499320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7" name="CustomShape 103"/>
          <p:cNvSpPr/>
          <p:nvPr/>
        </p:nvSpPr>
        <p:spPr>
          <a:xfrm>
            <a:off x="5130000" y="499320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CustomShape 104"/>
          <p:cNvSpPr/>
          <p:nvPr/>
        </p:nvSpPr>
        <p:spPr>
          <a:xfrm>
            <a:off x="835200" y="44438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CustomShape 105"/>
          <p:cNvSpPr/>
          <p:nvPr/>
        </p:nvSpPr>
        <p:spPr>
          <a:xfrm>
            <a:off x="1489320" y="44438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CustomShape 106"/>
          <p:cNvSpPr/>
          <p:nvPr/>
        </p:nvSpPr>
        <p:spPr>
          <a:xfrm>
            <a:off x="2055960" y="440244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1" name="CustomShape 107"/>
          <p:cNvSpPr/>
          <p:nvPr/>
        </p:nvSpPr>
        <p:spPr>
          <a:xfrm>
            <a:off x="2638800" y="440244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2" name="CustomShape 108"/>
          <p:cNvSpPr/>
          <p:nvPr/>
        </p:nvSpPr>
        <p:spPr>
          <a:xfrm>
            <a:off x="3256200" y="440244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CustomShape 109"/>
          <p:cNvSpPr/>
          <p:nvPr/>
        </p:nvSpPr>
        <p:spPr>
          <a:xfrm>
            <a:off x="3573720" y="440244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CustomShape 110"/>
          <p:cNvSpPr/>
          <p:nvPr/>
        </p:nvSpPr>
        <p:spPr>
          <a:xfrm>
            <a:off x="4510440" y="44438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5" name="CustomShape 111"/>
          <p:cNvSpPr/>
          <p:nvPr/>
        </p:nvSpPr>
        <p:spPr>
          <a:xfrm>
            <a:off x="5129640" y="444384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CustomShape 112"/>
          <p:cNvSpPr/>
          <p:nvPr/>
        </p:nvSpPr>
        <p:spPr>
          <a:xfrm>
            <a:off x="840240" y="382608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7" name="CustomShape 113"/>
          <p:cNvSpPr/>
          <p:nvPr/>
        </p:nvSpPr>
        <p:spPr>
          <a:xfrm>
            <a:off x="1492560" y="382608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8" name="CustomShape 114"/>
          <p:cNvSpPr/>
          <p:nvPr/>
        </p:nvSpPr>
        <p:spPr>
          <a:xfrm>
            <a:off x="2055960" y="396288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9" name="CustomShape 115"/>
          <p:cNvSpPr/>
          <p:nvPr/>
        </p:nvSpPr>
        <p:spPr>
          <a:xfrm>
            <a:off x="2638800" y="396288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CustomShape 116"/>
          <p:cNvSpPr/>
          <p:nvPr/>
        </p:nvSpPr>
        <p:spPr>
          <a:xfrm>
            <a:off x="3256200" y="396288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CustomShape 117"/>
          <p:cNvSpPr/>
          <p:nvPr/>
        </p:nvSpPr>
        <p:spPr>
          <a:xfrm>
            <a:off x="3573720" y="396288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2" name="CustomShape 118"/>
          <p:cNvSpPr/>
          <p:nvPr/>
        </p:nvSpPr>
        <p:spPr>
          <a:xfrm>
            <a:off x="4513680" y="382608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CustomShape 119"/>
          <p:cNvSpPr/>
          <p:nvPr/>
        </p:nvSpPr>
        <p:spPr>
          <a:xfrm>
            <a:off x="5131080" y="382608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4" name="CustomShape 120"/>
          <p:cNvSpPr/>
          <p:nvPr/>
        </p:nvSpPr>
        <p:spPr>
          <a:xfrm>
            <a:off x="840240" y="327708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CustomShape 121"/>
          <p:cNvSpPr/>
          <p:nvPr/>
        </p:nvSpPr>
        <p:spPr>
          <a:xfrm>
            <a:off x="1492560" y="327708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6" name="CustomShape 122"/>
          <p:cNvSpPr/>
          <p:nvPr/>
        </p:nvSpPr>
        <p:spPr>
          <a:xfrm>
            <a:off x="2055960" y="337212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7" name="CustomShape 123"/>
          <p:cNvSpPr/>
          <p:nvPr/>
        </p:nvSpPr>
        <p:spPr>
          <a:xfrm>
            <a:off x="2638800" y="337212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8" name="CustomShape 124"/>
          <p:cNvSpPr/>
          <p:nvPr/>
        </p:nvSpPr>
        <p:spPr>
          <a:xfrm>
            <a:off x="3256200" y="337212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9" name="CustomShape 125"/>
          <p:cNvSpPr/>
          <p:nvPr/>
        </p:nvSpPr>
        <p:spPr>
          <a:xfrm>
            <a:off x="3573720" y="337212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0" name="CustomShape 126"/>
          <p:cNvSpPr/>
          <p:nvPr/>
        </p:nvSpPr>
        <p:spPr>
          <a:xfrm>
            <a:off x="4513680" y="327708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1" name="CustomShape 127"/>
          <p:cNvSpPr/>
          <p:nvPr/>
        </p:nvSpPr>
        <p:spPr>
          <a:xfrm>
            <a:off x="5131080" y="327708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CustomShape 128"/>
          <p:cNvSpPr/>
          <p:nvPr/>
        </p:nvSpPr>
        <p:spPr>
          <a:xfrm>
            <a:off x="835200" y="26863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CustomShape 129"/>
          <p:cNvSpPr/>
          <p:nvPr/>
        </p:nvSpPr>
        <p:spPr>
          <a:xfrm>
            <a:off x="1489320" y="26863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4" name="CustomShape 130"/>
          <p:cNvSpPr/>
          <p:nvPr/>
        </p:nvSpPr>
        <p:spPr>
          <a:xfrm>
            <a:off x="2055960" y="293256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CustomShape 131"/>
          <p:cNvSpPr/>
          <p:nvPr/>
        </p:nvSpPr>
        <p:spPr>
          <a:xfrm>
            <a:off x="2638800" y="293256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CustomShape 132"/>
          <p:cNvSpPr/>
          <p:nvPr/>
        </p:nvSpPr>
        <p:spPr>
          <a:xfrm>
            <a:off x="3256200" y="293256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CustomShape 133"/>
          <p:cNvSpPr/>
          <p:nvPr/>
        </p:nvSpPr>
        <p:spPr>
          <a:xfrm>
            <a:off x="3573720" y="2932560"/>
            <a:ext cx="29160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CustomShape 134"/>
          <p:cNvSpPr/>
          <p:nvPr/>
        </p:nvSpPr>
        <p:spPr>
          <a:xfrm>
            <a:off x="4510440" y="26863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9" name="CustomShape 135"/>
          <p:cNvSpPr/>
          <p:nvPr/>
        </p:nvSpPr>
        <p:spPr>
          <a:xfrm>
            <a:off x="5129640" y="26863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0" name="CustomShape 136"/>
          <p:cNvSpPr/>
          <p:nvPr/>
        </p:nvSpPr>
        <p:spPr>
          <a:xfrm>
            <a:off x="835560" y="21085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1" name="CustomShape 137"/>
          <p:cNvSpPr/>
          <p:nvPr/>
        </p:nvSpPr>
        <p:spPr>
          <a:xfrm>
            <a:off x="1489680" y="21085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2" name="CustomShape 138"/>
          <p:cNvSpPr/>
          <p:nvPr/>
        </p:nvSpPr>
        <p:spPr>
          <a:xfrm>
            <a:off x="2106720" y="21085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3" name="CustomShape 139"/>
          <p:cNvSpPr/>
          <p:nvPr/>
        </p:nvSpPr>
        <p:spPr>
          <a:xfrm>
            <a:off x="2656440" y="21085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4" name="CustomShape 140"/>
          <p:cNvSpPr/>
          <p:nvPr/>
        </p:nvSpPr>
        <p:spPr>
          <a:xfrm>
            <a:off x="3275640" y="21085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5" name="CustomShape 141"/>
          <p:cNvSpPr/>
          <p:nvPr/>
        </p:nvSpPr>
        <p:spPr>
          <a:xfrm>
            <a:off x="3893040" y="21085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CustomShape 142"/>
          <p:cNvSpPr/>
          <p:nvPr/>
        </p:nvSpPr>
        <p:spPr>
          <a:xfrm>
            <a:off x="4510440" y="21085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CustomShape 143"/>
          <p:cNvSpPr/>
          <p:nvPr/>
        </p:nvSpPr>
        <p:spPr>
          <a:xfrm>
            <a:off x="5130000" y="21085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CustomShape 144"/>
          <p:cNvSpPr/>
          <p:nvPr/>
        </p:nvSpPr>
        <p:spPr>
          <a:xfrm>
            <a:off x="835560" y="14911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9" name="CustomShape 145"/>
          <p:cNvSpPr/>
          <p:nvPr/>
        </p:nvSpPr>
        <p:spPr>
          <a:xfrm>
            <a:off x="1489680" y="14911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0" name="CustomShape 146"/>
          <p:cNvSpPr/>
          <p:nvPr/>
        </p:nvSpPr>
        <p:spPr>
          <a:xfrm>
            <a:off x="2106720" y="14911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1" name="CustomShape 147"/>
          <p:cNvSpPr/>
          <p:nvPr/>
        </p:nvSpPr>
        <p:spPr>
          <a:xfrm>
            <a:off x="2656440" y="14911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CustomShape 148"/>
          <p:cNvSpPr/>
          <p:nvPr/>
        </p:nvSpPr>
        <p:spPr>
          <a:xfrm>
            <a:off x="3275640" y="14911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3" name="CustomShape 149"/>
          <p:cNvSpPr/>
          <p:nvPr/>
        </p:nvSpPr>
        <p:spPr>
          <a:xfrm>
            <a:off x="3893040" y="14911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4" name="CustomShape 150"/>
          <p:cNvSpPr/>
          <p:nvPr/>
        </p:nvSpPr>
        <p:spPr>
          <a:xfrm>
            <a:off x="4510440" y="14911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CustomShape 151"/>
          <p:cNvSpPr/>
          <p:nvPr/>
        </p:nvSpPr>
        <p:spPr>
          <a:xfrm>
            <a:off x="5130000" y="1491120"/>
            <a:ext cx="250560" cy="2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6" name="CustomShape 152"/>
          <p:cNvSpPr/>
          <p:nvPr/>
        </p:nvSpPr>
        <p:spPr>
          <a:xfrm>
            <a:off x="156240" y="6191280"/>
            <a:ext cx="88740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Initially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 =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7" name="CustomShape 153"/>
          <p:cNvSpPr/>
          <p:nvPr/>
        </p:nvSpPr>
        <p:spPr>
          <a:xfrm>
            <a:off x="2067120" y="2514600"/>
            <a:ext cx="1797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Forbidden region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CustomShape 154"/>
          <p:cNvSpPr/>
          <p:nvPr/>
        </p:nvSpPr>
        <p:spPr>
          <a:xfrm flipH="1" flipV="1" rot="5400000">
            <a:off x="572040" y="5941440"/>
            <a:ext cx="273600" cy="2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49" dur="indefinite" restart="never" nodeType="tmRoot">
          <p:childTnLst>
            <p:seq>
              <p:cTn id="3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CustomShape 2"/>
          <p:cNvSpPr/>
          <p:nvPr/>
        </p:nvSpPr>
        <p:spPr>
          <a:xfrm>
            <a:off x="396720" y="136224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Programmers need a clear model of how variables are shared by threads.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Variables shared by multiple threads must be protected to ensure mutually exclusive access.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Semaphores are a fundamental mechanism for enforcing mutual exclusion.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1" dur="indefinite" restart="never" nodeType="tmRoot">
          <p:childTnLst>
            <p:seq>
              <p:cTn id="3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find this  stuff interesting...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2" name="CustomShape 2"/>
          <p:cNvSpPr/>
          <p:nvPr/>
        </p:nvSpPr>
        <p:spPr>
          <a:xfrm>
            <a:off x="396720" y="136224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Come to my PhD defense on generating 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code for modern parallel computers! All are welcome.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Aud. 06, HCØ, Wednesday November 15</a:t>
            </a:r>
            <a:r>
              <a:rPr b="1" lang="en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2017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Details: </a:t>
            </a:r>
            <a:r>
              <a:rPr b="1" lang="en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http://bit.do/gotta_go_fast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3" name="" descr=""/>
          <p:cNvPicPr/>
          <p:nvPr/>
        </p:nvPicPr>
        <p:blipFill>
          <a:blip r:embed="rId2"/>
          <a:stretch/>
        </p:blipFill>
        <p:spPr>
          <a:xfrm>
            <a:off x="6217920" y="4480560"/>
            <a:ext cx="2373480" cy="18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3" dur="indefinite" restart="never" nodeType="tmRoot">
          <p:childTnLst>
            <p:seq>
              <p:cTn id="3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Traditional View of a Process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96720" y="137160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= process context + code, data, and stack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5095800" y="3287880"/>
            <a:ext cx="2229480" cy="317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Shared libraries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5095800" y="3606840"/>
            <a:ext cx="2229480" cy="25308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5095800" y="3860640"/>
            <a:ext cx="222948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Run-time heap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4868640" y="4927680"/>
            <a:ext cx="244440" cy="257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5095800" y="4149720"/>
            <a:ext cx="2230920" cy="319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Read/write data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1223640" y="2674080"/>
            <a:ext cx="2332440" cy="14616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Program context: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Data registers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Condition codes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Stack pointer (SP)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Program counter (PC)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4965120" y="2180880"/>
            <a:ext cx="232632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Code, data, and stack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5095800" y="4470480"/>
            <a:ext cx="2230920" cy="319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Read-only code/data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5095800" y="4775040"/>
            <a:ext cx="2230920" cy="31968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2"/>
          <p:cNvSpPr/>
          <p:nvPr/>
        </p:nvSpPr>
        <p:spPr>
          <a:xfrm>
            <a:off x="5095800" y="2973240"/>
            <a:ext cx="2229480" cy="31788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3"/>
          <p:cNvSpPr/>
          <p:nvPr/>
        </p:nvSpPr>
        <p:spPr>
          <a:xfrm>
            <a:off x="5095800" y="2666880"/>
            <a:ext cx="2229480" cy="3178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Stack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4"/>
          <p:cNvSpPr/>
          <p:nvPr/>
        </p:nvSpPr>
        <p:spPr>
          <a:xfrm>
            <a:off x="4299120" y="2805480"/>
            <a:ext cx="4302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Line 15"/>
          <p:cNvSpPr/>
          <p:nvPr/>
        </p:nvSpPr>
        <p:spPr>
          <a:xfrm>
            <a:off x="4736880" y="2984400"/>
            <a:ext cx="3556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6"/>
          <p:cNvSpPr/>
          <p:nvPr/>
        </p:nvSpPr>
        <p:spPr>
          <a:xfrm>
            <a:off x="4279320" y="4443480"/>
            <a:ext cx="4410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Line 17"/>
          <p:cNvSpPr/>
          <p:nvPr/>
        </p:nvSpPr>
        <p:spPr>
          <a:xfrm>
            <a:off x="4724280" y="4622760"/>
            <a:ext cx="3556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8"/>
          <p:cNvSpPr/>
          <p:nvPr/>
        </p:nvSpPr>
        <p:spPr>
          <a:xfrm>
            <a:off x="4263480" y="3694320"/>
            <a:ext cx="4698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brk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19"/>
          <p:cNvSpPr/>
          <p:nvPr/>
        </p:nvSpPr>
        <p:spPr>
          <a:xfrm>
            <a:off x="4736880" y="3860640"/>
            <a:ext cx="3556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0"/>
          <p:cNvSpPr/>
          <p:nvPr/>
        </p:nvSpPr>
        <p:spPr>
          <a:xfrm>
            <a:off x="1342440" y="2180880"/>
            <a:ext cx="178812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Process context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1"/>
          <p:cNvSpPr/>
          <p:nvPr/>
        </p:nvSpPr>
        <p:spPr>
          <a:xfrm>
            <a:off x="1209600" y="4126320"/>
            <a:ext cx="2360520" cy="119916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Kernel context: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VM structures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Descriptor table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brk pointer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Alternate View of a Process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96720" y="136224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= thread + code, data, and kernel context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540400" y="2666880"/>
            <a:ext cx="2229480" cy="31788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Shared libraries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5540400" y="2986200"/>
            <a:ext cx="2229480" cy="25308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5540400" y="3240000"/>
            <a:ext cx="2229480" cy="28800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Run-time heap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5313240" y="4307040"/>
            <a:ext cx="244440" cy="257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5540400" y="3529080"/>
            <a:ext cx="2230920" cy="31968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Read/write data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1642680" y="3574800"/>
            <a:ext cx="2332440" cy="14922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context: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Data registers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Condition codes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Stack pointer (SP)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Program counter (PC)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5004000" y="2118600"/>
            <a:ext cx="325584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Code, data, and kernel context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5540400" y="3849840"/>
            <a:ext cx="2230920" cy="31968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Read-only code/data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5540400" y="4154400"/>
            <a:ext cx="2230920" cy="31968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2"/>
          <p:cNvSpPr/>
          <p:nvPr/>
        </p:nvSpPr>
        <p:spPr>
          <a:xfrm>
            <a:off x="1655640" y="2971800"/>
            <a:ext cx="2229480" cy="3178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Stack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998640" y="3094200"/>
            <a:ext cx="4302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Line 14"/>
          <p:cNvSpPr/>
          <p:nvPr/>
        </p:nvSpPr>
        <p:spPr>
          <a:xfrm>
            <a:off x="1436400" y="3276360"/>
            <a:ext cx="17172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5"/>
          <p:cNvSpPr/>
          <p:nvPr/>
        </p:nvSpPr>
        <p:spPr>
          <a:xfrm>
            <a:off x="4723920" y="3822840"/>
            <a:ext cx="4410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16"/>
          <p:cNvSpPr/>
          <p:nvPr/>
        </p:nvSpPr>
        <p:spPr>
          <a:xfrm>
            <a:off x="5168880" y="4001760"/>
            <a:ext cx="35532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7"/>
          <p:cNvSpPr/>
          <p:nvPr/>
        </p:nvSpPr>
        <p:spPr>
          <a:xfrm>
            <a:off x="4708080" y="3073680"/>
            <a:ext cx="4698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brk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18"/>
          <p:cNvSpPr/>
          <p:nvPr/>
        </p:nvSpPr>
        <p:spPr>
          <a:xfrm>
            <a:off x="5181480" y="3240000"/>
            <a:ext cx="3556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9"/>
          <p:cNvSpPr/>
          <p:nvPr/>
        </p:nvSpPr>
        <p:spPr>
          <a:xfrm>
            <a:off x="1616400" y="2118600"/>
            <a:ext cx="225900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(main thread)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0"/>
          <p:cNvSpPr/>
          <p:nvPr/>
        </p:nvSpPr>
        <p:spPr>
          <a:xfrm>
            <a:off x="977760" y="2666880"/>
            <a:ext cx="3580200" cy="2742120"/>
          </a:xfrm>
          <a:prstGeom prst="rect">
            <a:avLst/>
          </a:prstGeom>
          <a:noFill/>
          <a:ln cap="rnd" w="25560">
            <a:solidFill>
              <a:schemeClr val="tx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1"/>
          <p:cNvSpPr/>
          <p:nvPr/>
        </p:nvSpPr>
        <p:spPr>
          <a:xfrm>
            <a:off x="5540400" y="4726440"/>
            <a:ext cx="2360520" cy="119916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Kernel context: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VM structures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Descriptor table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brk pointer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Process With Multiple Threads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75760" y="1116000"/>
            <a:ext cx="8306280" cy="1854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threads can be associated with a process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thread has its own logical control flow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thread shares the same code, data, and kernel context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thread has its own stack for local variables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 not protected from other threads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thread has its own thread id (TID)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97080" y="4549320"/>
            <a:ext cx="1852200" cy="143064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1 context: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Data registers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Condition codes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SP1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PC1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80880" y="3931200"/>
            <a:ext cx="1884960" cy="3178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stack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284760" y="3183120"/>
            <a:ext cx="243288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1 (main thread)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5946840" y="3747960"/>
            <a:ext cx="2229480" cy="31788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shared libraries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5946840" y="4013280"/>
            <a:ext cx="2229480" cy="25308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8"/>
          <p:cNvSpPr/>
          <p:nvPr/>
        </p:nvSpPr>
        <p:spPr>
          <a:xfrm>
            <a:off x="5946840" y="4253400"/>
            <a:ext cx="2229480" cy="28800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run-time heap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5718240" y="5266080"/>
            <a:ext cx="241200" cy="249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0</a:t>
            </a:r>
            <a:endParaRPr b="0" lang="en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5946840" y="4488120"/>
            <a:ext cx="2230920" cy="31968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read/write data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5834160" y="3183120"/>
            <a:ext cx="240840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Shared code and data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5946840" y="4808880"/>
            <a:ext cx="2230920" cy="31968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read-only code/data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3"/>
          <p:cNvSpPr/>
          <p:nvPr/>
        </p:nvSpPr>
        <p:spPr>
          <a:xfrm>
            <a:off x="5946840" y="5113800"/>
            <a:ext cx="2230920" cy="31968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4"/>
          <p:cNvSpPr/>
          <p:nvPr/>
        </p:nvSpPr>
        <p:spPr>
          <a:xfrm>
            <a:off x="6122160" y="5542200"/>
            <a:ext cx="1757880" cy="115632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Kernel context: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VM structures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Descriptor table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brk pointer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5"/>
          <p:cNvSpPr/>
          <p:nvPr/>
        </p:nvSpPr>
        <p:spPr>
          <a:xfrm>
            <a:off x="3159360" y="4568760"/>
            <a:ext cx="1852200" cy="143064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2 context: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Data registers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Condition codes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SP2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PC2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6"/>
          <p:cNvSpPr/>
          <p:nvPr/>
        </p:nvSpPr>
        <p:spPr>
          <a:xfrm>
            <a:off x="3124080" y="3945600"/>
            <a:ext cx="1884960" cy="3178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stack 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7"/>
          <p:cNvSpPr/>
          <p:nvPr/>
        </p:nvSpPr>
        <p:spPr>
          <a:xfrm>
            <a:off x="2828520" y="3202200"/>
            <a:ext cx="2385720" cy="394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2 (peer thread)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Logical View of Threads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96720" y="136224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associated with process form a pool of peers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Unlike processes which form a tree hierarchy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400800" y="303372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6400800" y="387180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5715000" y="463392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sh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6"/>
          <p:cNvSpPr/>
          <p:nvPr/>
        </p:nvSpPr>
        <p:spPr>
          <a:xfrm>
            <a:off x="6629400" y="3490560"/>
            <a:ext cx="360" cy="3812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7"/>
          <p:cNvSpPr/>
          <p:nvPr/>
        </p:nvSpPr>
        <p:spPr>
          <a:xfrm flipH="1">
            <a:off x="6095880" y="4252680"/>
            <a:ext cx="380880" cy="3808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8"/>
          <p:cNvSpPr/>
          <p:nvPr/>
        </p:nvSpPr>
        <p:spPr>
          <a:xfrm>
            <a:off x="6400800" y="463392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sh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>
            <a:off x="7086600" y="463392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sh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10"/>
          <p:cNvSpPr/>
          <p:nvPr/>
        </p:nvSpPr>
        <p:spPr>
          <a:xfrm>
            <a:off x="6629400" y="4329000"/>
            <a:ext cx="360" cy="3045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1"/>
          <p:cNvSpPr/>
          <p:nvPr/>
        </p:nvSpPr>
        <p:spPr>
          <a:xfrm>
            <a:off x="6781680" y="4252680"/>
            <a:ext cx="380880" cy="3808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2"/>
          <p:cNvSpPr/>
          <p:nvPr/>
        </p:nvSpPr>
        <p:spPr>
          <a:xfrm>
            <a:off x="6400800" y="539604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foo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Line 13"/>
          <p:cNvSpPr/>
          <p:nvPr/>
        </p:nvSpPr>
        <p:spPr>
          <a:xfrm>
            <a:off x="6629400" y="50907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4"/>
          <p:cNvSpPr/>
          <p:nvPr/>
        </p:nvSpPr>
        <p:spPr>
          <a:xfrm>
            <a:off x="6400800" y="615780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bar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Line 15"/>
          <p:cNvSpPr/>
          <p:nvPr/>
        </p:nvSpPr>
        <p:spPr>
          <a:xfrm>
            <a:off x="6629400" y="585288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6"/>
          <p:cNvSpPr/>
          <p:nvPr/>
        </p:nvSpPr>
        <p:spPr>
          <a:xfrm>
            <a:off x="1066680" y="364320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7"/>
          <p:cNvSpPr/>
          <p:nvPr/>
        </p:nvSpPr>
        <p:spPr>
          <a:xfrm>
            <a:off x="5725440" y="2607480"/>
            <a:ext cx="179424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Process hierarchy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914400" y="3033720"/>
            <a:ext cx="3808800" cy="2818440"/>
          </a:xfrm>
          <a:prstGeom prst="rect">
            <a:avLst/>
          </a:prstGeom>
          <a:noFill/>
          <a:ln cap="rnd" w="25560">
            <a:solidFill>
              <a:schemeClr val="tx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9"/>
          <p:cNvSpPr/>
          <p:nvPr/>
        </p:nvSpPr>
        <p:spPr>
          <a:xfrm>
            <a:off x="1061640" y="2562840"/>
            <a:ext cx="345852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Threads associated with process foo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>
            <a:off x="2209680" y="311004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038480" y="333864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T4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2"/>
          <p:cNvSpPr/>
          <p:nvPr/>
        </p:nvSpPr>
        <p:spPr>
          <a:xfrm>
            <a:off x="1600200" y="524340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T5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3"/>
          <p:cNvSpPr/>
          <p:nvPr/>
        </p:nvSpPr>
        <p:spPr>
          <a:xfrm>
            <a:off x="3429000" y="5167440"/>
            <a:ext cx="456120" cy="45612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T3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1981080" y="4100400"/>
            <a:ext cx="1904040" cy="608400"/>
          </a:xfrm>
          <a:prstGeom prst="rect">
            <a:avLst/>
          </a:prstGeom>
          <a:solidFill>
            <a:srgbClr val="e6e6e6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shared code, data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and kernel context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25"/>
          <p:cNvSpPr/>
          <p:nvPr/>
        </p:nvSpPr>
        <p:spPr>
          <a:xfrm flipV="1">
            <a:off x="1904760" y="4709880"/>
            <a:ext cx="304920" cy="5335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26"/>
          <p:cNvSpPr/>
          <p:nvPr/>
        </p:nvSpPr>
        <p:spPr>
          <a:xfrm flipH="1" flipV="1">
            <a:off x="3352680" y="4709880"/>
            <a:ext cx="228600" cy="45720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7"/>
          <p:cNvSpPr/>
          <p:nvPr/>
        </p:nvSpPr>
        <p:spPr>
          <a:xfrm flipH="1" flipV="1">
            <a:off x="1523880" y="4024080"/>
            <a:ext cx="380880" cy="3049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8"/>
          <p:cNvSpPr/>
          <p:nvPr/>
        </p:nvSpPr>
        <p:spPr>
          <a:xfrm flipV="1">
            <a:off x="2438280" y="3566880"/>
            <a:ext cx="360" cy="5335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9"/>
          <p:cNvSpPr/>
          <p:nvPr/>
        </p:nvSpPr>
        <p:spPr>
          <a:xfrm flipV="1">
            <a:off x="3657600" y="3719160"/>
            <a:ext cx="457200" cy="3812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Concurrent Threads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96720" y="136224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threads are </a:t>
            </a:r>
            <a:r>
              <a:rPr b="1" i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concurrent</a:t>
            </a: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if their flows overlap in time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Otherwise, they are sequential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Examples:</a:t>
            </a:r>
            <a:endParaRPr b="0" lang="e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Concurrent: A &amp; B, A&amp;C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Sequential: B &amp; C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Line 3"/>
          <p:cNvSpPr/>
          <p:nvPr/>
        </p:nvSpPr>
        <p:spPr>
          <a:xfrm>
            <a:off x="4194000" y="3447720"/>
            <a:ext cx="360" cy="27432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3435480" y="4513320"/>
            <a:ext cx="61632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Time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Line 5"/>
          <p:cNvSpPr/>
          <p:nvPr/>
        </p:nvSpPr>
        <p:spPr>
          <a:xfrm>
            <a:off x="5200560" y="3598560"/>
            <a:ext cx="360" cy="30492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"/>
          <p:cNvSpPr/>
          <p:nvPr/>
        </p:nvSpPr>
        <p:spPr>
          <a:xfrm>
            <a:off x="4637160" y="3065400"/>
            <a:ext cx="9910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6164280" y="3065400"/>
            <a:ext cx="9910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B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8"/>
          <p:cNvSpPr/>
          <p:nvPr/>
        </p:nvSpPr>
        <p:spPr>
          <a:xfrm>
            <a:off x="7688520" y="3065400"/>
            <a:ext cx="9910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Line 9"/>
          <p:cNvSpPr/>
          <p:nvPr/>
        </p:nvSpPr>
        <p:spPr>
          <a:xfrm>
            <a:off x="6708600" y="3904920"/>
            <a:ext cx="360" cy="609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10"/>
          <p:cNvSpPr/>
          <p:nvPr/>
        </p:nvSpPr>
        <p:spPr>
          <a:xfrm>
            <a:off x="8232480" y="4514760"/>
            <a:ext cx="360" cy="3808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11"/>
          <p:cNvSpPr/>
          <p:nvPr/>
        </p:nvSpPr>
        <p:spPr>
          <a:xfrm>
            <a:off x="5184720" y="489564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12"/>
          <p:cNvSpPr/>
          <p:nvPr/>
        </p:nvSpPr>
        <p:spPr>
          <a:xfrm>
            <a:off x="8232480" y="5505120"/>
            <a:ext cx="360" cy="609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13"/>
          <p:cNvSpPr/>
          <p:nvPr/>
        </p:nvSpPr>
        <p:spPr>
          <a:xfrm>
            <a:off x="4743360" y="390348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14"/>
          <p:cNvSpPr/>
          <p:nvPr/>
        </p:nvSpPr>
        <p:spPr>
          <a:xfrm>
            <a:off x="4727520" y="489564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5"/>
          <p:cNvSpPr/>
          <p:nvPr/>
        </p:nvSpPr>
        <p:spPr>
          <a:xfrm>
            <a:off x="4727520" y="550512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16"/>
          <p:cNvSpPr/>
          <p:nvPr/>
        </p:nvSpPr>
        <p:spPr>
          <a:xfrm>
            <a:off x="4727520" y="611496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17"/>
          <p:cNvSpPr/>
          <p:nvPr/>
        </p:nvSpPr>
        <p:spPr>
          <a:xfrm>
            <a:off x="4727520" y="451476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8"/>
          <p:cNvSpPr/>
          <p:nvPr/>
        </p:nvSpPr>
        <p:spPr>
          <a:xfrm>
            <a:off x="4727520" y="3600360"/>
            <a:ext cx="40384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74040" y="371160"/>
            <a:ext cx="759024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Concurrent Thread Execution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638280" y="1362240"/>
            <a:ext cx="387072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Single Core Processor</a:t>
            </a:r>
            <a:endParaRPr b="0" lang="e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Simulate parallelism by time slicing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662360" y="1362240"/>
            <a:ext cx="387072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Multi-Core Processor</a:t>
            </a:r>
            <a:endParaRPr b="0" lang="e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have true parallelism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Line 4"/>
          <p:cNvSpPr/>
          <p:nvPr/>
        </p:nvSpPr>
        <p:spPr>
          <a:xfrm>
            <a:off x="4572000" y="3429000"/>
            <a:ext cx="360" cy="27432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>
            <a:off x="4256280" y="4494240"/>
            <a:ext cx="616320" cy="363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Time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231840" y="3065400"/>
            <a:ext cx="9910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7"/>
          <p:cNvSpPr/>
          <p:nvPr/>
        </p:nvSpPr>
        <p:spPr>
          <a:xfrm>
            <a:off x="1530360" y="3065400"/>
            <a:ext cx="9910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B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8"/>
          <p:cNvSpPr/>
          <p:nvPr/>
        </p:nvSpPr>
        <p:spPr>
          <a:xfrm>
            <a:off x="2901960" y="3065400"/>
            <a:ext cx="9910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Line 9"/>
          <p:cNvSpPr/>
          <p:nvPr/>
        </p:nvSpPr>
        <p:spPr>
          <a:xfrm>
            <a:off x="731160" y="3598560"/>
            <a:ext cx="360" cy="30492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10"/>
          <p:cNvSpPr/>
          <p:nvPr/>
        </p:nvSpPr>
        <p:spPr>
          <a:xfrm>
            <a:off x="2034720" y="3904920"/>
            <a:ext cx="360" cy="609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1"/>
          <p:cNvSpPr/>
          <p:nvPr/>
        </p:nvSpPr>
        <p:spPr>
          <a:xfrm>
            <a:off x="3352320" y="4514760"/>
            <a:ext cx="360" cy="3808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2"/>
          <p:cNvSpPr/>
          <p:nvPr/>
        </p:nvSpPr>
        <p:spPr>
          <a:xfrm>
            <a:off x="717480" y="489564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3"/>
          <p:cNvSpPr/>
          <p:nvPr/>
        </p:nvSpPr>
        <p:spPr>
          <a:xfrm>
            <a:off x="3352320" y="5505120"/>
            <a:ext cx="360" cy="609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4"/>
          <p:cNvSpPr/>
          <p:nvPr/>
        </p:nvSpPr>
        <p:spPr>
          <a:xfrm>
            <a:off x="335880" y="390348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5"/>
          <p:cNvSpPr/>
          <p:nvPr/>
        </p:nvSpPr>
        <p:spPr>
          <a:xfrm>
            <a:off x="322200" y="489564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16"/>
          <p:cNvSpPr/>
          <p:nvPr/>
        </p:nvSpPr>
        <p:spPr>
          <a:xfrm>
            <a:off x="322200" y="55051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7"/>
          <p:cNvSpPr/>
          <p:nvPr/>
        </p:nvSpPr>
        <p:spPr>
          <a:xfrm>
            <a:off x="322200" y="611496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18"/>
          <p:cNvSpPr/>
          <p:nvPr/>
        </p:nvSpPr>
        <p:spPr>
          <a:xfrm>
            <a:off x="322200" y="451476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9"/>
          <p:cNvSpPr/>
          <p:nvPr/>
        </p:nvSpPr>
        <p:spPr>
          <a:xfrm>
            <a:off x="322200" y="360036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0"/>
          <p:cNvSpPr/>
          <p:nvPr/>
        </p:nvSpPr>
        <p:spPr>
          <a:xfrm>
            <a:off x="5017680" y="3048120"/>
            <a:ext cx="9910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1"/>
          <p:cNvSpPr/>
          <p:nvPr/>
        </p:nvSpPr>
        <p:spPr>
          <a:xfrm>
            <a:off x="6316200" y="3048120"/>
            <a:ext cx="9910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B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2"/>
          <p:cNvSpPr/>
          <p:nvPr/>
        </p:nvSpPr>
        <p:spPr>
          <a:xfrm>
            <a:off x="7687800" y="3048120"/>
            <a:ext cx="9910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Thread 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Line 23"/>
          <p:cNvSpPr/>
          <p:nvPr/>
        </p:nvSpPr>
        <p:spPr>
          <a:xfrm>
            <a:off x="5517000" y="3581280"/>
            <a:ext cx="360" cy="912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24"/>
          <p:cNvSpPr/>
          <p:nvPr/>
        </p:nvSpPr>
        <p:spPr>
          <a:xfrm>
            <a:off x="6858000" y="3887640"/>
            <a:ext cx="360" cy="975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25"/>
          <p:cNvSpPr/>
          <p:nvPr/>
        </p:nvSpPr>
        <p:spPr>
          <a:xfrm>
            <a:off x="8153280" y="4497120"/>
            <a:ext cx="360" cy="16002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26"/>
          <p:cNvSpPr/>
          <p:nvPr/>
        </p:nvSpPr>
        <p:spPr>
          <a:xfrm>
            <a:off x="5503320" y="487836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27"/>
          <p:cNvSpPr/>
          <p:nvPr/>
        </p:nvSpPr>
        <p:spPr>
          <a:xfrm>
            <a:off x="6858000" y="548784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28"/>
          <p:cNvSpPr/>
          <p:nvPr/>
        </p:nvSpPr>
        <p:spPr>
          <a:xfrm>
            <a:off x="5121720" y="388620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9"/>
          <p:cNvSpPr/>
          <p:nvPr/>
        </p:nvSpPr>
        <p:spPr>
          <a:xfrm>
            <a:off x="5108040" y="487836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30"/>
          <p:cNvSpPr/>
          <p:nvPr/>
        </p:nvSpPr>
        <p:spPr>
          <a:xfrm>
            <a:off x="5108040" y="548784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31"/>
          <p:cNvSpPr/>
          <p:nvPr/>
        </p:nvSpPr>
        <p:spPr>
          <a:xfrm>
            <a:off x="5108040" y="60973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32"/>
          <p:cNvSpPr/>
          <p:nvPr/>
        </p:nvSpPr>
        <p:spPr>
          <a:xfrm>
            <a:off x="5108040" y="44971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33"/>
          <p:cNvSpPr/>
          <p:nvPr/>
        </p:nvSpPr>
        <p:spPr>
          <a:xfrm>
            <a:off x="5108040" y="35827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4"/>
          <p:cNvSpPr/>
          <p:nvPr/>
        </p:nvSpPr>
        <p:spPr>
          <a:xfrm>
            <a:off x="5599800" y="6183720"/>
            <a:ext cx="251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3 threads on 2 cores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28784</TotalTime>
  <Application>LibreOffice/5.3.7.2.0$Linux_X86_64 LibreOffice_project/30$Build-2</Application>
  <Words>2554</Words>
  <Paragraphs>581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2012-11-14T01:16:09Z</dcterms:created>
  <dc:creator>Markus Pueschel</dc:creator>
  <dc:description>Redesign of slides created by Randal E. Bryant and David R. O'Hallaron</dc:description>
  <dc:language>en</dc:language>
  <cp:lastModifiedBy/>
  <cp:lastPrinted>2012-11-14T01:18:46Z</cp:lastPrinted>
  <dcterms:modified xsi:type="dcterms:W3CDTF">2017-11-08T14:47:01Z</dcterms:modified>
  <cp:revision>961</cp:revision>
  <dc:subject/>
  <dc:title>Introduction to Computer Systems 15-213/18-243, spring 2009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