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3.xml" ContentType="application/vnd.openxmlformats-officedocument.presentationml.notesSlide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x="9144000" cy="6858000"/>
  <p:notesSz cx="7302500" cy="95869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" sz="2000" spc="-1" strike="noStrike">
                <a:latin typeface="Arial"/>
              </a:rPr>
              <a:t>Clic</a:t>
            </a:r>
            <a:r>
              <a:rPr b="0" lang="en" sz="2000" spc="-1" strike="noStrike">
                <a:latin typeface="Arial"/>
              </a:rPr>
              <a:t>k </a:t>
            </a:r>
            <a:r>
              <a:rPr b="0" lang="en" sz="2000" spc="-1" strike="noStrike">
                <a:latin typeface="Arial"/>
              </a:rPr>
              <a:t>t</a:t>
            </a:r>
            <a:r>
              <a:rPr b="0" lang="en" sz="2000" spc="-1" strike="noStrike">
                <a:latin typeface="Arial"/>
              </a:rPr>
              <a:t>o </a:t>
            </a:r>
            <a:r>
              <a:rPr b="0" lang="en" sz="2000" spc="-1" strike="noStrike">
                <a:latin typeface="Arial"/>
              </a:rPr>
              <a:t>e</a:t>
            </a:r>
            <a:r>
              <a:rPr b="0" lang="en" sz="2000" spc="-1" strike="noStrike">
                <a:latin typeface="Arial"/>
              </a:rPr>
              <a:t>di</a:t>
            </a:r>
            <a:r>
              <a:rPr b="0" lang="en" sz="2000" spc="-1" strike="noStrike">
                <a:latin typeface="Arial"/>
              </a:rPr>
              <a:t>t </a:t>
            </a:r>
            <a:r>
              <a:rPr b="0" lang="en" sz="2000" spc="-1" strike="noStrike">
                <a:latin typeface="Arial"/>
              </a:rPr>
              <a:t>t</a:t>
            </a:r>
            <a:r>
              <a:rPr b="0" lang="en" sz="2000" spc="-1" strike="noStrike">
                <a:latin typeface="Arial"/>
              </a:rPr>
              <a:t>h</a:t>
            </a:r>
            <a:r>
              <a:rPr b="0" lang="en" sz="2000" spc="-1" strike="noStrike">
                <a:latin typeface="Arial"/>
              </a:rPr>
              <a:t>e </a:t>
            </a:r>
            <a:r>
              <a:rPr b="0" lang="en" sz="2000" spc="-1" strike="noStrike">
                <a:latin typeface="Arial"/>
              </a:rPr>
              <a:t>n</a:t>
            </a:r>
            <a:r>
              <a:rPr b="0" lang="en" sz="2000" spc="-1" strike="noStrike">
                <a:latin typeface="Arial"/>
              </a:rPr>
              <a:t>o</a:t>
            </a:r>
            <a:r>
              <a:rPr b="0" lang="en" sz="2000" spc="-1" strike="noStrike">
                <a:latin typeface="Arial"/>
              </a:rPr>
              <a:t>t</a:t>
            </a:r>
            <a:r>
              <a:rPr b="0" lang="en" sz="2000" spc="-1" strike="noStrike">
                <a:latin typeface="Arial"/>
              </a:rPr>
              <a:t>e</a:t>
            </a:r>
            <a:r>
              <a:rPr b="0" lang="en" sz="2000" spc="-1" strike="noStrike">
                <a:latin typeface="Arial"/>
              </a:rPr>
              <a:t>s </a:t>
            </a:r>
            <a:r>
              <a:rPr b="0" lang="en" sz="2000" spc="-1" strike="noStrike">
                <a:latin typeface="Arial"/>
              </a:rPr>
              <a:t>f</a:t>
            </a:r>
            <a:r>
              <a:rPr b="0" lang="en" sz="2000" spc="-1" strike="noStrike">
                <a:latin typeface="Arial"/>
              </a:rPr>
              <a:t>o</a:t>
            </a:r>
            <a:r>
              <a:rPr b="0" lang="en" sz="2000" spc="-1" strike="noStrike">
                <a:latin typeface="Arial"/>
              </a:rPr>
              <a:t>r</a:t>
            </a:r>
            <a:r>
              <a:rPr b="0" lang="en" sz="2000" spc="-1" strike="noStrike">
                <a:latin typeface="Arial"/>
              </a:rPr>
              <a:t>m</a:t>
            </a:r>
            <a:r>
              <a:rPr b="0" lang="en" sz="2000" spc="-1" strike="noStrike">
                <a:latin typeface="Arial"/>
              </a:rPr>
              <a:t>a</a:t>
            </a:r>
            <a:r>
              <a:rPr b="0" lang="en" sz="2000" spc="-1" strike="noStrike">
                <a:latin typeface="Arial"/>
              </a:rPr>
              <a:t>t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latin typeface="Times New Roman"/>
              </a:rPr>
              <a:t> 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" sz="1400" spc="-1" strike="noStrike">
                <a:latin typeface="Times New Roman"/>
              </a:rPr>
              <a:t> 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" sz="1400" spc="-1" strike="noStrike">
                <a:latin typeface="Times New Roman"/>
              </a:rPr>
              <a:t> 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B323C4C-5FB8-4233-ADBA-353CA7984D8E}" type="slidenum">
              <a:rPr b="0" lang="en" sz="1400" spc="-1" strike="noStrike">
                <a:latin typeface="Times New Roman"/>
              </a:rPr>
              <a:t>1</a:t>
            </a:fld>
            <a:endParaRPr b="0" lang="e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/>
          <a:p>
            <a:endParaRPr b="0" lang="en" sz="2000" spc="-1" strike="noStrike">
              <a:latin typeface="Arial"/>
            </a:endParaRPr>
          </a:p>
        </p:txBody>
      </p:sp>
      <p:sp>
        <p:nvSpPr>
          <p:cNvPr id="657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27ADAC-4C7E-4BD1-921C-4E033D2B4DD8}" type="slidenum">
              <a:rPr b="0" lang="en" sz="1200" spc="-1" strike="noStrike">
                <a:latin typeface="Times New Roman"/>
              </a:rPr>
              <a:t>1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>
            <a:normAutofit/>
          </a:bodyPr>
          <a:p>
            <a:endParaRPr b="0" lang="en" sz="2000" spc="-1" strike="noStrike">
              <a:latin typeface="Arial"/>
            </a:endParaRPr>
          </a:p>
        </p:txBody>
      </p:sp>
      <p:sp>
        <p:nvSpPr>
          <p:cNvPr id="661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44A57F-10BD-41F5-9A1D-939CA44D5406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>
            <a:normAutofit/>
          </a:bodyPr>
          <a:p>
            <a:endParaRPr b="0" lang="en" sz="2000" spc="-1" strike="noStrike">
              <a:latin typeface="Arial"/>
            </a:endParaRPr>
          </a:p>
        </p:txBody>
      </p:sp>
      <p:sp>
        <p:nvSpPr>
          <p:cNvPr id="659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9F940E-F21E-489C-A086-17A25503BE7C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>
            <a:normAutofit/>
          </a:bodyPr>
          <a:p>
            <a:endParaRPr b="0" lang="en" sz="2000" spc="-1" strike="noStrike">
              <a:latin typeface="Arial"/>
            </a:endParaRPr>
          </a:p>
        </p:txBody>
      </p:sp>
      <p:sp>
        <p:nvSpPr>
          <p:cNvPr id="663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C530E6-A7F3-4C87-A720-4CF51E6B1FFF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>
            <a:normAutofit/>
          </a:bodyPr>
          <a:p>
            <a:endParaRPr b="0" lang="en" sz="2000" spc="-1" strike="noStrike">
              <a:latin typeface="Arial"/>
            </a:endParaRPr>
          </a:p>
        </p:txBody>
      </p:sp>
      <p:sp>
        <p:nvSpPr>
          <p:cNvPr id="665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796D28-4E8A-4BDF-B4C4-45B2954076E7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>
            <a:normAutofit/>
          </a:bodyPr>
          <a:p>
            <a:endParaRPr b="0" lang="en" sz="2000" spc="-1" strike="noStrike">
              <a:latin typeface="Arial"/>
            </a:endParaRPr>
          </a:p>
        </p:txBody>
      </p:sp>
      <p:sp>
        <p:nvSpPr>
          <p:cNvPr id="667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3D01D4-6015-451F-840C-F67043B9500B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595360" y="-27000"/>
            <a:ext cx="61164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Times New Roman"/>
              </a:rPr>
              <a:t>DIKU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645400" y="6611760"/>
            <a:ext cx="684000" cy="2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C5F32C31-C3EE-41FC-A7FD-2F2F0DDD5945}" type="slidenum">
              <a:rPr b="1" lang="en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" sz="10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</a:rPr>
              <a:t>Bryant and O’Hallaron, Computer Systems: A Programmer’s Perspective, Third Edition</a:t>
            </a:r>
            <a:endParaRPr b="0" lang="en" sz="10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85800" y="1707840"/>
            <a:ext cx="7772040" cy="146952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595360" y="-27000"/>
            <a:ext cx="61164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Times New Roman"/>
              </a:rPr>
              <a:t>DIKU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645400" y="6611760"/>
            <a:ext cx="684000" cy="2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33278AC4-75DA-48F6-8ACD-B09876F1EC9C}" type="slidenum">
              <a:rPr b="1" lang="en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" sz="10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</a:rPr>
              <a:t>Bryant and O’Hallaron, Computer Systems: A Programmer’s Perspective, Third Edition</a:t>
            </a:r>
            <a:endParaRPr b="0" lang="en" sz="10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ster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styl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csapp.cs.cmu.edu/public/code.html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1708200"/>
            <a:ext cx="7772040" cy="17204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-Level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I/O</a:t>
            </a:r>
            <a:br/>
            <a:br/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Computer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Systems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 22, 2017</a:t>
            </a:r>
            <a:br/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Troels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Henriksen</a:t>
            </a:r>
            <a:endParaRPr b="0" lang="en-US" sz="20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85800" y="3886200"/>
            <a:ext cx="767844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Ba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se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on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sli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by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al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E.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nt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vi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R.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O’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all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on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56400" y="493560"/>
            <a:ext cx="649584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Opening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Files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66840" y="1297080"/>
            <a:ext cx="8624520" cy="5256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Opening a file informs the kernel that you are getting ready to access that file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Returns a small identifying integer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file descriptor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fd == -1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indicates that an error occurred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119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Each process created by a Linux shell begins life with three open files associated with a terminal: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0: standard input (stdin)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1: standard output (stdout)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2: standard error (stderr)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21880" y="2057400"/>
            <a:ext cx="6324120" cy="15505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fd;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file descriptor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if ((fd = open("/etc/hosts", O_RDONLY)) &lt; 0)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perror("open");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exit(1);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80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80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06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34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8088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Closing Files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Closing a file informs the kernel that you are finished accessing that file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Closing an already closed file is a recipe for disaster in threaded programs (more on this later)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Moral: Always check return codes, even for seemingly benign functions such as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close()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38080" y="2286000"/>
            <a:ext cx="6324120" cy="179388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fd;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file descriptor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retval;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return value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if ((retval = close(fd)) &lt; 0)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perror("close");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exit(1);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81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79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80880" y="457200"/>
            <a:ext cx="649584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Rea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din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File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79440" y="1219320"/>
            <a:ext cx="830700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Reading a file copies bytes from the current file position to memory, and then updates file position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Returns number of bytes read from file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fd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into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buf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type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ssize_t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is signed integer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nbytes &lt; 0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indicates that an error occurred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Short counts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nbytes &lt; sizeof(buf)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 are possible and are not errors!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834480" y="2085840"/>
            <a:ext cx="6076440" cy="25239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char buf[512];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fd; 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file descriptor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nbytes;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number of bytes read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Open file fd ... 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Then read up to 512 bytes from file fd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if ((nbytes = read(fd, buf, sizeof(buf))) &lt; 0)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perror("read");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exit(1);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09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60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98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42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80880" y="457200"/>
            <a:ext cx="66337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Writing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Files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80880" y="1143000"/>
            <a:ext cx="8548200" cy="5562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Writing a file copies bytes from memory to the current file position, and then updates current file position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Returns number of bytes written from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buf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to file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fd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nbytes &lt; 0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indicates that an error occurred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 with reads, short counts are possible and are not errors!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31600" y="2133720"/>
            <a:ext cx="6565680" cy="25239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char buf[512];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fd; 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file descriptor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nbytes;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number of bytes read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Open the file fd ...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Then write up to 512 bytes from buf to file fd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if ((nbytes = write(fd, buf, sizeof(buf)) &lt; 0)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perror("write");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exit(1);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16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68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12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/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380880" y="1143000"/>
            <a:ext cx="8610120" cy="5409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Copying stdin to stdout, one byte at a time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990720" y="2057400"/>
            <a:ext cx="6460920" cy="25239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26492"/>
                </a:solidFill>
                <a:latin typeface="Courier New"/>
              </a:rPr>
              <a:t>#include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1600" spc="-1" strike="noStrike">
                <a:solidFill>
                  <a:srgbClr val="9d206f"/>
                </a:solidFill>
                <a:latin typeface="Courier New"/>
              </a:rPr>
              <a:t>"csapp.h"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latin typeface="Courier New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latin typeface="Courier New"/>
              </a:rPr>
              <a:t>main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latin typeface="Courier New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latin typeface="Courier New"/>
              </a:rPr>
              <a:t>char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latin typeface="Courier New"/>
              </a:rPr>
              <a:t>c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latin typeface="Courier New"/>
              </a:rPr>
              <a:t>while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(Read(STDIN_FILENO, &amp;c, 1) != 0)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Write(STDOUT_FILENO, &amp;c, 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exit(0);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80880" y="4572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On Short Counts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88800" y="129528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Short counts often occurs in these situations: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Encountering (end-of-file) EOF on reads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Reading text lines from a terminal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Reading and writing network sockets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Short counts rarely occurs in these situations: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Reading from disk files (except for EOF)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...but may happen for huge reads.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Writing to disk files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similarly.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Best practice is to always allow for short counts. 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latin typeface="Calibri"/>
              </a:rPr>
              <a:t>Unix I/O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RIO (robust I/O) package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Metadata, sharing, and redirection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Standard I/O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Closing remarks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96720" y="1362240"/>
            <a:ext cx="83656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RIO is a set of wrappers that provide efficient and robust I/O in apps, such as network programs that are subject to short counts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RIO provides two different kinds of functions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Unbuffered input and output of binary data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rio_readn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rio_writen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Buffered input of text lines and binary data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rio_readlineb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rio_readnb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Buffered RIO routines are thread-safe and can be interleaved arbitrarily on the same descriptor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Download from </a:t>
            </a:r>
            <a:r>
              <a:rPr b="1" lang="en-US" sz="2400" spc="-1" strike="noStrike" u="sng">
                <a:solidFill>
                  <a:srgbClr val="c00000"/>
                </a:solidFill>
                <a:uFillTx/>
                <a:latin typeface="Calibri"/>
                <a:hlinkClick r:id="rId1"/>
              </a:rPr>
              <a:t>http://csapp.cs.cmu.edu/3e/code.html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src/csapp.c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include/csapp.h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Unbuffered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RIO Input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66840" y="1220760"/>
            <a:ext cx="8700840" cy="51796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Same interface as Unix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read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write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Especially useful for transferring data on network sockets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rio_readn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returns short count only if it encounters EOF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Only use it when you know how many bytes to read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rio_writen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never returns a short count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Calls to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rio_readn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rio_writen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can be interleaved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arbitrarily on the same descriptor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53920" y="2316600"/>
            <a:ext cx="7407720" cy="15505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#include "csapp.h"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ssize_t rio_readn(int fd, void *usrbuf, size_t n);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ssize_t rio_writen(int fd, void *usrbuf, size_t n);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" sz="1600" spc="-1" strike="noStrike">
                <a:solidFill>
                  <a:srgbClr val="990000"/>
                </a:solidFill>
                <a:latin typeface="Calibri"/>
              </a:rPr>
              <a:t>Return: num. bytes transferred if OK,</a:t>
            </a:r>
            <a:r>
              <a:rPr b="1" i="1" lang="en" sz="1600" spc="-1" strike="noStrike">
                <a:solidFill>
                  <a:srgbClr val="990000"/>
                </a:solidFill>
                <a:latin typeface="Calibri"/>
              </a:rPr>
              <a:t>  </a:t>
            </a:r>
            <a:r>
              <a:rPr b="1" lang="en" sz="1600" spc="-1" strike="noStrike">
                <a:solidFill>
                  <a:srgbClr val="990000"/>
                </a:solidFill>
                <a:latin typeface="Calibri"/>
              </a:rPr>
              <a:t>0 on EOF (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rio_readn</a:t>
            </a:r>
            <a:r>
              <a:rPr b="1" lang="en" sz="1600" spc="-1" strike="noStrike">
                <a:solidFill>
                  <a:srgbClr val="990000"/>
                </a:solidFill>
                <a:latin typeface="Calibri"/>
              </a:rPr>
              <a:t> only), -1 on error</a:t>
            </a:r>
            <a:r>
              <a:rPr b="1" i="1" lang="en" sz="1600" spc="-1" strike="noStrike">
                <a:solidFill>
                  <a:srgbClr val="990000"/>
                </a:solidFill>
                <a:latin typeface="Calibri"/>
              </a:rPr>
              <a:t> </a:t>
            </a:r>
            <a:r>
              <a:rPr b="1" i="1" lang="en" sz="1600" spc="-1" strike="noStrike">
                <a:solidFill>
                  <a:srgbClr val="990000"/>
                </a:solidFill>
                <a:latin typeface="Calibri"/>
              </a:rPr>
              <a:t>	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228600" y="30492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Implementa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tion of 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rio_read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n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57120" y="990720"/>
            <a:ext cx="8710560" cy="568764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* rio_readn - Robustly read n bytes (unbuffered)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ssize_t rio_readn(int fd, void *usrbuf, size_t n)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size_t nleft = n;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ssize_t nread;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char *bufp = usrbuf;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while (nleft &gt; 0)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if ((nread = </a:t>
            </a:r>
            <a:r>
              <a:rPr b="1" lang="en" sz="1600" spc="-1" strike="noStrike">
                <a:solidFill>
                  <a:srgbClr val="ff0000"/>
                </a:solidFill>
                <a:latin typeface="Courier New"/>
              </a:rPr>
              <a:t>read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(fd, bufp, nleft)) &lt; 0)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if (errno == EINTR)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Interrupted by sig handler return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nread = 0;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and call read() again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else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return -1;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errno set by read() */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else if (nread == 0)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break;        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EOF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nleft -= nread;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bufp += nread;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return (n - nleft);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Return &gt;= 0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919640" y="6376680"/>
            <a:ext cx="114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808080"/>
                </a:solidFill>
                <a:latin typeface="Courier New"/>
              </a:rPr>
              <a:t>csapp.c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Unix I/O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RIO (robust I/O) package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Metadata, sharing, and redirection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Standard I/O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Closing remarks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ff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62880" y="1219320"/>
            <a:ext cx="8307000" cy="5333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Efficiently read text lines and binary data from a file partially cached in an internal memory buffer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rio_readlineb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reads a text line of up to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maxlen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bytes from file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stores the line in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usrbuf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Especially useful for reading text lines from network sockets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Stopping conditions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maxlen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bytes read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EOF encountered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Newline (‘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\n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’) encountered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106200" y="4132440"/>
            <a:ext cx="91800" cy="4204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528480" y="2057400"/>
            <a:ext cx="7651440" cy="203724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#include "csapp.h"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void rio_readinitb(rio_t *rp, int fd);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ssize_t rio_readlineb(rio_t *rp, void *usrbuf, size_t maxlen);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ssize_t rio_readnb(rio_t *rp, void *usrbuf, size_t n);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                    </a:t>
            </a:r>
            <a:r>
              <a:rPr b="1" lang="en" sz="1600" spc="-1" strike="noStrike">
                <a:solidFill>
                  <a:srgbClr val="990000"/>
                </a:solidFill>
                <a:latin typeface="Calibri"/>
              </a:rPr>
              <a:t>Return: num. bytes read if OK, 0 on EOF, -1 on error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Buffered RIO Input Functions (cont)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04920" y="3429000"/>
            <a:ext cx="8307000" cy="2895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rio_readnb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reads up to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bytes from file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Stopping conditions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maxlen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bytes read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EOF encountered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Calls to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rio_readlineb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rio_readnb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can be interleaved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arbitrarily on the same descriptor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Warning: Don’t interleave with calls to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rio_readn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106200" y="4132440"/>
            <a:ext cx="91800" cy="4204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579960" y="1366920"/>
            <a:ext cx="7651440" cy="203724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#include "csapp.h"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void rio_readinitb(rio_t *rp, int fd);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ssize_t rio_readlineb(rio_t *rp, void *usrbuf, size_t maxlen);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ssize_t rio_readnb(rio_t *rp, void *usrbuf, size_t n);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                    </a:t>
            </a:r>
            <a:r>
              <a:rPr b="1" lang="en" sz="1600" spc="-1" strike="noStrike">
                <a:solidFill>
                  <a:srgbClr val="990000"/>
                </a:solidFill>
                <a:latin typeface="Calibri"/>
              </a:rPr>
              <a:t>Return: num. bytes read if OK, 0 on EOF, -1 on error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724280" y="3040200"/>
            <a:ext cx="2361960" cy="441000"/>
          </a:xfrm>
          <a:prstGeom prst="rect">
            <a:avLst/>
          </a:prstGeom>
          <a:solidFill>
            <a:srgbClr val="f1c7c7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unread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Buffered I/O: Implementation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290520" y="1220760"/>
            <a:ext cx="8307000" cy="3960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For reading from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file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File has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associated buffer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to hold bytes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that have been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read from file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but not yet read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by user code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Layered on Unix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file: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2362320" y="3040200"/>
            <a:ext cx="2361960" cy="441000"/>
          </a:xfrm>
          <a:prstGeom prst="rect">
            <a:avLst/>
          </a:prstGeom>
          <a:solidFill>
            <a:srgbClr val="d5f1cf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already read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2362320" y="3040200"/>
            <a:ext cx="6095520" cy="44100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"/>
          <p:cNvSpPr/>
          <p:nvPr/>
        </p:nvSpPr>
        <p:spPr>
          <a:xfrm>
            <a:off x="1510560" y="3056400"/>
            <a:ext cx="82260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latin typeface="Calibri"/>
              </a:rPr>
              <a:t>Buffer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 flipH="1" flipV="1" rot="16200000">
            <a:off x="1977120" y="3418920"/>
            <a:ext cx="304560" cy="4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6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8"/>
          <p:cNvSpPr/>
          <p:nvPr/>
        </p:nvSpPr>
        <p:spPr>
          <a:xfrm flipH="1" flipV="1" rot="16200000">
            <a:off x="4263480" y="3494880"/>
            <a:ext cx="456840" cy="4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6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9"/>
          <p:cNvSpPr/>
          <p:nvPr/>
        </p:nvSpPr>
        <p:spPr>
          <a:xfrm>
            <a:off x="720720" y="3649680"/>
            <a:ext cx="1039320" cy="333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rio_buf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2702160" y="3801960"/>
            <a:ext cx="1599840" cy="333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rio_bufptr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37" name="Line 11"/>
          <p:cNvSpPr/>
          <p:nvPr/>
        </p:nvSpPr>
        <p:spPr>
          <a:xfrm flipV="1">
            <a:off x="4724280" y="2658960"/>
            <a:ext cx="360" cy="3045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2"/>
          <p:cNvSpPr/>
          <p:nvPr/>
        </p:nvSpPr>
        <p:spPr>
          <a:xfrm flipV="1">
            <a:off x="7086600" y="2658960"/>
            <a:ext cx="360" cy="3045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3"/>
          <p:cNvSpPr/>
          <p:nvPr/>
        </p:nvSpPr>
        <p:spPr>
          <a:xfrm>
            <a:off x="4724280" y="2811240"/>
            <a:ext cx="2362320" cy="360"/>
          </a:xfrm>
          <a:prstGeom prst="line">
            <a:avLst/>
          </a:prstGeom>
          <a:ln w="2844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4"/>
          <p:cNvSpPr/>
          <p:nvPr/>
        </p:nvSpPr>
        <p:spPr>
          <a:xfrm>
            <a:off x="5257800" y="2658960"/>
            <a:ext cx="1218960" cy="3330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rio_cnt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41" name="CustomShape 15"/>
          <p:cNvSpPr/>
          <p:nvPr/>
        </p:nvSpPr>
        <p:spPr>
          <a:xfrm>
            <a:off x="5075280" y="5487840"/>
            <a:ext cx="2361960" cy="441000"/>
          </a:xfrm>
          <a:prstGeom prst="rect">
            <a:avLst/>
          </a:prstGeom>
          <a:solidFill>
            <a:srgbClr val="f1c7c7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unread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42" name="CustomShape 16"/>
          <p:cNvSpPr/>
          <p:nvPr/>
        </p:nvSpPr>
        <p:spPr>
          <a:xfrm>
            <a:off x="2712960" y="5487840"/>
            <a:ext cx="2361960" cy="441000"/>
          </a:xfrm>
          <a:prstGeom prst="rect">
            <a:avLst/>
          </a:prstGeom>
          <a:solidFill>
            <a:srgbClr val="d5f1cf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already read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43" name="CustomShape 17"/>
          <p:cNvSpPr/>
          <p:nvPr/>
        </p:nvSpPr>
        <p:spPr>
          <a:xfrm>
            <a:off x="731880" y="5487840"/>
            <a:ext cx="8229240" cy="44100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8"/>
          <p:cNvSpPr/>
          <p:nvPr/>
        </p:nvSpPr>
        <p:spPr>
          <a:xfrm>
            <a:off x="731880" y="5487840"/>
            <a:ext cx="1980720" cy="4410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not in buffer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45" name="CustomShape 19"/>
          <p:cNvSpPr/>
          <p:nvPr/>
        </p:nvSpPr>
        <p:spPr>
          <a:xfrm>
            <a:off x="7437240" y="5487840"/>
            <a:ext cx="1523520" cy="4410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unseen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46" name="CustomShape 20"/>
          <p:cNvSpPr/>
          <p:nvPr/>
        </p:nvSpPr>
        <p:spPr>
          <a:xfrm flipH="1" flipV="1" rot="16200000">
            <a:off x="6976440" y="5942520"/>
            <a:ext cx="456840" cy="4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6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1"/>
          <p:cNvSpPr/>
          <p:nvPr/>
        </p:nvSpPr>
        <p:spPr>
          <a:xfrm>
            <a:off x="4348080" y="6249960"/>
            <a:ext cx="259056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Current File Position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48" name="Line 22"/>
          <p:cNvSpPr/>
          <p:nvPr/>
        </p:nvSpPr>
        <p:spPr>
          <a:xfrm flipV="1">
            <a:off x="2712960" y="5064480"/>
            <a:ext cx="360" cy="3045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23"/>
          <p:cNvSpPr/>
          <p:nvPr/>
        </p:nvSpPr>
        <p:spPr>
          <a:xfrm flipV="1">
            <a:off x="7437240" y="5064480"/>
            <a:ext cx="360" cy="3045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24"/>
          <p:cNvSpPr/>
          <p:nvPr/>
        </p:nvSpPr>
        <p:spPr>
          <a:xfrm flipV="1">
            <a:off x="2712960" y="5216760"/>
            <a:ext cx="4724280" cy="7920"/>
          </a:xfrm>
          <a:prstGeom prst="line">
            <a:avLst/>
          </a:prstGeom>
          <a:ln w="2844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5"/>
          <p:cNvSpPr/>
          <p:nvPr/>
        </p:nvSpPr>
        <p:spPr>
          <a:xfrm>
            <a:off x="3855960" y="5064480"/>
            <a:ext cx="2666520" cy="3337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Buffered Portion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Buffered I/O: Declaration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379440" y="1297080"/>
            <a:ext cx="8307000" cy="6076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All information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contained in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struct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52520" y="4267080"/>
            <a:ext cx="8538840" cy="15505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typedef struct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rio_fd;          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descriptor for this internal buf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rio_cnt;         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unread bytes in internal buf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char *rio_bufptr;    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next unread byte in internal buf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char rio_buf[RIO_BUFSIZE];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internal buffer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 rio_t;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4724280" y="2430360"/>
            <a:ext cx="2361960" cy="441000"/>
          </a:xfrm>
          <a:prstGeom prst="rect">
            <a:avLst/>
          </a:prstGeom>
          <a:solidFill>
            <a:srgbClr val="f1c7c7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unread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2362320" y="2430360"/>
            <a:ext cx="2361960" cy="441000"/>
          </a:xfrm>
          <a:prstGeom prst="rect">
            <a:avLst/>
          </a:prstGeom>
          <a:solidFill>
            <a:srgbClr val="d5f1cf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already read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2362320" y="2430360"/>
            <a:ext cx="6095520" cy="44100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7"/>
          <p:cNvSpPr/>
          <p:nvPr/>
        </p:nvSpPr>
        <p:spPr>
          <a:xfrm>
            <a:off x="1510560" y="2453040"/>
            <a:ext cx="82260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latin typeface="Calibri"/>
              </a:rPr>
              <a:t>Buffer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 flipH="1" flipV="1" rot="16200000">
            <a:off x="1977120" y="2809440"/>
            <a:ext cx="304560" cy="4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6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9"/>
          <p:cNvSpPr/>
          <p:nvPr/>
        </p:nvSpPr>
        <p:spPr>
          <a:xfrm flipH="1" flipV="1" rot="16200000">
            <a:off x="4263480" y="2885040"/>
            <a:ext cx="456840" cy="4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6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0"/>
          <p:cNvSpPr/>
          <p:nvPr/>
        </p:nvSpPr>
        <p:spPr>
          <a:xfrm>
            <a:off x="720720" y="3040200"/>
            <a:ext cx="1039320" cy="333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rio_buf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2702160" y="3192480"/>
            <a:ext cx="1599840" cy="333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rio_bufptr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63" name="Line 12"/>
          <p:cNvSpPr/>
          <p:nvPr/>
        </p:nvSpPr>
        <p:spPr>
          <a:xfrm flipV="1">
            <a:off x="4724280" y="2049120"/>
            <a:ext cx="360" cy="3049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3"/>
          <p:cNvSpPr/>
          <p:nvPr/>
        </p:nvSpPr>
        <p:spPr>
          <a:xfrm flipV="1">
            <a:off x="7086600" y="2049120"/>
            <a:ext cx="360" cy="3049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14"/>
          <p:cNvSpPr/>
          <p:nvPr/>
        </p:nvSpPr>
        <p:spPr>
          <a:xfrm>
            <a:off x="4724280" y="2201760"/>
            <a:ext cx="2362320" cy="360"/>
          </a:xfrm>
          <a:prstGeom prst="line">
            <a:avLst/>
          </a:prstGeom>
          <a:ln w="2844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5"/>
          <p:cNvSpPr/>
          <p:nvPr/>
        </p:nvSpPr>
        <p:spPr>
          <a:xfrm>
            <a:off x="5257800" y="2049480"/>
            <a:ext cx="1218960" cy="3330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rio_cnt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Buffered I/O: Read some bytes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379440" y="1220760"/>
            <a:ext cx="8307000" cy="912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449640" y="1083240"/>
            <a:ext cx="7758360" cy="56833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static ssize_t rio_read(rio_t *rp, char *usrbuf, size_t n)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int cnt;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while (rp-&gt;rio_cnt &lt;= 0) {  /* Refill if buf is empty */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rp-&gt;rio_cnt = read(rp-&gt;rio_fd, rp-&gt;rio_buf, 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sizeof(rp-&gt;rio_buf));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if (rp-&gt;rio_cnt &lt; 0) {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if (errno != EINTR) /* Interrupted by sig handler return */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return -1;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else if (rp-&gt;rio_cnt == 0)  /* EOF */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return 0;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else 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rp-&gt;rio_bufptr = rp-&gt;rio_buf; /* Reset buffer ptr */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/* Copy min(n, rp-&gt;rio_cnt) bytes from internal buf to user buf */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cnt = n;          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if (rp-&gt;rio_cnt &lt; n)   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cnt = rp-&gt;rio_cnt;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memcpy(usrbuf, rp-&gt;rio_bufptr, cnt);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rp-&gt;rio_bufptr += cnt;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rp-&gt;rio_cnt -= cnt;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return cnt;</a:t>
            </a:r>
            <a:endParaRPr b="1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1" lang="en" sz="14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6858000" y="6310440"/>
            <a:ext cx="114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808080"/>
                </a:solidFill>
                <a:latin typeface="Courier New"/>
              </a:rPr>
              <a:t>csapp.c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Buffered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I/O: Read </a:t>
            </a:r>
            <a:r>
              <a:rPr b="1" i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 bytes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robustly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379440" y="1220760"/>
            <a:ext cx="8307000" cy="912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822240" y="1737360"/>
            <a:ext cx="6797880" cy="39841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ssize_t rio_readnb(rio_t *rp, void *usrbuf, size_t n)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size_t nleft = n;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ssize_t nread;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char *bufp = usrbuf;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while (nleft &gt; 0)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if ((nread = rio_read(rp, bufp, nleft)) &lt; 0)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return -1;        /* errno set by read() */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else if (nread == 0)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break;            /* EOF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nleft -= nread;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bufp += nread;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return (n - nleft);      /* return &gt;= 0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6492240" y="5356800"/>
            <a:ext cx="114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808080"/>
                </a:solidFill>
                <a:latin typeface="Courier New"/>
              </a:rPr>
              <a:t>csapp.c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RIO Example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379440" y="1220760"/>
            <a:ext cx="8307000" cy="912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Copying the lines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of a text file from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standard input to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standard output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885960" y="2286000"/>
            <a:ext cx="6920280" cy="325404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#include "csapp.h"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main(int argc, char **argv)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n;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rio_t rio;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char buf[MAXLINE];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Rio_readinitb(&amp;rio, STDIN_FILENO);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while((n = Rio_readlineb(&amp;rio, buf, MAXLINE)) != 0)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Rio_writen(STDOUT_FILENO, buf, n);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exit(0);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6562440" y="5209920"/>
            <a:ext cx="127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808080"/>
                </a:solidFill>
                <a:latin typeface="Courier New"/>
              </a:rPr>
              <a:t>cpfile.c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Today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latin typeface="Calibri"/>
              </a:rPr>
              <a:t>Unix I/O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RIO (robust I/O) package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Metadata, sharing, and redirection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Standard I/O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Closing remarks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File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tad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ata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372240" y="112392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Metadata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is data about data, in this case file data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Per-file metadata maintained by kernel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accessed by users with the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stat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fstat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functions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473760" y="2590920"/>
            <a:ext cx="8264160" cy="39841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Metadata returned by the stat and fstat functions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struct stat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dev_t         st_dev;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Device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ino_t         st_ino;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inode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mode_t        st_mode;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Protection and file type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nlink_t       st_nlink;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Number of hard links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uid_t         st_uid;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User ID of owner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gid_t         st_gid;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Group ID of owner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dev_t         st_rdev;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Device type (if inode device)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off_t         st_size;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Total size, in bytes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unsigned long st_blksize;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Blocksize for filesystem I/O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unsigned long st_blocks;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Number of blocks allocated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time_t        st_atime;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Time of last access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time_t        st_mtime;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Time of last modification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time_t        st_ctime;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Time of last change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};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332640" y="30492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Example of Accessing File Metadata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52280" y="1371600"/>
            <a:ext cx="8152920" cy="4957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latin typeface="Courier New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latin typeface="Courier New"/>
              </a:rPr>
              <a:t>main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1" lang="en" sz="1600" spc="-1" strike="noStrike">
                <a:solidFill>
                  <a:srgbClr val="2d961e"/>
                </a:solidFill>
                <a:latin typeface="Courier New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latin typeface="Courier New"/>
              </a:rPr>
              <a:t>argc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" sz="1600" spc="-1" strike="noStrike">
                <a:solidFill>
                  <a:srgbClr val="2d961e"/>
                </a:solidFill>
                <a:latin typeface="Courier New"/>
              </a:rPr>
              <a:t>char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**</a:t>
            </a:r>
            <a:r>
              <a:rPr b="1" lang="en" sz="1600" spc="-1" strike="noStrike">
                <a:solidFill>
                  <a:srgbClr val="c1651c"/>
                </a:solidFill>
                <a:latin typeface="Courier New"/>
              </a:rPr>
              <a:t>argv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)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latin typeface="Courier New"/>
              </a:rPr>
              <a:t>struct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1600" spc="-1" strike="noStrike">
                <a:solidFill>
                  <a:srgbClr val="2d961e"/>
                </a:solidFill>
                <a:latin typeface="Courier New"/>
              </a:rPr>
              <a:t>stat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latin typeface="Courier New"/>
              </a:rPr>
              <a:t>stat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latin typeface="Courier New"/>
              </a:rPr>
              <a:t>char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*</a:t>
            </a:r>
            <a:r>
              <a:rPr b="1" lang="en" sz="1600" spc="-1" strike="noStrike">
                <a:solidFill>
                  <a:srgbClr val="c1651c"/>
                </a:solidFill>
                <a:latin typeface="Courier New"/>
              </a:rPr>
              <a:t>type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, *</a:t>
            </a:r>
            <a:r>
              <a:rPr b="1" lang="en" sz="1600" spc="-1" strike="noStrike">
                <a:solidFill>
                  <a:srgbClr val="c1651c"/>
                </a:solidFill>
                <a:latin typeface="Courier New"/>
              </a:rPr>
              <a:t>readok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Stat(argv[1], &amp;stat);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latin typeface="Courier New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(S_ISREG(stat.st_mode))     </a:t>
            </a:r>
            <a:r>
              <a:rPr b="1" lang="en" sz="1600" spc="-1" strike="noStrike">
                <a:solidFill>
                  <a:srgbClr val="cb2418"/>
                </a:solidFill>
                <a:latin typeface="Courier New"/>
              </a:rPr>
              <a:t>/* Determine file type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type = </a:t>
            </a:r>
            <a:r>
              <a:rPr b="1" lang="en" sz="1600" spc="-1" strike="noStrike">
                <a:solidFill>
                  <a:srgbClr val="9d206f"/>
                </a:solidFill>
                <a:latin typeface="Courier New"/>
              </a:rPr>
              <a:t>"regular"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latin typeface="Courier New"/>
              </a:rPr>
              <a:t>else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1600" spc="-1" strike="noStrike">
                <a:solidFill>
                  <a:srgbClr val="c200ff"/>
                </a:solidFill>
                <a:latin typeface="Courier New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(S_ISDIR(stat.st_mode))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type = </a:t>
            </a:r>
            <a:r>
              <a:rPr b="1" lang="en" sz="1600" spc="-1" strike="noStrike">
                <a:solidFill>
                  <a:srgbClr val="9d206f"/>
                </a:solidFill>
                <a:latin typeface="Courier New"/>
              </a:rPr>
              <a:t>"directory"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latin typeface="Courier New"/>
              </a:rPr>
              <a:t>else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type = </a:t>
            </a:r>
            <a:r>
              <a:rPr b="1" lang="en" sz="1600" spc="-1" strike="noStrike">
                <a:solidFill>
                  <a:srgbClr val="9d206f"/>
                </a:solidFill>
                <a:latin typeface="Courier New"/>
              </a:rPr>
              <a:t>"other"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latin typeface="Courier New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((stat.st_mode &amp; S_IRUSR)) </a:t>
            </a:r>
            <a:r>
              <a:rPr b="1" lang="en" sz="1600" spc="-1" strike="noStrike">
                <a:solidFill>
                  <a:srgbClr val="cb2418"/>
                </a:solidFill>
                <a:latin typeface="Courier New"/>
              </a:rPr>
              <a:t>/* Check read access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readok = </a:t>
            </a:r>
            <a:r>
              <a:rPr b="1" lang="en" sz="1600" spc="-1" strike="noStrike">
                <a:solidFill>
                  <a:srgbClr val="9d206f"/>
                </a:solidFill>
                <a:latin typeface="Courier New"/>
              </a:rPr>
              <a:t>"yes"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latin typeface="Courier New"/>
              </a:rPr>
              <a:t>else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readok = </a:t>
            </a:r>
            <a:r>
              <a:rPr b="1" lang="en" sz="1600" spc="-1" strike="noStrike">
                <a:solidFill>
                  <a:srgbClr val="9d206f"/>
                </a:solidFill>
                <a:latin typeface="Courier New"/>
              </a:rPr>
              <a:t>"no"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</a:t>
            </a:r>
            <a:r>
              <a:rPr b="1" lang="en" sz="1600" spc="-1" strike="noStrike">
                <a:solidFill>
                  <a:srgbClr val="9d206f"/>
                </a:solidFill>
                <a:latin typeface="Courier New"/>
              </a:rPr>
              <a:t>"type: %s, read: %s\n"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, type, readok);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exit(0);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4876920" y="1143000"/>
            <a:ext cx="4114440" cy="1793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linux&gt; ./statcheck statcheck.c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type: regular, read: yes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linux&gt; chmod 000 statcheck.c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linux&gt; ./statcheck statcheck.c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type: regular, read: no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linux&gt; ./statcheck ..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type: directory, read: 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6562080" y="6019920"/>
            <a:ext cx="168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" sz="1800" spc="-1" strike="noStrike">
                <a:solidFill>
                  <a:srgbClr val="808080"/>
                </a:solidFill>
                <a:latin typeface="Courier New"/>
              </a:rPr>
              <a:t>statcheck.c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569880"/>
            <a:ext cx="49525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Unix I/O Overview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96720" y="1362240"/>
            <a:ext cx="867060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 Linux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file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is a sequence of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bytes: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</a:rPr>
              <a:t>0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, B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</a:rPr>
              <a:t>1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, .... , B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, .... , B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</a:rPr>
              <a:t>m-1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Cool fact: All I/O devices are represented as files: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/dev/sda2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/usr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disk partition)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/dev/tty2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(terminal)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Even the kernel is represented as a file: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/boot/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vmlinuz-3.13.0-55-generic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(kernel image)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/proc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 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(kernel data structures)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357120" y="435600"/>
            <a:ext cx="87105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How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Uni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Ker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nel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Rep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res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ent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Op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en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File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362880" y="1295280"/>
            <a:ext cx="8307000" cy="1294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Two descriptors referencing two distinct open files. Descriptor 1 (stdout) points to terminal, and descriptor 4 points to open disk file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1506600" y="36702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1506600" y="38988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1506600" y="41274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"/>
          <p:cNvSpPr/>
          <p:nvPr/>
        </p:nvSpPr>
        <p:spPr>
          <a:xfrm>
            <a:off x="1506600" y="43560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7"/>
          <p:cNvSpPr/>
          <p:nvPr/>
        </p:nvSpPr>
        <p:spPr>
          <a:xfrm>
            <a:off x="1506600" y="45846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8"/>
          <p:cNvSpPr/>
          <p:nvPr/>
        </p:nvSpPr>
        <p:spPr>
          <a:xfrm>
            <a:off x="896760" y="36702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896760" y="38988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896760" y="41274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896760" y="43560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99" name="CustomShape 12"/>
          <p:cNvSpPr/>
          <p:nvPr/>
        </p:nvSpPr>
        <p:spPr>
          <a:xfrm>
            <a:off x="896760" y="45846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>
            <a:off x="621360" y="2639520"/>
            <a:ext cx="236808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Descriptor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[one table per process]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301" name="CustomShape 14"/>
          <p:cNvSpPr/>
          <p:nvPr/>
        </p:nvSpPr>
        <p:spPr>
          <a:xfrm>
            <a:off x="3170160" y="2639520"/>
            <a:ext cx="250992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Open file table 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302" name="CustomShape 15"/>
          <p:cNvSpPr/>
          <p:nvPr/>
        </p:nvSpPr>
        <p:spPr>
          <a:xfrm>
            <a:off x="5761080" y="2639520"/>
            <a:ext cx="250992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v-node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303" name="CustomShape 16"/>
          <p:cNvSpPr/>
          <p:nvPr/>
        </p:nvSpPr>
        <p:spPr>
          <a:xfrm>
            <a:off x="3868560" y="39625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04" name="CustomShape 17"/>
          <p:cNvSpPr/>
          <p:nvPr/>
        </p:nvSpPr>
        <p:spPr>
          <a:xfrm>
            <a:off x="3868560" y="426708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refcnt=1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05" name="CustomShape 18"/>
          <p:cNvSpPr/>
          <p:nvPr/>
        </p:nvSpPr>
        <p:spPr>
          <a:xfrm>
            <a:off x="3868560" y="45720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06" name="Line 19"/>
          <p:cNvSpPr/>
          <p:nvPr/>
        </p:nvSpPr>
        <p:spPr>
          <a:xfrm flipV="1">
            <a:off x="1828800" y="3657240"/>
            <a:ext cx="2039760" cy="3524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0"/>
          <p:cNvSpPr/>
          <p:nvPr/>
        </p:nvSpPr>
        <p:spPr>
          <a:xfrm>
            <a:off x="3868560" y="36576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1"/>
          <p:cNvSpPr/>
          <p:nvPr/>
        </p:nvSpPr>
        <p:spPr>
          <a:xfrm>
            <a:off x="3868560" y="563868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09" name="CustomShape 22"/>
          <p:cNvSpPr/>
          <p:nvPr/>
        </p:nvSpPr>
        <p:spPr>
          <a:xfrm>
            <a:off x="3868560" y="59436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refcnt=1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10" name="CustomShape 23"/>
          <p:cNvSpPr/>
          <p:nvPr/>
        </p:nvSpPr>
        <p:spPr>
          <a:xfrm>
            <a:off x="3868560" y="62485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11" name="CustomShape 24"/>
          <p:cNvSpPr/>
          <p:nvPr/>
        </p:nvSpPr>
        <p:spPr>
          <a:xfrm>
            <a:off x="3868560" y="53341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25"/>
          <p:cNvSpPr/>
          <p:nvPr/>
        </p:nvSpPr>
        <p:spPr>
          <a:xfrm>
            <a:off x="1828800" y="4682880"/>
            <a:ext cx="2057400" cy="6984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6"/>
          <p:cNvSpPr/>
          <p:nvPr/>
        </p:nvSpPr>
        <p:spPr>
          <a:xfrm>
            <a:off x="228960" y="4086720"/>
            <a:ext cx="82116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stderr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14" name="CustomShape 27"/>
          <p:cNvSpPr/>
          <p:nvPr/>
        </p:nvSpPr>
        <p:spPr>
          <a:xfrm>
            <a:off x="228960" y="3858120"/>
            <a:ext cx="82116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stdout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15" name="CustomShape 28"/>
          <p:cNvSpPr/>
          <p:nvPr/>
        </p:nvSpPr>
        <p:spPr>
          <a:xfrm>
            <a:off x="335160" y="3629520"/>
            <a:ext cx="71460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stdin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16" name="Line 29"/>
          <p:cNvSpPr/>
          <p:nvPr/>
        </p:nvSpPr>
        <p:spPr>
          <a:xfrm flipV="1">
            <a:off x="4786200" y="3641400"/>
            <a:ext cx="1690560" cy="154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0"/>
          <p:cNvSpPr/>
          <p:nvPr/>
        </p:nvSpPr>
        <p:spPr>
          <a:xfrm>
            <a:off x="6477120" y="36291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18" name="CustomShape 31"/>
          <p:cNvSpPr/>
          <p:nvPr/>
        </p:nvSpPr>
        <p:spPr>
          <a:xfrm>
            <a:off x="6477120" y="45435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19" name="CustomShape 32"/>
          <p:cNvSpPr/>
          <p:nvPr/>
        </p:nvSpPr>
        <p:spPr>
          <a:xfrm>
            <a:off x="6477120" y="39337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20" name="CustomShape 33"/>
          <p:cNvSpPr/>
          <p:nvPr/>
        </p:nvSpPr>
        <p:spPr>
          <a:xfrm>
            <a:off x="6477120" y="423864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21" name="CustomShape 34"/>
          <p:cNvSpPr/>
          <p:nvPr/>
        </p:nvSpPr>
        <p:spPr>
          <a:xfrm>
            <a:off x="6477120" y="52293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22" name="CustomShape 35"/>
          <p:cNvSpPr/>
          <p:nvPr/>
        </p:nvSpPr>
        <p:spPr>
          <a:xfrm>
            <a:off x="6477120" y="61437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23" name="CustomShape 36"/>
          <p:cNvSpPr/>
          <p:nvPr/>
        </p:nvSpPr>
        <p:spPr>
          <a:xfrm>
            <a:off x="6477120" y="55339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24" name="CustomShape 37"/>
          <p:cNvSpPr/>
          <p:nvPr/>
        </p:nvSpPr>
        <p:spPr>
          <a:xfrm>
            <a:off x="6477120" y="583884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25" name="CustomShape 38"/>
          <p:cNvSpPr/>
          <p:nvPr/>
        </p:nvSpPr>
        <p:spPr>
          <a:xfrm>
            <a:off x="3767040" y="3354480"/>
            <a:ext cx="153144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 (terminal)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26" name="CustomShape 39"/>
          <p:cNvSpPr/>
          <p:nvPr/>
        </p:nvSpPr>
        <p:spPr>
          <a:xfrm>
            <a:off x="3773160" y="5031000"/>
            <a:ext cx="114408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B 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27" name="CustomShape 40"/>
          <p:cNvSpPr/>
          <p:nvPr/>
        </p:nvSpPr>
        <p:spPr>
          <a:xfrm>
            <a:off x="7975440" y="3886200"/>
            <a:ext cx="914040" cy="820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Calibri"/>
              </a:rPr>
              <a:t>Info in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stat</a:t>
            </a:r>
            <a:r>
              <a:rPr b="1" i="1" lang="en" sz="1600" spc="-1" strike="noStrike">
                <a:solidFill>
                  <a:srgbClr val="000000"/>
                </a:solidFill>
                <a:latin typeface="Calibri"/>
              </a:rPr>
              <a:t> struct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28" name="CustomShape 41"/>
          <p:cNvSpPr/>
          <p:nvPr/>
        </p:nvSpPr>
        <p:spPr>
          <a:xfrm>
            <a:off x="7611120" y="3649320"/>
            <a:ext cx="366120" cy="118836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42"/>
          <p:cNvSpPr/>
          <p:nvPr/>
        </p:nvSpPr>
        <p:spPr>
          <a:xfrm flipV="1">
            <a:off x="4706640" y="5229000"/>
            <a:ext cx="1770120" cy="2570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371160" y="1220760"/>
            <a:ext cx="8307000" cy="114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Two distinct descriptors sharing the same disk file through two distinct open file table entries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E.g., Calling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open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twice with the same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filename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argument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1506600" y="36702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"/>
          <p:cNvSpPr/>
          <p:nvPr/>
        </p:nvSpPr>
        <p:spPr>
          <a:xfrm>
            <a:off x="1506600" y="38988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5"/>
          <p:cNvSpPr/>
          <p:nvPr/>
        </p:nvSpPr>
        <p:spPr>
          <a:xfrm>
            <a:off x="1506600" y="41274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6"/>
          <p:cNvSpPr/>
          <p:nvPr/>
        </p:nvSpPr>
        <p:spPr>
          <a:xfrm>
            <a:off x="1506600" y="43560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7"/>
          <p:cNvSpPr/>
          <p:nvPr/>
        </p:nvSpPr>
        <p:spPr>
          <a:xfrm>
            <a:off x="1506600" y="45846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896760" y="36702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896760" y="38988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896760" y="41274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>
            <a:off x="896760" y="43560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41" name="CustomShape 12"/>
          <p:cNvSpPr/>
          <p:nvPr/>
        </p:nvSpPr>
        <p:spPr>
          <a:xfrm>
            <a:off x="896760" y="45846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621360" y="2639520"/>
            <a:ext cx="236808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Descriptor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[one table per process]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3170160" y="2639520"/>
            <a:ext cx="250992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Open file table 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5761080" y="2639520"/>
            <a:ext cx="250992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v-node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3868560" y="39625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3868560" y="426708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refcnt=1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47" name="CustomShape 18"/>
          <p:cNvSpPr/>
          <p:nvPr/>
        </p:nvSpPr>
        <p:spPr>
          <a:xfrm>
            <a:off x="3868560" y="45720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48" name="Line 19"/>
          <p:cNvSpPr/>
          <p:nvPr/>
        </p:nvSpPr>
        <p:spPr>
          <a:xfrm flipV="1">
            <a:off x="2116080" y="3657240"/>
            <a:ext cx="1752480" cy="7336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0"/>
          <p:cNvSpPr/>
          <p:nvPr/>
        </p:nvSpPr>
        <p:spPr>
          <a:xfrm>
            <a:off x="3868560" y="36576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1"/>
          <p:cNvSpPr/>
          <p:nvPr/>
        </p:nvSpPr>
        <p:spPr>
          <a:xfrm>
            <a:off x="3868560" y="563868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51" name="CustomShape 22"/>
          <p:cNvSpPr/>
          <p:nvPr/>
        </p:nvSpPr>
        <p:spPr>
          <a:xfrm>
            <a:off x="3868560" y="59436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refcnt=1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52" name="CustomShape 23"/>
          <p:cNvSpPr/>
          <p:nvPr/>
        </p:nvSpPr>
        <p:spPr>
          <a:xfrm>
            <a:off x="3868560" y="62485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53" name="CustomShape 24"/>
          <p:cNvSpPr/>
          <p:nvPr/>
        </p:nvSpPr>
        <p:spPr>
          <a:xfrm>
            <a:off x="3868560" y="53341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25"/>
          <p:cNvSpPr/>
          <p:nvPr/>
        </p:nvSpPr>
        <p:spPr>
          <a:xfrm>
            <a:off x="2116080" y="4682880"/>
            <a:ext cx="1770120" cy="6984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6"/>
          <p:cNvSpPr/>
          <p:nvPr/>
        </p:nvSpPr>
        <p:spPr>
          <a:xfrm>
            <a:off x="228960" y="4086720"/>
            <a:ext cx="82116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stderr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56" name="CustomShape 27"/>
          <p:cNvSpPr/>
          <p:nvPr/>
        </p:nvSpPr>
        <p:spPr>
          <a:xfrm>
            <a:off x="228960" y="3858120"/>
            <a:ext cx="82116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stdout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57" name="CustomShape 28"/>
          <p:cNvSpPr/>
          <p:nvPr/>
        </p:nvSpPr>
        <p:spPr>
          <a:xfrm>
            <a:off x="335160" y="3629520"/>
            <a:ext cx="71460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stdin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58" name="Line 29"/>
          <p:cNvSpPr/>
          <p:nvPr/>
        </p:nvSpPr>
        <p:spPr>
          <a:xfrm flipV="1">
            <a:off x="4786200" y="3641400"/>
            <a:ext cx="1690560" cy="154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0"/>
          <p:cNvSpPr/>
          <p:nvPr/>
        </p:nvSpPr>
        <p:spPr>
          <a:xfrm>
            <a:off x="6477120" y="36291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60" name="CustomShape 31"/>
          <p:cNvSpPr/>
          <p:nvPr/>
        </p:nvSpPr>
        <p:spPr>
          <a:xfrm>
            <a:off x="6477120" y="45435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61" name="CustomShape 32"/>
          <p:cNvSpPr/>
          <p:nvPr/>
        </p:nvSpPr>
        <p:spPr>
          <a:xfrm>
            <a:off x="6477120" y="39337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62" name="CustomShape 33"/>
          <p:cNvSpPr/>
          <p:nvPr/>
        </p:nvSpPr>
        <p:spPr>
          <a:xfrm>
            <a:off x="6477120" y="423864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63" name="CustomShape 34"/>
          <p:cNvSpPr/>
          <p:nvPr/>
        </p:nvSpPr>
        <p:spPr>
          <a:xfrm>
            <a:off x="3765600" y="3354480"/>
            <a:ext cx="115344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 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64" name="CustomShape 35"/>
          <p:cNvSpPr/>
          <p:nvPr/>
        </p:nvSpPr>
        <p:spPr>
          <a:xfrm>
            <a:off x="3773160" y="5031000"/>
            <a:ext cx="114408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B 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65" name="Line 36"/>
          <p:cNvSpPr/>
          <p:nvPr/>
        </p:nvSpPr>
        <p:spPr>
          <a:xfrm flipV="1">
            <a:off x="4706640" y="3641400"/>
            <a:ext cx="1770120" cy="18446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How Processes Share Files: 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fork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379440" y="1143000"/>
            <a:ext cx="8307000" cy="1294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 child process inherits its parent’s open files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Note: situation unchanged by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exec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functions (use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fcntl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to change)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Before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fork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call: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506600" y="36702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"/>
          <p:cNvSpPr/>
          <p:nvPr/>
        </p:nvSpPr>
        <p:spPr>
          <a:xfrm>
            <a:off x="1506600" y="38988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"/>
          <p:cNvSpPr/>
          <p:nvPr/>
        </p:nvSpPr>
        <p:spPr>
          <a:xfrm>
            <a:off x="1506600" y="41274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6"/>
          <p:cNvSpPr/>
          <p:nvPr/>
        </p:nvSpPr>
        <p:spPr>
          <a:xfrm>
            <a:off x="1506600" y="43560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7"/>
          <p:cNvSpPr/>
          <p:nvPr/>
        </p:nvSpPr>
        <p:spPr>
          <a:xfrm>
            <a:off x="1506600" y="45846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8"/>
          <p:cNvSpPr/>
          <p:nvPr/>
        </p:nvSpPr>
        <p:spPr>
          <a:xfrm>
            <a:off x="896760" y="36702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74" name="CustomShape 9"/>
          <p:cNvSpPr/>
          <p:nvPr/>
        </p:nvSpPr>
        <p:spPr>
          <a:xfrm>
            <a:off x="896760" y="38988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75" name="CustomShape 10"/>
          <p:cNvSpPr/>
          <p:nvPr/>
        </p:nvSpPr>
        <p:spPr>
          <a:xfrm>
            <a:off x="896760" y="41274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76" name="CustomShape 11"/>
          <p:cNvSpPr/>
          <p:nvPr/>
        </p:nvSpPr>
        <p:spPr>
          <a:xfrm>
            <a:off x="896760" y="43560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77" name="CustomShape 12"/>
          <p:cNvSpPr/>
          <p:nvPr/>
        </p:nvSpPr>
        <p:spPr>
          <a:xfrm>
            <a:off x="896760" y="45846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78" name="CustomShape 13"/>
          <p:cNvSpPr/>
          <p:nvPr/>
        </p:nvSpPr>
        <p:spPr>
          <a:xfrm>
            <a:off x="621360" y="2639520"/>
            <a:ext cx="236808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Descriptor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[one table per process]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379" name="CustomShape 14"/>
          <p:cNvSpPr/>
          <p:nvPr/>
        </p:nvSpPr>
        <p:spPr>
          <a:xfrm>
            <a:off x="3170160" y="2639520"/>
            <a:ext cx="250992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Open file table 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380" name="CustomShape 15"/>
          <p:cNvSpPr/>
          <p:nvPr/>
        </p:nvSpPr>
        <p:spPr>
          <a:xfrm>
            <a:off x="5761080" y="2639520"/>
            <a:ext cx="250992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v-node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381" name="CustomShape 16"/>
          <p:cNvSpPr/>
          <p:nvPr/>
        </p:nvSpPr>
        <p:spPr>
          <a:xfrm>
            <a:off x="3868560" y="39625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82" name="CustomShape 17"/>
          <p:cNvSpPr/>
          <p:nvPr/>
        </p:nvSpPr>
        <p:spPr>
          <a:xfrm>
            <a:off x="3868560" y="426708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refcnt=1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83" name="CustomShape 18"/>
          <p:cNvSpPr/>
          <p:nvPr/>
        </p:nvSpPr>
        <p:spPr>
          <a:xfrm>
            <a:off x="3868560" y="45720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84" name="Line 19"/>
          <p:cNvSpPr/>
          <p:nvPr/>
        </p:nvSpPr>
        <p:spPr>
          <a:xfrm flipV="1">
            <a:off x="1828800" y="3657240"/>
            <a:ext cx="2039760" cy="3524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0"/>
          <p:cNvSpPr/>
          <p:nvPr/>
        </p:nvSpPr>
        <p:spPr>
          <a:xfrm>
            <a:off x="3868560" y="36576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1"/>
          <p:cNvSpPr/>
          <p:nvPr/>
        </p:nvSpPr>
        <p:spPr>
          <a:xfrm>
            <a:off x="3868560" y="563868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87" name="CustomShape 22"/>
          <p:cNvSpPr/>
          <p:nvPr/>
        </p:nvSpPr>
        <p:spPr>
          <a:xfrm>
            <a:off x="3868560" y="59436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refcnt=1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88" name="CustomShape 23"/>
          <p:cNvSpPr/>
          <p:nvPr/>
        </p:nvSpPr>
        <p:spPr>
          <a:xfrm>
            <a:off x="3868560" y="62485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89" name="CustomShape 24"/>
          <p:cNvSpPr/>
          <p:nvPr/>
        </p:nvSpPr>
        <p:spPr>
          <a:xfrm>
            <a:off x="3868560" y="53341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25"/>
          <p:cNvSpPr/>
          <p:nvPr/>
        </p:nvSpPr>
        <p:spPr>
          <a:xfrm>
            <a:off x="1828800" y="4682880"/>
            <a:ext cx="2057400" cy="6984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6"/>
          <p:cNvSpPr/>
          <p:nvPr/>
        </p:nvSpPr>
        <p:spPr>
          <a:xfrm>
            <a:off x="228960" y="4086720"/>
            <a:ext cx="82116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stderr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92" name="CustomShape 27"/>
          <p:cNvSpPr/>
          <p:nvPr/>
        </p:nvSpPr>
        <p:spPr>
          <a:xfrm>
            <a:off x="228960" y="3858120"/>
            <a:ext cx="82116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stdout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93" name="CustomShape 28"/>
          <p:cNvSpPr/>
          <p:nvPr/>
        </p:nvSpPr>
        <p:spPr>
          <a:xfrm>
            <a:off x="335160" y="3629520"/>
            <a:ext cx="71460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stdin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394" name="Line 29"/>
          <p:cNvSpPr/>
          <p:nvPr/>
        </p:nvSpPr>
        <p:spPr>
          <a:xfrm flipV="1">
            <a:off x="4786200" y="3641400"/>
            <a:ext cx="1690560" cy="154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0"/>
          <p:cNvSpPr/>
          <p:nvPr/>
        </p:nvSpPr>
        <p:spPr>
          <a:xfrm>
            <a:off x="6477120" y="36291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96" name="CustomShape 31"/>
          <p:cNvSpPr/>
          <p:nvPr/>
        </p:nvSpPr>
        <p:spPr>
          <a:xfrm>
            <a:off x="6477120" y="45435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97" name="CustomShape 32"/>
          <p:cNvSpPr/>
          <p:nvPr/>
        </p:nvSpPr>
        <p:spPr>
          <a:xfrm>
            <a:off x="6477120" y="39337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98" name="CustomShape 33"/>
          <p:cNvSpPr/>
          <p:nvPr/>
        </p:nvSpPr>
        <p:spPr>
          <a:xfrm>
            <a:off x="6477120" y="423864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399" name="CustomShape 34"/>
          <p:cNvSpPr/>
          <p:nvPr/>
        </p:nvSpPr>
        <p:spPr>
          <a:xfrm>
            <a:off x="6477120" y="52293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00" name="CustomShape 35"/>
          <p:cNvSpPr/>
          <p:nvPr/>
        </p:nvSpPr>
        <p:spPr>
          <a:xfrm>
            <a:off x="6477120" y="61437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01" name="CustomShape 36"/>
          <p:cNvSpPr/>
          <p:nvPr/>
        </p:nvSpPr>
        <p:spPr>
          <a:xfrm>
            <a:off x="6477120" y="55339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02" name="CustomShape 37"/>
          <p:cNvSpPr/>
          <p:nvPr/>
        </p:nvSpPr>
        <p:spPr>
          <a:xfrm>
            <a:off x="6477120" y="583884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03" name="CustomShape 38"/>
          <p:cNvSpPr/>
          <p:nvPr/>
        </p:nvSpPr>
        <p:spPr>
          <a:xfrm>
            <a:off x="3767040" y="3354480"/>
            <a:ext cx="153144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 (terminal)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04" name="CustomShape 39"/>
          <p:cNvSpPr/>
          <p:nvPr/>
        </p:nvSpPr>
        <p:spPr>
          <a:xfrm>
            <a:off x="3773160" y="5031000"/>
            <a:ext cx="114408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B 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05" name="Line 40"/>
          <p:cNvSpPr/>
          <p:nvPr/>
        </p:nvSpPr>
        <p:spPr>
          <a:xfrm flipV="1">
            <a:off x="4706640" y="5229000"/>
            <a:ext cx="1770120" cy="2570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272880" y="38088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Ho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w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s: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f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k</a:t>
            </a:r>
            <a:endParaRPr b="0" lang="en-US" sz="32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290520" y="1066680"/>
            <a:ext cx="8307000" cy="1294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 child process inherits its parent’s open files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After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fork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Child’s table same as parent’s, and +1 to each refcnt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1506600" y="36702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"/>
          <p:cNvSpPr/>
          <p:nvPr/>
        </p:nvSpPr>
        <p:spPr>
          <a:xfrm>
            <a:off x="1506600" y="38988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5"/>
          <p:cNvSpPr/>
          <p:nvPr/>
        </p:nvSpPr>
        <p:spPr>
          <a:xfrm>
            <a:off x="1506600" y="41274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6"/>
          <p:cNvSpPr/>
          <p:nvPr/>
        </p:nvSpPr>
        <p:spPr>
          <a:xfrm>
            <a:off x="1506600" y="43560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7"/>
          <p:cNvSpPr/>
          <p:nvPr/>
        </p:nvSpPr>
        <p:spPr>
          <a:xfrm>
            <a:off x="1506600" y="45846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8"/>
          <p:cNvSpPr/>
          <p:nvPr/>
        </p:nvSpPr>
        <p:spPr>
          <a:xfrm>
            <a:off x="896760" y="36702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14" name="CustomShape 9"/>
          <p:cNvSpPr/>
          <p:nvPr/>
        </p:nvSpPr>
        <p:spPr>
          <a:xfrm>
            <a:off x="896760" y="38988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15" name="CustomShape 10"/>
          <p:cNvSpPr/>
          <p:nvPr/>
        </p:nvSpPr>
        <p:spPr>
          <a:xfrm>
            <a:off x="896760" y="41274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16" name="CustomShape 11"/>
          <p:cNvSpPr/>
          <p:nvPr/>
        </p:nvSpPr>
        <p:spPr>
          <a:xfrm>
            <a:off x="896760" y="43560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17" name="CustomShape 12"/>
          <p:cNvSpPr/>
          <p:nvPr/>
        </p:nvSpPr>
        <p:spPr>
          <a:xfrm>
            <a:off x="896760" y="45846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18" name="CustomShape 13"/>
          <p:cNvSpPr/>
          <p:nvPr/>
        </p:nvSpPr>
        <p:spPr>
          <a:xfrm>
            <a:off x="621360" y="2639520"/>
            <a:ext cx="236808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Descriptor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[one table per process]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19" name="CustomShape 14"/>
          <p:cNvSpPr/>
          <p:nvPr/>
        </p:nvSpPr>
        <p:spPr>
          <a:xfrm>
            <a:off x="3170160" y="2639520"/>
            <a:ext cx="250992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Open file table 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20" name="CustomShape 15"/>
          <p:cNvSpPr/>
          <p:nvPr/>
        </p:nvSpPr>
        <p:spPr>
          <a:xfrm>
            <a:off x="5761080" y="2639520"/>
            <a:ext cx="250992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v-node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21" name="CustomShape 16"/>
          <p:cNvSpPr/>
          <p:nvPr/>
        </p:nvSpPr>
        <p:spPr>
          <a:xfrm>
            <a:off x="3868560" y="39625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22" name="CustomShape 17"/>
          <p:cNvSpPr/>
          <p:nvPr/>
        </p:nvSpPr>
        <p:spPr>
          <a:xfrm>
            <a:off x="3868560" y="426708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refcnt=2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23" name="CustomShape 18"/>
          <p:cNvSpPr/>
          <p:nvPr/>
        </p:nvSpPr>
        <p:spPr>
          <a:xfrm>
            <a:off x="3868560" y="45720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24" name="Line 19"/>
          <p:cNvSpPr/>
          <p:nvPr/>
        </p:nvSpPr>
        <p:spPr>
          <a:xfrm flipV="1">
            <a:off x="1828800" y="3657240"/>
            <a:ext cx="2039760" cy="3524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0"/>
          <p:cNvSpPr/>
          <p:nvPr/>
        </p:nvSpPr>
        <p:spPr>
          <a:xfrm>
            <a:off x="3868560" y="36576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1"/>
          <p:cNvSpPr/>
          <p:nvPr/>
        </p:nvSpPr>
        <p:spPr>
          <a:xfrm>
            <a:off x="3868560" y="563868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27" name="CustomShape 22"/>
          <p:cNvSpPr/>
          <p:nvPr/>
        </p:nvSpPr>
        <p:spPr>
          <a:xfrm>
            <a:off x="3868560" y="59436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refcnt=2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28" name="CustomShape 23"/>
          <p:cNvSpPr/>
          <p:nvPr/>
        </p:nvSpPr>
        <p:spPr>
          <a:xfrm>
            <a:off x="3868560" y="62485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29" name="CustomShape 24"/>
          <p:cNvSpPr/>
          <p:nvPr/>
        </p:nvSpPr>
        <p:spPr>
          <a:xfrm>
            <a:off x="3868560" y="53341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25"/>
          <p:cNvSpPr/>
          <p:nvPr/>
        </p:nvSpPr>
        <p:spPr>
          <a:xfrm>
            <a:off x="1828800" y="4682880"/>
            <a:ext cx="2057400" cy="6508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26"/>
          <p:cNvSpPr/>
          <p:nvPr/>
        </p:nvSpPr>
        <p:spPr>
          <a:xfrm flipV="1">
            <a:off x="4786200" y="3641400"/>
            <a:ext cx="1690560" cy="154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7"/>
          <p:cNvSpPr/>
          <p:nvPr/>
        </p:nvSpPr>
        <p:spPr>
          <a:xfrm>
            <a:off x="6477120" y="36291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33" name="CustomShape 28"/>
          <p:cNvSpPr/>
          <p:nvPr/>
        </p:nvSpPr>
        <p:spPr>
          <a:xfrm>
            <a:off x="6477120" y="45435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34" name="CustomShape 29"/>
          <p:cNvSpPr/>
          <p:nvPr/>
        </p:nvSpPr>
        <p:spPr>
          <a:xfrm>
            <a:off x="6477120" y="39337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35" name="CustomShape 30"/>
          <p:cNvSpPr/>
          <p:nvPr/>
        </p:nvSpPr>
        <p:spPr>
          <a:xfrm>
            <a:off x="6477120" y="423864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36" name="CustomShape 31"/>
          <p:cNvSpPr/>
          <p:nvPr/>
        </p:nvSpPr>
        <p:spPr>
          <a:xfrm>
            <a:off x="6477120" y="52293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37" name="CustomShape 32"/>
          <p:cNvSpPr/>
          <p:nvPr/>
        </p:nvSpPr>
        <p:spPr>
          <a:xfrm>
            <a:off x="6477120" y="61437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38" name="CustomShape 33"/>
          <p:cNvSpPr/>
          <p:nvPr/>
        </p:nvSpPr>
        <p:spPr>
          <a:xfrm>
            <a:off x="6477120" y="55339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39" name="CustomShape 34"/>
          <p:cNvSpPr/>
          <p:nvPr/>
        </p:nvSpPr>
        <p:spPr>
          <a:xfrm>
            <a:off x="6477120" y="583884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40" name="CustomShape 35"/>
          <p:cNvSpPr/>
          <p:nvPr/>
        </p:nvSpPr>
        <p:spPr>
          <a:xfrm>
            <a:off x="3767040" y="3354480"/>
            <a:ext cx="153144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 (terminal)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41" name="CustomShape 36"/>
          <p:cNvSpPr/>
          <p:nvPr/>
        </p:nvSpPr>
        <p:spPr>
          <a:xfrm>
            <a:off x="3773160" y="5031000"/>
            <a:ext cx="114408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B 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42" name="Line 37"/>
          <p:cNvSpPr/>
          <p:nvPr/>
        </p:nvSpPr>
        <p:spPr>
          <a:xfrm flipV="1">
            <a:off x="4706640" y="5229000"/>
            <a:ext cx="1770120" cy="2570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8"/>
          <p:cNvSpPr/>
          <p:nvPr/>
        </p:nvSpPr>
        <p:spPr>
          <a:xfrm>
            <a:off x="1507680" y="541008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9"/>
          <p:cNvSpPr/>
          <p:nvPr/>
        </p:nvSpPr>
        <p:spPr>
          <a:xfrm>
            <a:off x="1507680" y="563868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0"/>
          <p:cNvSpPr/>
          <p:nvPr/>
        </p:nvSpPr>
        <p:spPr>
          <a:xfrm>
            <a:off x="1507680" y="586728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1"/>
          <p:cNvSpPr/>
          <p:nvPr/>
        </p:nvSpPr>
        <p:spPr>
          <a:xfrm>
            <a:off x="1507680" y="609588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2"/>
          <p:cNvSpPr/>
          <p:nvPr/>
        </p:nvSpPr>
        <p:spPr>
          <a:xfrm>
            <a:off x="1507680" y="632448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3"/>
          <p:cNvSpPr/>
          <p:nvPr/>
        </p:nvSpPr>
        <p:spPr>
          <a:xfrm>
            <a:off x="897840" y="541008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49" name="CustomShape 44"/>
          <p:cNvSpPr/>
          <p:nvPr/>
        </p:nvSpPr>
        <p:spPr>
          <a:xfrm>
            <a:off x="897840" y="563868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50" name="CustomShape 45"/>
          <p:cNvSpPr/>
          <p:nvPr/>
        </p:nvSpPr>
        <p:spPr>
          <a:xfrm>
            <a:off x="897840" y="586728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51" name="CustomShape 46"/>
          <p:cNvSpPr/>
          <p:nvPr/>
        </p:nvSpPr>
        <p:spPr>
          <a:xfrm>
            <a:off x="897840" y="609588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52" name="CustomShape 47"/>
          <p:cNvSpPr/>
          <p:nvPr/>
        </p:nvSpPr>
        <p:spPr>
          <a:xfrm>
            <a:off x="897840" y="632448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53" name="CustomShape 48"/>
          <p:cNvSpPr/>
          <p:nvPr/>
        </p:nvSpPr>
        <p:spPr>
          <a:xfrm>
            <a:off x="1401840" y="3354480"/>
            <a:ext cx="73440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Parent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54" name="CustomShape 49"/>
          <p:cNvSpPr/>
          <p:nvPr/>
        </p:nvSpPr>
        <p:spPr>
          <a:xfrm>
            <a:off x="1393920" y="5107320"/>
            <a:ext cx="60480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Child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55" name="CustomShape 50"/>
          <p:cNvSpPr/>
          <p:nvPr/>
        </p:nvSpPr>
        <p:spPr>
          <a:xfrm flipH="1" flipV="1" rot="5400000">
            <a:off x="1807560" y="3695040"/>
            <a:ext cx="2064600" cy="205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1"/>
          <p:cNvSpPr/>
          <p:nvPr/>
        </p:nvSpPr>
        <p:spPr>
          <a:xfrm flipV="1">
            <a:off x="1812240" y="5333400"/>
            <a:ext cx="2073600" cy="110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6468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I/O Redirection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380880" y="1219320"/>
            <a:ext cx="8305560" cy="1904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Question: How does a shell implement I/O redirection?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linux&gt; ls &gt; foo.txt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Answer: By calling the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dup2(oldfd, newfd)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function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Copies (per-process) descriptor table entry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oldfd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to entry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newfd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1792440" y="4602240"/>
            <a:ext cx="918720" cy="344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"/>
          <p:cNvSpPr/>
          <p:nvPr/>
        </p:nvSpPr>
        <p:spPr>
          <a:xfrm>
            <a:off x="1792440" y="4946760"/>
            <a:ext cx="918720" cy="344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a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61" name="CustomShape 5"/>
          <p:cNvSpPr/>
          <p:nvPr/>
        </p:nvSpPr>
        <p:spPr>
          <a:xfrm>
            <a:off x="1792440" y="5291280"/>
            <a:ext cx="918720" cy="344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6"/>
          <p:cNvSpPr/>
          <p:nvPr/>
        </p:nvSpPr>
        <p:spPr>
          <a:xfrm>
            <a:off x="1792440" y="5635800"/>
            <a:ext cx="918720" cy="344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7"/>
          <p:cNvSpPr/>
          <p:nvPr/>
        </p:nvSpPr>
        <p:spPr>
          <a:xfrm>
            <a:off x="1792440" y="5979960"/>
            <a:ext cx="918720" cy="344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b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64" name="CustomShape 8"/>
          <p:cNvSpPr/>
          <p:nvPr/>
        </p:nvSpPr>
        <p:spPr>
          <a:xfrm>
            <a:off x="873360" y="4602240"/>
            <a:ext cx="918720" cy="34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fd 0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65" name="CustomShape 9"/>
          <p:cNvSpPr/>
          <p:nvPr/>
        </p:nvSpPr>
        <p:spPr>
          <a:xfrm>
            <a:off x="873360" y="4946760"/>
            <a:ext cx="918720" cy="34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fd 1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66" name="CustomShape 10"/>
          <p:cNvSpPr/>
          <p:nvPr/>
        </p:nvSpPr>
        <p:spPr>
          <a:xfrm>
            <a:off x="873360" y="5291280"/>
            <a:ext cx="918720" cy="34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fd 2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67" name="CustomShape 11"/>
          <p:cNvSpPr/>
          <p:nvPr/>
        </p:nvSpPr>
        <p:spPr>
          <a:xfrm>
            <a:off x="873360" y="5635800"/>
            <a:ext cx="918720" cy="34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fd 3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68" name="CustomShape 12"/>
          <p:cNvSpPr/>
          <p:nvPr/>
        </p:nvSpPr>
        <p:spPr>
          <a:xfrm>
            <a:off x="873360" y="5979960"/>
            <a:ext cx="918720" cy="34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fd 4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69" name="CustomShape 13"/>
          <p:cNvSpPr/>
          <p:nvPr/>
        </p:nvSpPr>
        <p:spPr>
          <a:xfrm>
            <a:off x="1158120" y="3615480"/>
            <a:ext cx="2717280" cy="822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Descriptor table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before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dup2(4,1)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70" name="CustomShape 14"/>
          <p:cNvSpPr/>
          <p:nvPr/>
        </p:nvSpPr>
        <p:spPr>
          <a:xfrm>
            <a:off x="6126120" y="4602240"/>
            <a:ext cx="918720" cy="344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5"/>
          <p:cNvSpPr/>
          <p:nvPr/>
        </p:nvSpPr>
        <p:spPr>
          <a:xfrm>
            <a:off x="6126120" y="4946760"/>
            <a:ext cx="918720" cy="344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b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72" name="CustomShape 16"/>
          <p:cNvSpPr/>
          <p:nvPr/>
        </p:nvSpPr>
        <p:spPr>
          <a:xfrm>
            <a:off x="6126120" y="5291280"/>
            <a:ext cx="918720" cy="344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7"/>
          <p:cNvSpPr/>
          <p:nvPr/>
        </p:nvSpPr>
        <p:spPr>
          <a:xfrm>
            <a:off x="6126120" y="5635800"/>
            <a:ext cx="918720" cy="344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8"/>
          <p:cNvSpPr/>
          <p:nvPr/>
        </p:nvSpPr>
        <p:spPr>
          <a:xfrm>
            <a:off x="6126120" y="5979960"/>
            <a:ext cx="918720" cy="344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b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75" name="CustomShape 19"/>
          <p:cNvSpPr/>
          <p:nvPr/>
        </p:nvSpPr>
        <p:spPr>
          <a:xfrm>
            <a:off x="5208840" y="4602240"/>
            <a:ext cx="917280" cy="34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fd 0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76" name="CustomShape 20"/>
          <p:cNvSpPr/>
          <p:nvPr/>
        </p:nvSpPr>
        <p:spPr>
          <a:xfrm>
            <a:off x="5208840" y="4946760"/>
            <a:ext cx="917280" cy="34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fd 1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77" name="CustomShape 21"/>
          <p:cNvSpPr/>
          <p:nvPr/>
        </p:nvSpPr>
        <p:spPr>
          <a:xfrm>
            <a:off x="5208840" y="5291280"/>
            <a:ext cx="917280" cy="34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fd 2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78" name="CustomShape 22"/>
          <p:cNvSpPr/>
          <p:nvPr/>
        </p:nvSpPr>
        <p:spPr>
          <a:xfrm>
            <a:off x="5208840" y="5635800"/>
            <a:ext cx="917280" cy="34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fd 3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79" name="CustomShape 23"/>
          <p:cNvSpPr/>
          <p:nvPr/>
        </p:nvSpPr>
        <p:spPr>
          <a:xfrm>
            <a:off x="5208840" y="5979960"/>
            <a:ext cx="917280" cy="34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fd 4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80" name="CustomShape 24"/>
          <p:cNvSpPr/>
          <p:nvPr/>
        </p:nvSpPr>
        <p:spPr>
          <a:xfrm>
            <a:off x="5475600" y="3615480"/>
            <a:ext cx="2503800" cy="822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Descriptor table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after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dup2(4,1)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81" name="CustomShape 25"/>
          <p:cNvSpPr/>
          <p:nvPr/>
        </p:nvSpPr>
        <p:spPr>
          <a:xfrm>
            <a:off x="3624480" y="5059440"/>
            <a:ext cx="1294920" cy="59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I/O Redirection Example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350280" y="1297080"/>
            <a:ext cx="8548200" cy="988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Step #1: open file to which stdout should be redirected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Happens in child executing shell code, before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exec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1506600" y="36702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4"/>
          <p:cNvSpPr/>
          <p:nvPr/>
        </p:nvSpPr>
        <p:spPr>
          <a:xfrm>
            <a:off x="1506600" y="38988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5"/>
          <p:cNvSpPr/>
          <p:nvPr/>
        </p:nvSpPr>
        <p:spPr>
          <a:xfrm>
            <a:off x="1506600" y="41274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6"/>
          <p:cNvSpPr/>
          <p:nvPr/>
        </p:nvSpPr>
        <p:spPr>
          <a:xfrm>
            <a:off x="1506600" y="43560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7"/>
          <p:cNvSpPr/>
          <p:nvPr/>
        </p:nvSpPr>
        <p:spPr>
          <a:xfrm>
            <a:off x="1506600" y="45846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8"/>
          <p:cNvSpPr/>
          <p:nvPr/>
        </p:nvSpPr>
        <p:spPr>
          <a:xfrm>
            <a:off x="896760" y="36702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90" name="CustomShape 9"/>
          <p:cNvSpPr/>
          <p:nvPr/>
        </p:nvSpPr>
        <p:spPr>
          <a:xfrm>
            <a:off x="896760" y="38988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91" name="CustomShape 10"/>
          <p:cNvSpPr/>
          <p:nvPr/>
        </p:nvSpPr>
        <p:spPr>
          <a:xfrm>
            <a:off x="896760" y="41274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92" name="CustomShape 11"/>
          <p:cNvSpPr/>
          <p:nvPr/>
        </p:nvSpPr>
        <p:spPr>
          <a:xfrm>
            <a:off x="896760" y="43560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93" name="CustomShape 12"/>
          <p:cNvSpPr/>
          <p:nvPr/>
        </p:nvSpPr>
        <p:spPr>
          <a:xfrm>
            <a:off x="896760" y="45846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94" name="CustomShape 13"/>
          <p:cNvSpPr/>
          <p:nvPr/>
        </p:nvSpPr>
        <p:spPr>
          <a:xfrm>
            <a:off x="621360" y="2639520"/>
            <a:ext cx="236808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Descriptor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[one table per process]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95" name="CustomShape 14"/>
          <p:cNvSpPr/>
          <p:nvPr/>
        </p:nvSpPr>
        <p:spPr>
          <a:xfrm>
            <a:off x="3170160" y="2639520"/>
            <a:ext cx="250992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Open file table 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96" name="CustomShape 15"/>
          <p:cNvSpPr/>
          <p:nvPr/>
        </p:nvSpPr>
        <p:spPr>
          <a:xfrm>
            <a:off x="5761080" y="2639520"/>
            <a:ext cx="250992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v-node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97" name="CustomShape 16"/>
          <p:cNvSpPr/>
          <p:nvPr/>
        </p:nvSpPr>
        <p:spPr>
          <a:xfrm>
            <a:off x="3868560" y="39625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98" name="CustomShape 17"/>
          <p:cNvSpPr/>
          <p:nvPr/>
        </p:nvSpPr>
        <p:spPr>
          <a:xfrm>
            <a:off x="3868560" y="426708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refcnt=1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99" name="CustomShape 18"/>
          <p:cNvSpPr/>
          <p:nvPr/>
        </p:nvSpPr>
        <p:spPr>
          <a:xfrm>
            <a:off x="3868560" y="45720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00" name="Line 19"/>
          <p:cNvSpPr/>
          <p:nvPr/>
        </p:nvSpPr>
        <p:spPr>
          <a:xfrm flipV="1">
            <a:off x="1828800" y="3657240"/>
            <a:ext cx="2039760" cy="3524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20"/>
          <p:cNvSpPr/>
          <p:nvPr/>
        </p:nvSpPr>
        <p:spPr>
          <a:xfrm>
            <a:off x="3868560" y="36576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1"/>
          <p:cNvSpPr/>
          <p:nvPr/>
        </p:nvSpPr>
        <p:spPr>
          <a:xfrm>
            <a:off x="228960" y="4086720"/>
            <a:ext cx="82116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stderr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03" name="CustomShape 22"/>
          <p:cNvSpPr/>
          <p:nvPr/>
        </p:nvSpPr>
        <p:spPr>
          <a:xfrm>
            <a:off x="228960" y="3858120"/>
            <a:ext cx="82116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stdout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04" name="CustomShape 23"/>
          <p:cNvSpPr/>
          <p:nvPr/>
        </p:nvSpPr>
        <p:spPr>
          <a:xfrm>
            <a:off x="335160" y="3629520"/>
            <a:ext cx="71460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stdin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05" name="Line 24"/>
          <p:cNvSpPr/>
          <p:nvPr/>
        </p:nvSpPr>
        <p:spPr>
          <a:xfrm flipV="1">
            <a:off x="4786200" y="3641400"/>
            <a:ext cx="1690560" cy="154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5"/>
          <p:cNvSpPr/>
          <p:nvPr/>
        </p:nvSpPr>
        <p:spPr>
          <a:xfrm>
            <a:off x="6477120" y="36291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07" name="CustomShape 26"/>
          <p:cNvSpPr/>
          <p:nvPr/>
        </p:nvSpPr>
        <p:spPr>
          <a:xfrm>
            <a:off x="6477120" y="45435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08" name="CustomShape 27"/>
          <p:cNvSpPr/>
          <p:nvPr/>
        </p:nvSpPr>
        <p:spPr>
          <a:xfrm>
            <a:off x="6477120" y="39337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09" name="CustomShape 28"/>
          <p:cNvSpPr/>
          <p:nvPr/>
        </p:nvSpPr>
        <p:spPr>
          <a:xfrm>
            <a:off x="6477120" y="423864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10" name="CustomShape 29"/>
          <p:cNvSpPr/>
          <p:nvPr/>
        </p:nvSpPr>
        <p:spPr>
          <a:xfrm>
            <a:off x="3761640" y="3354480"/>
            <a:ext cx="64584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11" name="CustomShape 30"/>
          <p:cNvSpPr/>
          <p:nvPr/>
        </p:nvSpPr>
        <p:spPr>
          <a:xfrm>
            <a:off x="3868560" y="563868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12" name="CustomShape 31"/>
          <p:cNvSpPr/>
          <p:nvPr/>
        </p:nvSpPr>
        <p:spPr>
          <a:xfrm>
            <a:off x="3868560" y="59436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refcnt=1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13" name="CustomShape 32"/>
          <p:cNvSpPr/>
          <p:nvPr/>
        </p:nvSpPr>
        <p:spPr>
          <a:xfrm>
            <a:off x="3868560" y="62485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14" name="CustomShape 33"/>
          <p:cNvSpPr/>
          <p:nvPr/>
        </p:nvSpPr>
        <p:spPr>
          <a:xfrm>
            <a:off x="3868560" y="53341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34"/>
          <p:cNvSpPr/>
          <p:nvPr/>
        </p:nvSpPr>
        <p:spPr>
          <a:xfrm>
            <a:off x="1828800" y="4682880"/>
            <a:ext cx="2057400" cy="6984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35"/>
          <p:cNvSpPr/>
          <p:nvPr/>
        </p:nvSpPr>
        <p:spPr>
          <a:xfrm>
            <a:off x="6477120" y="52293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17" name="CustomShape 36"/>
          <p:cNvSpPr/>
          <p:nvPr/>
        </p:nvSpPr>
        <p:spPr>
          <a:xfrm>
            <a:off x="6477120" y="61437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18" name="CustomShape 37"/>
          <p:cNvSpPr/>
          <p:nvPr/>
        </p:nvSpPr>
        <p:spPr>
          <a:xfrm>
            <a:off x="6477120" y="55339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19" name="CustomShape 38"/>
          <p:cNvSpPr/>
          <p:nvPr/>
        </p:nvSpPr>
        <p:spPr>
          <a:xfrm>
            <a:off x="6477120" y="583884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20" name="CustomShape 39"/>
          <p:cNvSpPr/>
          <p:nvPr/>
        </p:nvSpPr>
        <p:spPr>
          <a:xfrm>
            <a:off x="3769560" y="5031000"/>
            <a:ext cx="63684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B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21" name="Line 40"/>
          <p:cNvSpPr/>
          <p:nvPr/>
        </p:nvSpPr>
        <p:spPr>
          <a:xfrm flipV="1">
            <a:off x="4706640" y="5229000"/>
            <a:ext cx="1770120" cy="2570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357120" y="4572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I/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pl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(c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t.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366840" y="1297080"/>
            <a:ext cx="8624520" cy="988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Step #2: call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dup2(4,1)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cause fd=1 (stdout) to refer to disk file pointed at by fd=4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4" name="CustomShape 3"/>
          <p:cNvSpPr/>
          <p:nvPr/>
        </p:nvSpPr>
        <p:spPr>
          <a:xfrm>
            <a:off x="1506600" y="36702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4"/>
          <p:cNvSpPr/>
          <p:nvPr/>
        </p:nvSpPr>
        <p:spPr>
          <a:xfrm>
            <a:off x="1506600" y="38988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5"/>
          <p:cNvSpPr/>
          <p:nvPr/>
        </p:nvSpPr>
        <p:spPr>
          <a:xfrm>
            <a:off x="1506600" y="41274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6"/>
          <p:cNvSpPr/>
          <p:nvPr/>
        </p:nvSpPr>
        <p:spPr>
          <a:xfrm>
            <a:off x="1506600" y="43560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7"/>
          <p:cNvSpPr/>
          <p:nvPr/>
        </p:nvSpPr>
        <p:spPr>
          <a:xfrm>
            <a:off x="1506600" y="4584600"/>
            <a:ext cx="60912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8"/>
          <p:cNvSpPr/>
          <p:nvPr/>
        </p:nvSpPr>
        <p:spPr>
          <a:xfrm>
            <a:off x="896760" y="36702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30" name="CustomShape 9"/>
          <p:cNvSpPr/>
          <p:nvPr/>
        </p:nvSpPr>
        <p:spPr>
          <a:xfrm>
            <a:off x="896760" y="38988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31" name="CustomShape 10"/>
          <p:cNvSpPr/>
          <p:nvPr/>
        </p:nvSpPr>
        <p:spPr>
          <a:xfrm>
            <a:off x="896760" y="41274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32" name="CustomShape 11"/>
          <p:cNvSpPr/>
          <p:nvPr/>
        </p:nvSpPr>
        <p:spPr>
          <a:xfrm>
            <a:off x="896760" y="43560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33" name="CustomShape 12"/>
          <p:cNvSpPr/>
          <p:nvPr/>
        </p:nvSpPr>
        <p:spPr>
          <a:xfrm>
            <a:off x="896760" y="4584600"/>
            <a:ext cx="6091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</a:rPr>
              <a:t>fd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34" name="CustomShape 13"/>
          <p:cNvSpPr/>
          <p:nvPr/>
        </p:nvSpPr>
        <p:spPr>
          <a:xfrm>
            <a:off x="621360" y="2639520"/>
            <a:ext cx="236808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Descriptor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[one table per process]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35" name="CustomShape 14"/>
          <p:cNvSpPr/>
          <p:nvPr/>
        </p:nvSpPr>
        <p:spPr>
          <a:xfrm>
            <a:off x="3170160" y="2639520"/>
            <a:ext cx="250992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Open file table 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36" name="CustomShape 15"/>
          <p:cNvSpPr/>
          <p:nvPr/>
        </p:nvSpPr>
        <p:spPr>
          <a:xfrm>
            <a:off x="5761080" y="2639520"/>
            <a:ext cx="250992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</a:rPr>
              <a:t>v-node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37" name="CustomShape 16"/>
          <p:cNvSpPr/>
          <p:nvPr/>
        </p:nvSpPr>
        <p:spPr>
          <a:xfrm>
            <a:off x="3868560" y="3962520"/>
            <a:ext cx="1066320" cy="30456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38" name="CustomShape 17"/>
          <p:cNvSpPr/>
          <p:nvPr/>
        </p:nvSpPr>
        <p:spPr>
          <a:xfrm>
            <a:off x="3868560" y="4267080"/>
            <a:ext cx="1066320" cy="30456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refcnt=0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39" name="CustomShape 18"/>
          <p:cNvSpPr/>
          <p:nvPr/>
        </p:nvSpPr>
        <p:spPr>
          <a:xfrm>
            <a:off x="3868560" y="4572000"/>
            <a:ext cx="1066320" cy="30456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40" name="Line 19"/>
          <p:cNvSpPr/>
          <p:nvPr/>
        </p:nvSpPr>
        <p:spPr>
          <a:xfrm>
            <a:off x="1828800" y="4009680"/>
            <a:ext cx="2057400" cy="135792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0"/>
          <p:cNvSpPr/>
          <p:nvPr/>
        </p:nvSpPr>
        <p:spPr>
          <a:xfrm>
            <a:off x="3868560" y="3657600"/>
            <a:ext cx="1066320" cy="30456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1"/>
          <p:cNvSpPr/>
          <p:nvPr/>
        </p:nvSpPr>
        <p:spPr>
          <a:xfrm>
            <a:off x="3868560" y="563868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43" name="CustomShape 22"/>
          <p:cNvSpPr/>
          <p:nvPr/>
        </p:nvSpPr>
        <p:spPr>
          <a:xfrm>
            <a:off x="3868560" y="594360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refcnt=2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44" name="CustomShape 23"/>
          <p:cNvSpPr/>
          <p:nvPr/>
        </p:nvSpPr>
        <p:spPr>
          <a:xfrm>
            <a:off x="3868560" y="62485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45" name="CustomShape 24"/>
          <p:cNvSpPr/>
          <p:nvPr/>
        </p:nvSpPr>
        <p:spPr>
          <a:xfrm>
            <a:off x="3868560" y="53341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Line 25"/>
          <p:cNvSpPr/>
          <p:nvPr/>
        </p:nvSpPr>
        <p:spPr>
          <a:xfrm>
            <a:off x="1828800" y="4682880"/>
            <a:ext cx="2057400" cy="6984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26"/>
          <p:cNvSpPr/>
          <p:nvPr/>
        </p:nvSpPr>
        <p:spPr>
          <a:xfrm>
            <a:off x="228960" y="4086720"/>
            <a:ext cx="82116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stderr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48" name="CustomShape 27"/>
          <p:cNvSpPr/>
          <p:nvPr/>
        </p:nvSpPr>
        <p:spPr>
          <a:xfrm>
            <a:off x="228960" y="3858120"/>
            <a:ext cx="82116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stdout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49" name="CustomShape 28"/>
          <p:cNvSpPr/>
          <p:nvPr/>
        </p:nvSpPr>
        <p:spPr>
          <a:xfrm>
            <a:off x="335160" y="3629520"/>
            <a:ext cx="71460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stdin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550" name="Line 29"/>
          <p:cNvSpPr/>
          <p:nvPr/>
        </p:nvSpPr>
        <p:spPr>
          <a:xfrm flipV="1">
            <a:off x="4786200" y="3641400"/>
            <a:ext cx="1690560" cy="154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30"/>
          <p:cNvSpPr/>
          <p:nvPr/>
        </p:nvSpPr>
        <p:spPr>
          <a:xfrm>
            <a:off x="6477120" y="3629160"/>
            <a:ext cx="1066320" cy="30456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52" name="CustomShape 31"/>
          <p:cNvSpPr/>
          <p:nvPr/>
        </p:nvSpPr>
        <p:spPr>
          <a:xfrm>
            <a:off x="6477120" y="4543560"/>
            <a:ext cx="1066320" cy="30456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53" name="CustomShape 32"/>
          <p:cNvSpPr/>
          <p:nvPr/>
        </p:nvSpPr>
        <p:spPr>
          <a:xfrm>
            <a:off x="6477120" y="3933720"/>
            <a:ext cx="1066320" cy="30456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54" name="CustomShape 33"/>
          <p:cNvSpPr/>
          <p:nvPr/>
        </p:nvSpPr>
        <p:spPr>
          <a:xfrm>
            <a:off x="6477120" y="4238640"/>
            <a:ext cx="1066320" cy="30456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55" name="CustomShape 34"/>
          <p:cNvSpPr/>
          <p:nvPr/>
        </p:nvSpPr>
        <p:spPr>
          <a:xfrm>
            <a:off x="6477120" y="52293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56" name="CustomShape 35"/>
          <p:cNvSpPr/>
          <p:nvPr/>
        </p:nvSpPr>
        <p:spPr>
          <a:xfrm>
            <a:off x="6477120" y="614376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57" name="CustomShape 36"/>
          <p:cNvSpPr/>
          <p:nvPr/>
        </p:nvSpPr>
        <p:spPr>
          <a:xfrm>
            <a:off x="6477120" y="553392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58" name="CustomShape 37"/>
          <p:cNvSpPr/>
          <p:nvPr/>
        </p:nvSpPr>
        <p:spPr>
          <a:xfrm>
            <a:off x="6477120" y="5838840"/>
            <a:ext cx="106632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59" name="CustomShape 38"/>
          <p:cNvSpPr/>
          <p:nvPr/>
        </p:nvSpPr>
        <p:spPr>
          <a:xfrm>
            <a:off x="3761640" y="3354480"/>
            <a:ext cx="64584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A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60" name="CustomShape 39"/>
          <p:cNvSpPr/>
          <p:nvPr/>
        </p:nvSpPr>
        <p:spPr>
          <a:xfrm>
            <a:off x="3769560" y="5031000"/>
            <a:ext cx="63684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File B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61" name="Line 40"/>
          <p:cNvSpPr/>
          <p:nvPr/>
        </p:nvSpPr>
        <p:spPr>
          <a:xfrm flipV="1">
            <a:off x="4706640" y="5229000"/>
            <a:ext cx="1770120" cy="2570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Today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63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latin typeface="Calibri"/>
              </a:rPr>
              <a:t>Unix I/O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RIO (robust I/O) package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Metadata, sharing, and redirection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Standard I/O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Closing remarks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384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Standard I/O Functions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38484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The C standard library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libc.so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) contains a collection of higher-level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standard I/O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functions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Documented in 8.2 of your C book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Or read the manpages!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Examples of standard I/O functions: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Opening and closing files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fopen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fclose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Reading and writing bytes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fread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fwrite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Reading and writing text lines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fgets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fputs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Formatted reading and writing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fscanf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fprintf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Standard I/O Streams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67" name="TextShape 2"/>
          <p:cNvSpPr txBox="1"/>
          <p:nvPr/>
        </p:nvSpPr>
        <p:spPr>
          <a:xfrm>
            <a:off x="362880" y="1220760"/>
            <a:ext cx="8307000" cy="2970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Standard I/O models open files as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streams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Abstraction for a file descriptor and a buffer in memory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 programs begin life with three open streams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(defined in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stdio.h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stdin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(standard input)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stdout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(standard output)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stderr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(standard error)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914400" y="4495680"/>
            <a:ext cx="7164000" cy="20372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#include &lt;stdio.h&gt;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extern FILE *stdin;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standard input  (descriptor 0)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extern FILE *stdout;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standard output (descriptor 1)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extern FILE *stderr;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standard error  (descriptor 2)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main()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fprintf(stdout, "Hello, world\n");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3280" y="438120"/>
            <a:ext cx="8716680" cy="780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Unix I/O Overview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0880" y="1327320"/>
            <a:ext cx="8307000" cy="4997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Elegant mapping of files to devices allows kernel to export simple interface called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Unix I/O: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Opening and closing files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open()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close()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Reading and writing a file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read()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write()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Changing the </a:t>
            </a: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current file position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(seek)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indicates next offset into file to read or write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lseek()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480680" y="4838400"/>
            <a:ext cx="433080" cy="441000"/>
          </a:xfrm>
          <a:prstGeom prst="rect">
            <a:avLst/>
          </a:prstGeom>
          <a:solidFill>
            <a:srgbClr val="d5f1cf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" sz="1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914120" y="4838400"/>
            <a:ext cx="433080" cy="441000"/>
          </a:xfrm>
          <a:prstGeom prst="rect">
            <a:avLst/>
          </a:prstGeom>
          <a:solidFill>
            <a:srgbClr val="d5f1cf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" sz="1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2347560" y="4838400"/>
            <a:ext cx="1318680" cy="441000"/>
          </a:xfrm>
          <a:prstGeom prst="rect">
            <a:avLst/>
          </a:prstGeom>
          <a:solidFill>
            <a:srgbClr val="d5f1cf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• • •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3647520" y="4838400"/>
            <a:ext cx="433080" cy="441000"/>
          </a:xfrm>
          <a:prstGeom prst="rect">
            <a:avLst/>
          </a:prstGeom>
          <a:solidFill>
            <a:srgbClr val="d5f1cf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" sz="1800" spc="-1" strike="noStrike" baseline="-25000">
                <a:solidFill>
                  <a:srgbClr val="000000"/>
                </a:solidFill>
                <a:latin typeface="Calibri"/>
              </a:rPr>
              <a:t>k-1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4071600" y="4838400"/>
            <a:ext cx="433080" cy="44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" sz="18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4503240" y="4837680"/>
            <a:ext cx="433080" cy="44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" sz="1800" spc="-1" strike="noStrike" baseline="-25000">
                <a:solidFill>
                  <a:srgbClr val="000000"/>
                </a:solidFill>
                <a:latin typeface="Calibri"/>
              </a:rPr>
              <a:t>k+1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4929120" y="4838400"/>
            <a:ext cx="1318680" cy="44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• • •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04" name="Line 10"/>
          <p:cNvSpPr/>
          <p:nvPr/>
        </p:nvSpPr>
        <p:spPr>
          <a:xfrm flipV="1">
            <a:off x="4284360" y="5286960"/>
            <a:ext cx="360" cy="381240"/>
          </a:xfrm>
          <a:prstGeom prst="line">
            <a:avLst/>
          </a:prstGeom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1"/>
          <p:cNvSpPr/>
          <p:nvPr/>
        </p:nvSpPr>
        <p:spPr>
          <a:xfrm>
            <a:off x="2709720" y="5634360"/>
            <a:ext cx="31392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Current file position = k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2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8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65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85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27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76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Buffered I/O: Motivation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70" name="TextShape 2"/>
          <p:cNvSpPr txBox="1"/>
          <p:nvPr/>
        </p:nvSpPr>
        <p:spPr>
          <a:xfrm>
            <a:off x="362880" y="1220760"/>
            <a:ext cx="8307000" cy="434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Applications often read/write one character at a time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getc, putc, ungetc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gets, fgets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Read line of text one character at a time, stopping at newline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Implementing as Unix I/O calls expensive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require Unix kernel calls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&gt; 10,000 clock cycles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Solution: Buffered read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Unix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 grab block of bytes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User input functions take one byte at a time from buffer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Refill buffer when empty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3826440" y="5807160"/>
            <a:ext cx="2361960" cy="441000"/>
          </a:xfrm>
          <a:prstGeom prst="rect">
            <a:avLst/>
          </a:prstGeom>
          <a:solidFill>
            <a:srgbClr val="f1c7c7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unread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572" name="CustomShape 4"/>
          <p:cNvSpPr/>
          <p:nvPr/>
        </p:nvSpPr>
        <p:spPr>
          <a:xfrm>
            <a:off x="1464120" y="5807160"/>
            <a:ext cx="2361960" cy="441000"/>
          </a:xfrm>
          <a:prstGeom prst="rect">
            <a:avLst/>
          </a:prstGeom>
          <a:solidFill>
            <a:srgbClr val="d5f1cf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already read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573" name="CustomShape 5"/>
          <p:cNvSpPr/>
          <p:nvPr/>
        </p:nvSpPr>
        <p:spPr>
          <a:xfrm>
            <a:off x="1464120" y="5807160"/>
            <a:ext cx="6095520" cy="44100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6"/>
          <p:cNvSpPr/>
          <p:nvPr/>
        </p:nvSpPr>
        <p:spPr>
          <a:xfrm>
            <a:off x="619200" y="5831280"/>
            <a:ext cx="82260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latin typeface="Calibri"/>
              </a:rPr>
              <a:t>Buffer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38088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Buffering in Standard I/O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76" name="TextShape 2"/>
          <p:cNvSpPr txBox="1"/>
          <p:nvPr/>
        </p:nvSpPr>
        <p:spPr>
          <a:xfrm>
            <a:off x="396720" y="1362240"/>
            <a:ext cx="7895880" cy="5266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Standard I/O functions use buffered I/O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Buffer flushed to output fd on “\n”, call to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fflush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exit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or return from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main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. 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2548080" y="1905120"/>
            <a:ext cx="164412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printf("h");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78" name="CustomShape 4"/>
          <p:cNvSpPr/>
          <p:nvPr/>
        </p:nvSpPr>
        <p:spPr>
          <a:xfrm>
            <a:off x="2620800" y="3995640"/>
            <a:ext cx="45684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579" name="CustomShape 5"/>
          <p:cNvSpPr/>
          <p:nvPr/>
        </p:nvSpPr>
        <p:spPr>
          <a:xfrm>
            <a:off x="3078000" y="3995640"/>
            <a:ext cx="45684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580" name="CustomShape 6"/>
          <p:cNvSpPr/>
          <p:nvPr/>
        </p:nvSpPr>
        <p:spPr>
          <a:xfrm>
            <a:off x="3459240" y="3995640"/>
            <a:ext cx="45684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581" name="CustomShape 7"/>
          <p:cNvSpPr/>
          <p:nvPr/>
        </p:nvSpPr>
        <p:spPr>
          <a:xfrm>
            <a:off x="3916440" y="3995640"/>
            <a:ext cx="45684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582" name="CustomShape 8"/>
          <p:cNvSpPr/>
          <p:nvPr/>
        </p:nvSpPr>
        <p:spPr>
          <a:xfrm>
            <a:off x="4373640" y="3995640"/>
            <a:ext cx="45684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583" name="CustomShape 9"/>
          <p:cNvSpPr/>
          <p:nvPr/>
        </p:nvSpPr>
        <p:spPr>
          <a:xfrm>
            <a:off x="4830840" y="3995640"/>
            <a:ext cx="45684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\n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584" name="CustomShape 10"/>
          <p:cNvSpPr/>
          <p:nvPr/>
        </p:nvSpPr>
        <p:spPr>
          <a:xfrm>
            <a:off x="5288040" y="3995640"/>
            <a:ext cx="45684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585" name="CustomShape 11"/>
          <p:cNvSpPr/>
          <p:nvPr/>
        </p:nvSpPr>
        <p:spPr>
          <a:xfrm>
            <a:off x="5745240" y="3995640"/>
            <a:ext cx="456840" cy="22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586" name="Line 12"/>
          <p:cNvSpPr/>
          <p:nvPr/>
        </p:nvSpPr>
        <p:spPr>
          <a:xfrm>
            <a:off x="2849400" y="2319120"/>
            <a:ext cx="360" cy="16765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3"/>
          <p:cNvSpPr/>
          <p:nvPr/>
        </p:nvSpPr>
        <p:spPr>
          <a:xfrm>
            <a:off x="3005280" y="2133720"/>
            <a:ext cx="164412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printf("e");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88" name="Line 14"/>
          <p:cNvSpPr/>
          <p:nvPr/>
        </p:nvSpPr>
        <p:spPr>
          <a:xfrm>
            <a:off x="3306600" y="2471400"/>
            <a:ext cx="360" cy="15242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15"/>
          <p:cNvSpPr/>
          <p:nvPr/>
        </p:nvSpPr>
        <p:spPr>
          <a:xfrm>
            <a:off x="3386160" y="2363760"/>
            <a:ext cx="164412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printf("l");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90" name="Line 16"/>
          <p:cNvSpPr/>
          <p:nvPr/>
        </p:nvSpPr>
        <p:spPr>
          <a:xfrm>
            <a:off x="5059080" y="3462120"/>
            <a:ext cx="360" cy="5335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17"/>
          <p:cNvSpPr/>
          <p:nvPr/>
        </p:nvSpPr>
        <p:spPr>
          <a:xfrm>
            <a:off x="3762360" y="2624040"/>
            <a:ext cx="164412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printf("l");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92" name="Line 18"/>
          <p:cNvSpPr/>
          <p:nvPr/>
        </p:nvSpPr>
        <p:spPr>
          <a:xfrm>
            <a:off x="4525920" y="3233520"/>
            <a:ext cx="360" cy="7621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9"/>
          <p:cNvSpPr/>
          <p:nvPr/>
        </p:nvSpPr>
        <p:spPr>
          <a:xfrm>
            <a:off x="4143600" y="2897280"/>
            <a:ext cx="164412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printf("o");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94" name="CustomShape 20"/>
          <p:cNvSpPr/>
          <p:nvPr/>
        </p:nvSpPr>
        <p:spPr>
          <a:xfrm>
            <a:off x="4630680" y="3157560"/>
            <a:ext cx="176616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printf("\n");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95" name="Line 21"/>
          <p:cNvSpPr/>
          <p:nvPr/>
        </p:nvSpPr>
        <p:spPr>
          <a:xfrm>
            <a:off x="3687480" y="2700000"/>
            <a:ext cx="360" cy="12956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22"/>
          <p:cNvSpPr/>
          <p:nvPr/>
        </p:nvSpPr>
        <p:spPr>
          <a:xfrm>
            <a:off x="4144680" y="2928600"/>
            <a:ext cx="360" cy="10670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23"/>
          <p:cNvSpPr/>
          <p:nvPr/>
        </p:nvSpPr>
        <p:spPr>
          <a:xfrm>
            <a:off x="3916080" y="4300200"/>
            <a:ext cx="360" cy="8229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24"/>
          <p:cNvSpPr/>
          <p:nvPr/>
        </p:nvSpPr>
        <p:spPr>
          <a:xfrm>
            <a:off x="3989880" y="4510080"/>
            <a:ext cx="223704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</a:rPr>
              <a:t>fflush(stdout);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99" name="CustomShape 25"/>
          <p:cNvSpPr/>
          <p:nvPr/>
        </p:nvSpPr>
        <p:spPr>
          <a:xfrm>
            <a:off x="1630800" y="3076560"/>
            <a:ext cx="59256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</a:rPr>
              <a:t>buf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600" name="Line 26"/>
          <p:cNvSpPr/>
          <p:nvPr/>
        </p:nvSpPr>
        <p:spPr>
          <a:xfrm>
            <a:off x="1935000" y="3393720"/>
            <a:ext cx="685800" cy="6019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27"/>
          <p:cNvSpPr/>
          <p:nvPr/>
        </p:nvSpPr>
        <p:spPr>
          <a:xfrm>
            <a:off x="2666880" y="5195880"/>
            <a:ext cx="251280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</a:rPr>
              <a:t>write(1, buf, 6);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357120" y="4572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Standard I/O Buffering in Action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03" name="TextShape 2"/>
          <p:cNvSpPr txBox="1"/>
          <p:nvPr/>
        </p:nvSpPr>
        <p:spPr>
          <a:xfrm>
            <a:off x="356400" y="129528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You can see this buffering in action for yourself, using the always fascinating Linux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strace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program: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3276720" y="2438280"/>
            <a:ext cx="5638320" cy="1793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linux&gt; strace ./hello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execve("./hello", ["hello"], [/* ... */]).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write(1, "hello\n", 6)               = 6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exit_group(0)                        = ?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457200" y="2432160"/>
            <a:ext cx="2590560" cy="32540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#include &lt;stdio.h&gt;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main()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printf("h");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printf("e");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printf("l");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printf("l");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printf("o");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printf("\n");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fflush(stdout);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exit(0);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Today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07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latin typeface="Calibri"/>
              </a:rPr>
              <a:t>Unix I/O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RIO (robust I/O) package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Metadata, sharing, and redirection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latin typeface="Calibri"/>
              </a:rPr>
              <a:t>Standard I/O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Closing remarks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Unix I/O vs. Standard I/O vs. RIO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09" name="TextShape 2"/>
          <p:cNvSpPr txBox="1"/>
          <p:nvPr/>
        </p:nvSpPr>
        <p:spPr>
          <a:xfrm>
            <a:off x="241200" y="1600200"/>
            <a:ext cx="8749800" cy="4876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Standard I/O and RIO are implemented using low-level Unix I/O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Which ones should you use in your programs?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2739960" y="2913120"/>
            <a:ext cx="4041360" cy="15775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4"/>
          <p:cNvSpPr/>
          <p:nvPr/>
        </p:nvSpPr>
        <p:spPr>
          <a:xfrm>
            <a:off x="2739960" y="4491000"/>
            <a:ext cx="4041360" cy="6854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Unix I/O functions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(accessed via system calls)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12" name="CustomShape 5"/>
          <p:cNvSpPr/>
          <p:nvPr/>
        </p:nvSpPr>
        <p:spPr>
          <a:xfrm>
            <a:off x="2741760" y="3805200"/>
            <a:ext cx="1447560" cy="68544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Standard I/O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functions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13" name="CustomShape 6"/>
          <p:cNvSpPr/>
          <p:nvPr/>
        </p:nvSpPr>
        <p:spPr>
          <a:xfrm>
            <a:off x="3268440" y="3124080"/>
            <a:ext cx="2965320" cy="45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 application program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614" name="CustomShape 7"/>
          <p:cNvSpPr/>
          <p:nvPr/>
        </p:nvSpPr>
        <p:spPr>
          <a:xfrm>
            <a:off x="241200" y="2451240"/>
            <a:ext cx="1988640" cy="2036520"/>
          </a:xfrm>
          <a:prstGeom prst="rect">
            <a:avLst/>
          </a:prstGeom>
          <a:solidFill>
            <a:schemeClr val="bg1">
              <a:lumMod val="95000"/>
            </a:schemeClr>
          </a:solidFill>
          <a:ln w="64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fopen  fdopen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fread  fwrite fscanf fprintf  sscanf sprintf fgets  fputs fflush fseek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fclose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15" name="CustomShape 8"/>
          <p:cNvSpPr/>
          <p:nvPr/>
        </p:nvSpPr>
        <p:spPr>
          <a:xfrm>
            <a:off x="539640" y="4419720"/>
            <a:ext cx="1644120" cy="820440"/>
          </a:xfrm>
          <a:prstGeom prst="rect">
            <a:avLst/>
          </a:prstGeom>
          <a:solidFill>
            <a:schemeClr val="bg1">
              <a:lumMod val="95000"/>
            </a:schemeClr>
          </a:solidFill>
          <a:ln w="64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open   read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write  lseek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stat   close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16" name="Line 9"/>
          <p:cNvSpPr/>
          <p:nvPr/>
        </p:nvSpPr>
        <p:spPr>
          <a:xfrm flipH="1">
            <a:off x="2230200" y="4840200"/>
            <a:ext cx="47484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10"/>
          <p:cNvSpPr/>
          <p:nvPr/>
        </p:nvSpPr>
        <p:spPr>
          <a:xfrm>
            <a:off x="7149960" y="3490920"/>
            <a:ext cx="1841040" cy="1307160"/>
          </a:xfrm>
          <a:prstGeom prst="rect">
            <a:avLst/>
          </a:prstGeom>
          <a:solidFill>
            <a:schemeClr val="bg1">
              <a:lumMod val="95000"/>
            </a:schemeClr>
          </a:solidFill>
          <a:ln w="64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rio_readn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rio_writen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rio_readinitb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rio_readlineb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rio_readnb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18" name="CustomShape 11"/>
          <p:cNvSpPr/>
          <p:nvPr/>
        </p:nvSpPr>
        <p:spPr>
          <a:xfrm>
            <a:off x="5334120" y="3805200"/>
            <a:ext cx="1447560" cy="68544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RIO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</a:rPr>
              <a:t>functions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19" name="Line 12"/>
          <p:cNvSpPr/>
          <p:nvPr/>
        </p:nvSpPr>
        <p:spPr>
          <a:xfrm flipH="1" flipV="1">
            <a:off x="2260440" y="3340080"/>
            <a:ext cx="482760" cy="7491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Line 13"/>
          <p:cNvSpPr/>
          <p:nvPr/>
        </p:nvSpPr>
        <p:spPr>
          <a:xfrm>
            <a:off x="6794280" y="4152600"/>
            <a:ext cx="368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38988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Pros and Cons of Unix I/O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2" name="TextShape 2"/>
          <p:cNvSpPr txBox="1"/>
          <p:nvPr/>
        </p:nvSpPr>
        <p:spPr>
          <a:xfrm>
            <a:off x="396720" y="1362240"/>
            <a:ext cx="851832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Unix I/O is the most general and lowest overhead form of I/O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All other I/O packages are implemented using Unix I/O functions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Unix I/O provides functions for accessing file metadata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Unix I/O functions are async-signal-safe and can be used safely in signal handlers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Dealing with short counts is tricky and error prone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Efficient reading of text lines requires some form of buffering, also tricky and error prone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Both of these issues are addressed by the standard I/O and RIO packages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>
            <a:off x="37584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Pros and Cons of Standard I/O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4" name="TextShape 2"/>
          <p:cNvSpPr txBox="1"/>
          <p:nvPr/>
        </p:nvSpPr>
        <p:spPr>
          <a:xfrm>
            <a:off x="228600" y="1362240"/>
            <a:ext cx="845784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Pros: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Buffering increases efficiency by decreasing the number of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system calls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Short counts are handled automatically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Cons: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Provides no function for accessing file metadata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Standard I/O functions are not async-signal-safe, and not appropriate for signal handlers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Standard I/O is not appropriate for input and output on network sockets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There are poorly documented restrictions on streams that interact badly with restrictions on sockets (CS:APP3e, Sec 10.11)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380880" y="533520"/>
            <a:ext cx="687816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Choosing I/O Functions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6" name="TextShape 2"/>
          <p:cNvSpPr txBox="1"/>
          <p:nvPr/>
        </p:nvSpPr>
        <p:spPr>
          <a:xfrm>
            <a:off x="380880" y="1252440"/>
            <a:ext cx="8472240" cy="5223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General rule: use the highest-level I/O functions you can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Many C programmers are able to do all of their work using the standard I/O functions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But, be sure to understand the functions you use!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When to use standard I/O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When working with disk or terminal files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When to use raw Unix I/O 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Inside signal handlers, because Unix I/O is async-signal-safe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rare cases when you need absolute highest performance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When to use RIO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When you are reading and writing network sockets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Avoid using standard I/O on sockets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-304200" y="30826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extShape 1"/>
          <p:cNvSpPr txBox="1"/>
          <p:nvPr/>
        </p:nvSpPr>
        <p:spPr>
          <a:xfrm>
            <a:off x="3967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Aside: Working with Binary Files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9" name="TextShape 2"/>
          <p:cNvSpPr txBox="1"/>
          <p:nvPr/>
        </p:nvSpPr>
        <p:spPr>
          <a:xfrm>
            <a:off x="228600" y="1362240"/>
            <a:ext cx="9067320" cy="54954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Functions you should never use on binary files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Text-oriented I/O such as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fgets, scanf, rio_readlineb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Interpret EOL characters.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functions like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rio_readn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rio_readnb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instead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String functions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strlen, strcpy, strcat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Interprets byte value 0 (end of string) as special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38088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31" name="TextShape 2"/>
          <p:cNvSpPr txBox="1"/>
          <p:nvPr/>
        </p:nvSpPr>
        <p:spPr>
          <a:xfrm>
            <a:off x="396720" y="1143000"/>
            <a:ext cx="851832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The Unix bible: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W. Richard  Stevens &amp; Stephen A. Rago,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Advanced Programming in the Unix Environment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2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Edition, Addison Wesley, 2005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Updated from Stevens’s 1993 classic text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The Linux bible: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Michael Kerrisk, The Linux Programming Interface, No Starch Press, 2010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Encyclopedic and authoritative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File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Types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Each file has a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type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indicating its role in the system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Regular file: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Contains arbitrary data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Directory: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Index for a related group of files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Socket: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For communicating with a process on another machine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Other file types beyond our scope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Named pipes (FIFOs)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Symbolic links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Character and block devices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Extra Slides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33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TextShape 1"/>
          <p:cNvSpPr txBox="1"/>
          <p:nvPr/>
        </p:nvSpPr>
        <p:spPr>
          <a:xfrm>
            <a:off x="408960" y="4572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Fun with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File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Descriptor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 (1)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35" name="TextShape 2"/>
          <p:cNvSpPr txBox="1"/>
          <p:nvPr/>
        </p:nvSpPr>
        <p:spPr>
          <a:xfrm>
            <a:off x="455760" y="5546160"/>
            <a:ext cx="8307000" cy="533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What would this program print for file containing “abcde”?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620280" y="1295280"/>
            <a:ext cx="6676200" cy="39841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#include "csapp.h"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main(int argc, char *argv[])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fd1, fd2, fd3;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char c1, c2, c3;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char *fname = argv[1];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fd1 = Open(fname, O_RDONLY, 0);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fd2 = Open(fname, O_RDONLY, 0);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fd3 = Open(fname, O_RDONLY, 0);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Dup2(fd2, fd3);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Read(fd1, &amp;c1, 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Read(fd2, &amp;c2, 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Read(fd3, &amp;c3, 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printf("c1 = %c, c2 = %c, c3 = %c\n", c1, c2, c3);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return 0;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37" name="CustomShape 4"/>
          <p:cNvSpPr/>
          <p:nvPr/>
        </p:nvSpPr>
        <p:spPr>
          <a:xfrm>
            <a:off x="5959440" y="4957920"/>
            <a:ext cx="141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" sz="1800" spc="-1" strike="noStrike">
                <a:solidFill>
                  <a:srgbClr val="808080"/>
                </a:solidFill>
                <a:latin typeface="Courier New"/>
              </a:rPr>
              <a:t>ffiles1.c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extShape 1"/>
          <p:cNvSpPr txBox="1"/>
          <p:nvPr/>
        </p:nvSpPr>
        <p:spPr>
          <a:xfrm>
            <a:off x="357120" y="38088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Fun with File Descriptors (2)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39" name="TextShape 2"/>
          <p:cNvSpPr txBox="1"/>
          <p:nvPr/>
        </p:nvSpPr>
        <p:spPr>
          <a:xfrm>
            <a:off x="371160" y="6248520"/>
            <a:ext cx="8307000" cy="533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What would this program print for file containing “abcde”?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0" name="CustomShape 3"/>
          <p:cNvSpPr/>
          <p:nvPr/>
        </p:nvSpPr>
        <p:spPr>
          <a:xfrm>
            <a:off x="521640" y="1155600"/>
            <a:ext cx="6554160" cy="4957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#include "csapp.h"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main(int argc, char *argv[])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fd1;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s = getpid() &amp; 0x1;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char c1, c2;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char *fname = argv[1];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fd1 = Open(fname, O_RDONLY, 0);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Read(fd1, &amp;c1, 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if (fork()) {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Parent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sleep(s);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Read(fd1, &amp;c2, 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printf("Parent: c1 = %c, c2 = %c\n", c1, c2);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 else {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Child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sleep(1-s);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Read(fd1, &amp;c2, 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printf("Child: c1 = %c, c2 = %c\n", c1, c2);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return 0;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41" name="CustomShape 4"/>
          <p:cNvSpPr/>
          <p:nvPr/>
        </p:nvSpPr>
        <p:spPr>
          <a:xfrm>
            <a:off x="5692320" y="5802840"/>
            <a:ext cx="141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" sz="1800" spc="-1" strike="noStrike">
                <a:solidFill>
                  <a:srgbClr val="808080"/>
                </a:solidFill>
                <a:latin typeface="Courier New"/>
              </a:rPr>
              <a:t>ffiles2.c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Fun with File Descriptors (3)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371160" y="5029200"/>
            <a:ext cx="8307000" cy="533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What would be the contents of the resulting file?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4" name="CustomShape 3"/>
          <p:cNvSpPr/>
          <p:nvPr/>
        </p:nvSpPr>
        <p:spPr>
          <a:xfrm>
            <a:off x="567000" y="1261080"/>
            <a:ext cx="7773480" cy="3497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#include "csapp.h"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main(int argc, char *argv[])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fd1, fd2, fd3;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char *fname = argv[1];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fd1 = Open(fname, O_CREAT|O_TRUNC|O_RDWR, S_IRUSR|S_IWUSR);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Write(fd1, "pqrs", 4);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fd3 = Open(fname, O_APPEND|O_WRONLY, 0);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Write(fd3, "jklmn", 5);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fd2 = dup(fd1);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</a:rPr>
              <a:t>/* Allocates descriptor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Write(fd2, "wxyz", 4);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Write(fd3, "ef", 2);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return 0;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45" name="CustomShape 4"/>
          <p:cNvSpPr/>
          <p:nvPr/>
        </p:nvSpPr>
        <p:spPr>
          <a:xfrm>
            <a:off x="7010640" y="4431240"/>
            <a:ext cx="141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" sz="1800" spc="-1" strike="noStrike">
                <a:solidFill>
                  <a:srgbClr val="808080"/>
                </a:solidFill>
                <a:latin typeface="Courier New"/>
              </a:rPr>
              <a:t>ffiles3.c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357120" y="30492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Accessing Directories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47" name="TextShape 2"/>
          <p:cNvSpPr txBox="1"/>
          <p:nvPr/>
        </p:nvSpPr>
        <p:spPr>
          <a:xfrm>
            <a:off x="349920" y="1066680"/>
            <a:ext cx="856512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Only recommended operation on a directory: read its entries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dirent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structure contains information about a directory entry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DIR structure contains information about directory while stepping through its entries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8" name="CustomShape 3"/>
          <p:cNvSpPr/>
          <p:nvPr/>
        </p:nvSpPr>
        <p:spPr>
          <a:xfrm>
            <a:off x="972720" y="2607120"/>
            <a:ext cx="5578920" cy="39841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#include &lt;sys/types.h&gt;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#include &lt;dirent.h&gt;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DIR *directory;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struct dirent *de;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if (!(directory = opendir(dir_name)))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error("Failed to open directory");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while (0 != (de = readdir(directory)))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printf("Found file: %s\n", de-&gt;d_name);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closedir(directory);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50" name="TextShape 2"/>
          <p:cNvSpPr txBox="1"/>
          <p:nvPr/>
        </p:nvSpPr>
        <p:spPr>
          <a:xfrm>
            <a:off x="396720" y="1362240"/>
            <a:ext cx="2542320" cy="23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1" name="TextShape 3"/>
          <p:cNvSpPr txBox="1"/>
          <p:nvPr/>
        </p:nvSpPr>
        <p:spPr>
          <a:xfrm>
            <a:off x="3066480" y="1362240"/>
            <a:ext cx="2542320" cy="23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2" name="TextShape 4"/>
          <p:cNvSpPr txBox="1"/>
          <p:nvPr/>
        </p:nvSpPr>
        <p:spPr>
          <a:xfrm>
            <a:off x="5736240" y="1362240"/>
            <a:ext cx="2542320" cy="23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3" name="TextShape 5"/>
          <p:cNvSpPr txBox="1"/>
          <p:nvPr/>
        </p:nvSpPr>
        <p:spPr>
          <a:xfrm>
            <a:off x="5736240" y="3959280"/>
            <a:ext cx="2542320" cy="23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4" name="TextShape 6"/>
          <p:cNvSpPr txBox="1"/>
          <p:nvPr/>
        </p:nvSpPr>
        <p:spPr>
          <a:xfrm>
            <a:off x="3066480" y="3959280"/>
            <a:ext cx="2542320" cy="23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5" name="TextShape 7"/>
          <p:cNvSpPr txBox="1"/>
          <p:nvPr/>
        </p:nvSpPr>
        <p:spPr>
          <a:xfrm>
            <a:off x="396720" y="3959280"/>
            <a:ext cx="2542320" cy="23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Regular Files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96720" y="1362240"/>
            <a:ext cx="7895880" cy="52668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 regular file contains arbitrary data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Applications often distinguish between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text files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binary files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Text files are regular files with only ASCII or Unicode characters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Binary files are everything else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e.g., object files, JPEG images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Kernel doesn’t know the difference!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Text file is sequence of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text lines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Text line is sequence of chars terminated by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newline char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\n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’)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Newline is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0xa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same as ASCII line feed character (LF)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End of line (EOL) indicators in other systems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Linux and Mac OS: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\n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’ (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0xa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line feed (LF)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Windows and Internet protocols: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\r\n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’ (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0xd 0xa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Carriage return (CR) followed by line feed (LF)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6675120" y="4855680"/>
            <a:ext cx="2392560" cy="179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74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10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76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31" end="4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77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06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21" end="5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71" end="6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Directory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consists of an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array of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links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Each link maps a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filenam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 to a file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Each directory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contains at least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two entries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(dot) is  a link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 itself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..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(dot dot) is a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link to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the parent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directory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the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directory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hierarchy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(next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slide)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Commands for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manipulating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directories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mkdir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create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empty directory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ls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view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directory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rmdir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delete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empty directory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228600" y="1362240"/>
            <a:ext cx="8899200" cy="5266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All files are organized as a hierarchy anchored by root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directory named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/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(slash)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Kernel maintains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current working directory (cwd)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for each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process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Modified using the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command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964680" y="2209680"/>
            <a:ext cx="303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78200" y="293364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bin/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1146960" y="293364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dev/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2380680" y="293364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etc/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4462200" y="2933640"/>
            <a:ext cx="790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home/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7099200" y="293364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usr/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178200" y="358128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bash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2" name="CustomShape 10"/>
          <p:cNvSpPr/>
          <p:nvPr/>
        </p:nvSpPr>
        <p:spPr>
          <a:xfrm>
            <a:off x="1146960" y="358128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tty1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3" name="CustomShape 11"/>
          <p:cNvSpPr/>
          <p:nvPr/>
        </p:nvSpPr>
        <p:spPr>
          <a:xfrm>
            <a:off x="1962360" y="3581280"/>
            <a:ext cx="790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group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4" name="CustomShape 12"/>
          <p:cNvSpPr/>
          <p:nvPr/>
        </p:nvSpPr>
        <p:spPr>
          <a:xfrm>
            <a:off x="2739240" y="3581280"/>
            <a:ext cx="912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passwd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5" name="CustomShape 13"/>
          <p:cNvSpPr/>
          <p:nvPr/>
        </p:nvSpPr>
        <p:spPr>
          <a:xfrm>
            <a:off x="4034160" y="3581280"/>
            <a:ext cx="790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droh/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6" name="CustomShape 14"/>
          <p:cNvSpPr/>
          <p:nvPr/>
        </p:nvSpPr>
        <p:spPr>
          <a:xfrm>
            <a:off x="4902840" y="3581280"/>
            <a:ext cx="1034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bryant/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7" name="CustomShape 15"/>
          <p:cNvSpPr/>
          <p:nvPr/>
        </p:nvSpPr>
        <p:spPr>
          <a:xfrm>
            <a:off x="6102360" y="3581280"/>
            <a:ext cx="1156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include/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8" name="CustomShape 16"/>
          <p:cNvSpPr/>
          <p:nvPr/>
        </p:nvSpPr>
        <p:spPr>
          <a:xfrm>
            <a:off x="7785000" y="358128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bin/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9" name="CustomShape 17"/>
          <p:cNvSpPr/>
          <p:nvPr/>
        </p:nvSpPr>
        <p:spPr>
          <a:xfrm>
            <a:off x="5644440" y="4419720"/>
            <a:ext cx="1034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stdio.h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30" name="CustomShape 18"/>
          <p:cNvSpPr/>
          <p:nvPr/>
        </p:nvSpPr>
        <p:spPr>
          <a:xfrm>
            <a:off x="7845840" y="4419720"/>
            <a:ext cx="546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vim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6879600" y="441972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sys/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32" name="CustomShape 20"/>
          <p:cNvSpPr/>
          <p:nvPr/>
        </p:nvSpPr>
        <p:spPr>
          <a:xfrm>
            <a:off x="6635880" y="5300280"/>
            <a:ext cx="1156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unistd.h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33" name="Line 21"/>
          <p:cNvSpPr/>
          <p:nvPr/>
        </p:nvSpPr>
        <p:spPr>
          <a:xfrm flipH="1">
            <a:off x="512640" y="2548080"/>
            <a:ext cx="3603600" cy="385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22"/>
          <p:cNvSpPr/>
          <p:nvPr/>
        </p:nvSpPr>
        <p:spPr>
          <a:xfrm flipH="1">
            <a:off x="1481400" y="2548080"/>
            <a:ext cx="2634840" cy="385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23"/>
          <p:cNvSpPr/>
          <p:nvPr/>
        </p:nvSpPr>
        <p:spPr>
          <a:xfrm flipH="1">
            <a:off x="2715120" y="2548080"/>
            <a:ext cx="1401120" cy="385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24"/>
          <p:cNvSpPr/>
          <p:nvPr/>
        </p:nvSpPr>
        <p:spPr>
          <a:xfrm>
            <a:off x="4116240" y="2548080"/>
            <a:ext cx="741240" cy="385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25"/>
          <p:cNvSpPr/>
          <p:nvPr/>
        </p:nvSpPr>
        <p:spPr>
          <a:xfrm>
            <a:off x="4116240" y="2548080"/>
            <a:ext cx="3317400" cy="385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26"/>
          <p:cNvSpPr/>
          <p:nvPr/>
        </p:nvSpPr>
        <p:spPr>
          <a:xfrm flipH="1">
            <a:off x="4429440" y="3272040"/>
            <a:ext cx="42804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7"/>
          <p:cNvSpPr/>
          <p:nvPr/>
        </p:nvSpPr>
        <p:spPr>
          <a:xfrm>
            <a:off x="4857480" y="3272040"/>
            <a:ext cx="56268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28"/>
          <p:cNvSpPr/>
          <p:nvPr/>
        </p:nvSpPr>
        <p:spPr>
          <a:xfrm>
            <a:off x="4429440" y="3919680"/>
            <a:ext cx="360" cy="5378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29"/>
          <p:cNvSpPr/>
          <p:nvPr/>
        </p:nvSpPr>
        <p:spPr>
          <a:xfrm>
            <a:off x="512640" y="3272040"/>
            <a:ext cx="36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30"/>
          <p:cNvSpPr/>
          <p:nvPr/>
        </p:nvSpPr>
        <p:spPr>
          <a:xfrm>
            <a:off x="1481400" y="3272040"/>
            <a:ext cx="36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31"/>
          <p:cNvSpPr/>
          <p:nvPr/>
        </p:nvSpPr>
        <p:spPr>
          <a:xfrm flipH="1">
            <a:off x="2357640" y="3272040"/>
            <a:ext cx="35748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32"/>
          <p:cNvSpPr/>
          <p:nvPr/>
        </p:nvSpPr>
        <p:spPr>
          <a:xfrm>
            <a:off x="2715120" y="3272040"/>
            <a:ext cx="48060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33"/>
          <p:cNvSpPr/>
          <p:nvPr/>
        </p:nvSpPr>
        <p:spPr>
          <a:xfrm flipH="1">
            <a:off x="6680520" y="3272040"/>
            <a:ext cx="75312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34"/>
          <p:cNvSpPr/>
          <p:nvPr/>
        </p:nvSpPr>
        <p:spPr>
          <a:xfrm>
            <a:off x="7433640" y="3272040"/>
            <a:ext cx="68580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35"/>
          <p:cNvSpPr/>
          <p:nvPr/>
        </p:nvSpPr>
        <p:spPr>
          <a:xfrm flipH="1">
            <a:off x="6161760" y="3919680"/>
            <a:ext cx="518760" cy="499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36"/>
          <p:cNvSpPr/>
          <p:nvPr/>
        </p:nvSpPr>
        <p:spPr>
          <a:xfrm>
            <a:off x="6680520" y="3919680"/>
            <a:ext cx="533520" cy="499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37"/>
          <p:cNvSpPr/>
          <p:nvPr/>
        </p:nvSpPr>
        <p:spPr>
          <a:xfrm>
            <a:off x="8119440" y="3919680"/>
            <a:ext cx="0" cy="499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38"/>
          <p:cNvSpPr/>
          <p:nvPr/>
        </p:nvSpPr>
        <p:spPr>
          <a:xfrm>
            <a:off x="7214040" y="4758120"/>
            <a:ext cx="360" cy="5418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9"/>
          <p:cNvSpPr/>
          <p:nvPr/>
        </p:nvSpPr>
        <p:spPr>
          <a:xfrm>
            <a:off x="3912120" y="4419720"/>
            <a:ext cx="1034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hello.c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96720" y="1362240"/>
            <a:ext cx="8518320" cy="1914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Locations of files in the hierarchy denoted by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pathnames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Absolute pathname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starts with ‘/’ and denotes path from root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/home/droh/hello.c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Relative pathname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denotes path from current working directory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../home/droh/hello.c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964680" y="3505320"/>
            <a:ext cx="303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78200" y="422928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bin/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146960" y="422928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dev/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2380680" y="422928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etc/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4462200" y="4229280"/>
            <a:ext cx="790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home/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7099200" y="422928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usr/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178200" y="487692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bash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1146960" y="487692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tty1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1962360" y="4876920"/>
            <a:ext cx="790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group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2739240" y="4876920"/>
            <a:ext cx="912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passwd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4" name="CustomShape 13"/>
          <p:cNvSpPr/>
          <p:nvPr/>
        </p:nvSpPr>
        <p:spPr>
          <a:xfrm>
            <a:off x="4034160" y="4876920"/>
            <a:ext cx="790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droh/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5" name="CustomShape 14"/>
          <p:cNvSpPr/>
          <p:nvPr/>
        </p:nvSpPr>
        <p:spPr>
          <a:xfrm>
            <a:off x="4902840" y="4876920"/>
            <a:ext cx="1034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3333cc"/>
                </a:solidFill>
                <a:latin typeface="Courier New"/>
              </a:rPr>
              <a:t>bryant/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6" name="CustomShape 15"/>
          <p:cNvSpPr/>
          <p:nvPr/>
        </p:nvSpPr>
        <p:spPr>
          <a:xfrm>
            <a:off x="6102360" y="4876920"/>
            <a:ext cx="1156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include/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7" name="CustomShape 16"/>
          <p:cNvSpPr/>
          <p:nvPr/>
        </p:nvSpPr>
        <p:spPr>
          <a:xfrm>
            <a:off x="7785000" y="487692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bin/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8" name="CustomShape 17"/>
          <p:cNvSpPr/>
          <p:nvPr/>
        </p:nvSpPr>
        <p:spPr>
          <a:xfrm>
            <a:off x="5644440" y="5715000"/>
            <a:ext cx="1034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stdio.h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9" name="CustomShape 18"/>
          <p:cNvSpPr/>
          <p:nvPr/>
        </p:nvSpPr>
        <p:spPr>
          <a:xfrm>
            <a:off x="7845840" y="5715000"/>
            <a:ext cx="546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vim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70" name="CustomShape 19"/>
          <p:cNvSpPr/>
          <p:nvPr/>
        </p:nvSpPr>
        <p:spPr>
          <a:xfrm>
            <a:off x="6879600" y="571500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sys/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71" name="CustomShape 20"/>
          <p:cNvSpPr/>
          <p:nvPr/>
        </p:nvSpPr>
        <p:spPr>
          <a:xfrm>
            <a:off x="6635880" y="6595560"/>
            <a:ext cx="1156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unistd.h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72" name="Line 21"/>
          <p:cNvSpPr/>
          <p:nvPr/>
        </p:nvSpPr>
        <p:spPr>
          <a:xfrm flipH="1">
            <a:off x="512640" y="3843720"/>
            <a:ext cx="3603600" cy="3852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22"/>
          <p:cNvSpPr/>
          <p:nvPr/>
        </p:nvSpPr>
        <p:spPr>
          <a:xfrm flipH="1">
            <a:off x="1481400" y="3843720"/>
            <a:ext cx="2634840" cy="3852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23"/>
          <p:cNvSpPr/>
          <p:nvPr/>
        </p:nvSpPr>
        <p:spPr>
          <a:xfrm flipH="1">
            <a:off x="2715120" y="3843720"/>
            <a:ext cx="1401120" cy="3852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24"/>
          <p:cNvSpPr/>
          <p:nvPr/>
        </p:nvSpPr>
        <p:spPr>
          <a:xfrm>
            <a:off x="4116240" y="3843720"/>
            <a:ext cx="741240" cy="3852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25"/>
          <p:cNvSpPr/>
          <p:nvPr/>
        </p:nvSpPr>
        <p:spPr>
          <a:xfrm>
            <a:off x="4116240" y="3843720"/>
            <a:ext cx="3317400" cy="3852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26"/>
          <p:cNvSpPr/>
          <p:nvPr/>
        </p:nvSpPr>
        <p:spPr>
          <a:xfrm flipH="1">
            <a:off x="4429440" y="4567320"/>
            <a:ext cx="42804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27"/>
          <p:cNvSpPr/>
          <p:nvPr/>
        </p:nvSpPr>
        <p:spPr>
          <a:xfrm>
            <a:off x="4857480" y="4567320"/>
            <a:ext cx="56268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28"/>
          <p:cNvSpPr/>
          <p:nvPr/>
        </p:nvSpPr>
        <p:spPr>
          <a:xfrm>
            <a:off x="4429440" y="5215320"/>
            <a:ext cx="360" cy="5374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29"/>
          <p:cNvSpPr/>
          <p:nvPr/>
        </p:nvSpPr>
        <p:spPr>
          <a:xfrm>
            <a:off x="512640" y="4567320"/>
            <a:ext cx="36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30"/>
          <p:cNvSpPr/>
          <p:nvPr/>
        </p:nvSpPr>
        <p:spPr>
          <a:xfrm>
            <a:off x="1481400" y="4567320"/>
            <a:ext cx="36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31"/>
          <p:cNvSpPr/>
          <p:nvPr/>
        </p:nvSpPr>
        <p:spPr>
          <a:xfrm flipH="1">
            <a:off x="2357640" y="4567320"/>
            <a:ext cx="35748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32"/>
          <p:cNvSpPr/>
          <p:nvPr/>
        </p:nvSpPr>
        <p:spPr>
          <a:xfrm>
            <a:off x="2715120" y="4567320"/>
            <a:ext cx="48060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33"/>
          <p:cNvSpPr/>
          <p:nvPr/>
        </p:nvSpPr>
        <p:spPr>
          <a:xfrm flipH="1">
            <a:off x="6680520" y="4567320"/>
            <a:ext cx="75312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34"/>
          <p:cNvSpPr/>
          <p:nvPr/>
        </p:nvSpPr>
        <p:spPr>
          <a:xfrm>
            <a:off x="7433640" y="4567320"/>
            <a:ext cx="685800" cy="309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35"/>
          <p:cNvSpPr/>
          <p:nvPr/>
        </p:nvSpPr>
        <p:spPr>
          <a:xfrm flipH="1">
            <a:off x="6161760" y="5215320"/>
            <a:ext cx="518760" cy="499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36"/>
          <p:cNvSpPr/>
          <p:nvPr/>
        </p:nvSpPr>
        <p:spPr>
          <a:xfrm>
            <a:off x="6680520" y="5215320"/>
            <a:ext cx="533520" cy="499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37"/>
          <p:cNvSpPr/>
          <p:nvPr/>
        </p:nvSpPr>
        <p:spPr>
          <a:xfrm>
            <a:off x="8119440" y="5215320"/>
            <a:ext cx="0" cy="499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38"/>
          <p:cNvSpPr/>
          <p:nvPr/>
        </p:nvSpPr>
        <p:spPr>
          <a:xfrm>
            <a:off x="7214040" y="6053400"/>
            <a:ext cx="360" cy="542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9"/>
          <p:cNvSpPr/>
          <p:nvPr/>
        </p:nvSpPr>
        <p:spPr>
          <a:xfrm>
            <a:off x="3912120" y="5715000"/>
            <a:ext cx="1034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ff0000"/>
                </a:solidFill>
                <a:latin typeface="Courier New"/>
              </a:rPr>
              <a:t>hello.c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1" name="CustomShape 40"/>
          <p:cNvSpPr/>
          <p:nvPr/>
        </p:nvSpPr>
        <p:spPr>
          <a:xfrm>
            <a:off x="6241320" y="3474360"/>
            <a:ext cx="24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cwd: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1800" spc="-1" strike="noStrike">
                <a:solidFill>
                  <a:srgbClr val="3333cc"/>
                </a:solidFill>
                <a:latin typeface="Courier New"/>
              </a:rPr>
              <a:t>/home/bryant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18826</TotalTime>
  <Application>LibreOffice/5.4.3.2$Linux_X86_64 LibreOffice_project/40$Build-2</Application>
  <Words>4786</Words>
  <Paragraphs>939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2012-10-18T16:33:38Z</dcterms:created>
  <dc:creator>Markus Pueschel</dc:creator>
  <dc:description>Redesign of slides created by Randal E. Bryant and David R. O'Hallaron</dc:description>
  <dc:language>en</dc:language>
  <cp:lastModifiedBy/>
  <cp:lastPrinted>2012-10-18T17:15:46Z</cp:lastPrinted>
  <dcterms:modified xsi:type="dcterms:W3CDTF">2017-11-22T10:13:04Z</dcterms:modified>
  <cp:revision>780</cp:revision>
  <dc:subject/>
  <dc:title>Introduction to Computer Systems 15-213/18-243, spring 2009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 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46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52</vt:i4>
  </property>
</Properties>
</file>