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326" r:id="rId5"/>
    <p:sldId id="315" r:id="rId6"/>
    <p:sldId id="327" r:id="rId7"/>
    <p:sldId id="303" r:id="rId8"/>
    <p:sldId id="304" r:id="rId9"/>
    <p:sldId id="319" r:id="rId10"/>
    <p:sldId id="306" r:id="rId11"/>
    <p:sldId id="307" r:id="rId12"/>
    <p:sldId id="308" r:id="rId13"/>
    <p:sldId id="260" r:id="rId14"/>
    <p:sldId id="261" r:id="rId15"/>
    <p:sldId id="263" r:id="rId16"/>
    <p:sldId id="264" r:id="rId17"/>
    <p:sldId id="265" r:id="rId18"/>
    <p:sldId id="266" r:id="rId19"/>
    <p:sldId id="288" r:id="rId20"/>
    <p:sldId id="312" r:id="rId21"/>
    <p:sldId id="310" r:id="rId22"/>
    <p:sldId id="328" r:id="rId23"/>
    <p:sldId id="313" r:id="rId24"/>
    <p:sldId id="316" r:id="rId25"/>
    <p:sldId id="329" r:id="rId26"/>
    <p:sldId id="318" r:id="rId27"/>
    <p:sldId id="317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314" r:id="rId36"/>
    <p:sldId id="330" r:id="rId37"/>
    <p:sldId id="320" r:id="rId38"/>
    <p:sldId id="280" r:id="rId39"/>
    <p:sldId id="321" r:id="rId40"/>
    <p:sldId id="281" r:id="rId41"/>
    <p:sldId id="322" r:id="rId42"/>
    <p:sldId id="282" r:id="rId43"/>
    <p:sldId id="323" r:id="rId44"/>
    <p:sldId id="324" r:id="rId45"/>
    <p:sldId id="325" r:id="rId46"/>
  </p:sldIdLst>
  <p:sldSz cx="9144000" cy="5143500" type="screen16x9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13A"/>
    <a:srgbClr val="0D1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8EF"/>
          </a:solidFill>
        </a:fill>
      </a:tcStyle>
    </a:wholeTbl>
    <a:band2H>
      <a:tcTxStyle/>
      <a:tcStyle>
        <a:tcBdr/>
        <a:fill>
          <a:solidFill>
            <a:srgbClr val="E7EC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A84D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2ECCF"/>
          </a:solidFill>
        </a:fill>
      </a:tcStyle>
    </a:wholeTbl>
    <a:band2H>
      <a:tcTxStyle/>
      <a:tcStyle>
        <a:tcBdr/>
        <a:fill>
          <a:solidFill>
            <a:srgbClr val="EAF5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67CA52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3E3"/>
          </a:solidFill>
        </a:fill>
      </a:tcStyle>
    </a:wholeTbl>
    <a:band2H>
      <a:tcTxStyle/>
      <a:tcStyle>
        <a:tcBdr/>
        <a:fill>
          <a:solidFill>
            <a:srgbClr val="F0F1F1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EAE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84D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7" autoAdjust="0"/>
  </p:normalViewPr>
  <p:slideViewPr>
    <p:cSldViewPr snapToGrid="0" snapToObjects="1">
      <p:cViewPr varScale="1">
        <p:scale>
          <a:sx n="99" d="100"/>
          <a:sy n="99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256554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After last weeks spirited discussion around Forms and </a:t>
            </a:r>
            <a:r>
              <a:rPr lang="en-ZA" dirty="0" err="1" smtClean="0"/>
              <a:t>IoC</a:t>
            </a:r>
            <a:r>
              <a:rPr lang="en-ZA" dirty="0" smtClean="0"/>
              <a:t> – this would be a good subject. Expose to what it out there – not to be too prescriptive</a:t>
            </a:r>
            <a:r>
              <a:rPr lang="en-ZA" baseline="0" dirty="0" smtClean="0"/>
              <a:t> but give food for thought and get conversation going.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197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ATAM</a:t>
            </a:r>
            <a:r>
              <a:rPr lang="en-ZA" baseline="0" dirty="0" smtClean="0"/>
              <a:t> (architecture trade-off analysis method) SEI at  Carnegie Mellon University. Utility tree with prioritised non-functional goals. Great way to analyse any architecture.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265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Lot of un-testable</a:t>
            </a:r>
            <a:r>
              <a:rPr lang="en-ZA" baseline="0" dirty="0" smtClean="0"/>
              <a:t> code, and a lot of un-shareable code.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916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Explain ViewModel – Abstraction</a:t>
            </a:r>
            <a:r>
              <a:rPr lang="en-ZA" baseline="0" dirty="0" smtClean="0"/>
              <a:t> of user interface in terms of commands, properties, events etc. Communicates with UI using databinding and commanding.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240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1.</a:t>
            </a:r>
            <a:r>
              <a:rPr lang="en-ZA" baseline="0" dirty="0" smtClean="0"/>
              <a:t> Create Forms App 2. Add </a:t>
            </a:r>
            <a:r>
              <a:rPr lang="en-ZA" baseline="0" dirty="0" err="1" smtClean="0"/>
              <a:t>Prism.Forms</a:t>
            </a:r>
            <a:r>
              <a:rPr lang="en-ZA" baseline="0" dirty="0" smtClean="0"/>
              <a:t>  to all Projects 3. Create </a:t>
            </a:r>
            <a:r>
              <a:rPr lang="en-ZA" baseline="0" dirty="0" err="1" smtClean="0"/>
              <a:t>Bootstrapper</a:t>
            </a:r>
            <a:r>
              <a:rPr lang="en-ZA" baseline="0" dirty="0" smtClean="0"/>
              <a:t> in portable inherit from </a:t>
            </a:r>
            <a:r>
              <a:rPr lang="en-ZA" sz="2400" dirty="0" err="1" smtClean="0">
                <a:effectLst/>
                <a:latin typeface="+mj-lt"/>
                <a:ea typeface="+mj-ea"/>
                <a:cs typeface="+mj-cs"/>
                <a:sym typeface="Avenir Book"/>
              </a:rPr>
              <a:t>UnityBootstrapper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2463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Blu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284310" y="1169815"/>
            <a:ext cx="4578241" cy="2436986"/>
          </a:xfrm>
          <a:prstGeom prst="rect">
            <a:avLst/>
          </a:prstGeom>
        </p:spPr>
        <p:txBody>
          <a:bodyPr/>
          <a:lstStyle>
            <a:lvl1pPr algn="r" defTabSz="457200">
              <a:lnSpc>
                <a:spcPct val="120000"/>
              </a:lnSpc>
              <a:defRPr sz="4100"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7" name="image3.png" descr="univeristy logo_white_horizontal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6645" y="4492323"/>
            <a:ext cx="1015976" cy="316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in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/>
        </p:nvSpPr>
        <p:spPr>
          <a:xfrm flipV="1">
            <a:off x="1558082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V="1">
            <a:off x="7130208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2438398" y="1179009"/>
            <a:ext cx="4453467" cy="278072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900"/>
              </a:spcBef>
              <a:buSzTx/>
              <a:buFontTx/>
              <a:buNone/>
              <a:defRPr sz="4000"/>
            </a:lvl1pPr>
            <a:lvl2pPr marL="1028700" indent="-571500" algn="ctr">
              <a:spcBef>
                <a:spcPts val="900"/>
              </a:spcBef>
              <a:buFontTx/>
              <a:defRPr sz="4000"/>
            </a:lvl2pPr>
            <a:lvl3pPr marL="1371600" indent="-457200" algn="ctr">
              <a:spcBef>
                <a:spcPts val="900"/>
              </a:spcBef>
              <a:buFontTx/>
              <a:defRPr sz="4000"/>
            </a:lvl3pPr>
            <a:lvl4pPr marL="1828800" indent="-457200" algn="ctr">
              <a:spcBef>
                <a:spcPts val="900"/>
              </a:spcBef>
              <a:buFontTx/>
              <a:defRPr sz="4000"/>
            </a:lvl4pPr>
            <a:lvl5pPr marL="2286000" indent="-457200" algn="ctr">
              <a:spcBef>
                <a:spcPts val="900"/>
              </a:spcBef>
              <a:buFontTx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ing for Dem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1.png" descr="full bg-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"/>
            <a:ext cx="9164053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V="1">
            <a:off x="1558082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7130208" y="1939064"/>
            <a:ext cx="635944" cy="1119039"/>
          </a:xfrm>
          <a:prstGeom prst="line">
            <a:avLst/>
          </a:prstGeom>
          <a:ln w="38100">
            <a:solidFill>
              <a:srgbClr val="4AA3D9"/>
            </a:solidFill>
            <a:miter lim="400000"/>
          </a:ln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2438398" y="1146140"/>
            <a:ext cx="4453467" cy="257553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1700"/>
              </a:spcBef>
              <a:buSzTx/>
              <a:buFontTx/>
              <a:buNone/>
              <a:defRPr sz="7200"/>
            </a:lvl1pPr>
            <a:lvl2pPr marL="1485900" indent="-1028700" algn="ctr">
              <a:spcBef>
                <a:spcPts val="1700"/>
              </a:spcBef>
              <a:buFontTx/>
              <a:defRPr sz="7200"/>
            </a:lvl2pPr>
            <a:lvl3pPr marL="1737359" indent="-822959" algn="ctr">
              <a:spcBef>
                <a:spcPts val="1700"/>
              </a:spcBef>
              <a:buFontTx/>
              <a:defRPr sz="7200"/>
            </a:lvl3pPr>
            <a:lvl4pPr marL="2194559" indent="-822959" algn="ctr">
              <a:spcBef>
                <a:spcPts val="1700"/>
              </a:spcBef>
              <a:buFontTx/>
              <a:defRPr sz="7200"/>
            </a:lvl4pPr>
            <a:lvl5pPr marL="2651759" indent="-822959" algn="ctr">
              <a:spcBef>
                <a:spcPts val="1700"/>
              </a:spcBef>
              <a:buFontTx/>
              <a:defRPr sz="7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f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Lef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LeftContent">
    <p:bg>
      <p:bgPr>
        <a:solidFill>
          <a:srgbClr val="368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LeftContent">
    <p:bg>
      <p:bgPr>
        <a:solidFill>
          <a:srgbClr val="A73A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252413" y="0"/>
            <a:ext cx="7877176" cy="129747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Blu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216573" y="1178281"/>
            <a:ext cx="4578240" cy="2377363"/>
          </a:xfrm>
          <a:prstGeom prst="rect">
            <a:avLst/>
          </a:prstGeom>
        </p:spPr>
        <p:txBody>
          <a:bodyPr lIns="19050" tIns="19050" rIns="19050" bIns="19050">
            <a:normAutofit/>
          </a:bodyPr>
          <a:lstStyle>
            <a:lvl1pPr algn="r" defTabSz="825500">
              <a:lnSpc>
                <a:spcPct val="120000"/>
              </a:lnSpc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pic>
        <p:nvPicPr>
          <p:cNvPr id="32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6790" y="333375"/>
            <a:ext cx="2071689" cy="1905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3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2414" y="0"/>
            <a:ext cx="5403321" cy="1297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3970338" cy="3790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indent="4572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indent="9144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indent="13716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indent="1828800">
        <a:defRPr sz="3000"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titleStyle>
    <p:bodyStyle>
      <a:lvl1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1pPr>
      <a:lvl2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2pPr>
      <a:lvl3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3pPr>
      <a:lvl4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4pPr>
      <a:lvl5pPr marL="91439" indent="-192023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5pPr>
      <a:lvl6pPr marL="24917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6pPr>
      <a:lvl7pPr marL="2948939" indent="-205739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7pPr>
      <a:lvl8pPr marL="34061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8pPr>
      <a:lvl9pPr marL="3863340" indent="-205740" defTabSz="457200">
        <a:spcBef>
          <a:spcPts val="400"/>
        </a:spcBef>
        <a:buSzPct val="100000"/>
        <a:buFont typeface="Arial"/>
        <a:buChar char="•"/>
        <a:defRPr>
          <a:solidFill>
            <a:srgbClr val="FFFFFF"/>
          </a:solidFill>
          <a:latin typeface="Segoe UI"/>
          <a:ea typeface="Segoe UI"/>
          <a:cs typeface="Segoe UI"/>
          <a:sym typeface="Segoe U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aliburnmicro.com/announcements/xamarin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gallery.msdn.microsoft.com/618b51f0-6de8-4f85-95ce-a50c658c7767" TargetMode="External"/><Relationship Id="rId2" Type="http://schemas.openxmlformats.org/officeDocument/2006/relationships/hyperlink" Target="http://slodge.blogspot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future-prism-library-meet-new-team/" TargetMode="External"/><Relationship Id="rId2" Type="http://schemas.openxmlformats.org/officeDocument/2006/relationships/hyperlink" Target="http://blogs.msdn.com/b/dotnet/archive/2015/03/19/prism-grows-up.aspx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brianlagunas.com/first-look-at-the-prism-for-xamarin-forms-preview/" TargetMode="External"/><Relationship Id="rId4" Type="http://schemas.openxmlformats.org/officeDocument/2006/relationships/hyperlink" Target="https://github.com/PrismLibrar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3770257" y="577145"/>
            <a:ext cx="5100761" cy="257245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ZA" sz="4100" dirty="0" smtClean="0">
                <a:solidFill>
                  <a:srgbClr val="FFFFFF"/>
                </a:solidFill>
              </a:rPr>
              <a:t>Gauteng</a:t>
            </a:r>
            <a:r>
              <a:rPr sz="4100" dirty="0" smtClean="0">
                <a:solidFill>
                  <a:srgbClr val="FFFFFF"/>
                </a:solidFill>
              </a:rPr>
              <a:t> </a:t>
            </a:r>
            <a:r>
              <a:rPr lang="en-ZA" sz="4100" dirty="0" smtClean="0">
                <a:solidFill>
                  <a:srgbClr val="FFFFFF"/>
                </a:solidFill>
              </a:rPr>
              <a:t>Xamarin </a:t>
            </a:r>
            <a:r>
              <a:rPr sz="4100" dirty="0" smtClean="0">
                <a:solidFill>
                  <a:srgbClr val="FFFFFF"/>
                </a:solidFill>
              </a:rPr>
              <a:t>UG</a:t>
            </a:r>
            <a:endParaRPr sz="4100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Choosing the correct framework/architecture for my next x-platform app.</a:t>
            </a:r>
          </a:p>
        </p:txBody>
      </p:sp>
      <p:sp>
        <p:nvSpPr>
          <p:cNvPr id="37" name="Shape 37"/>
          <p:cNvSpPr/>
          <p:nvPr/>
        </p:nvSpPr>
        <p:spPr>
          <a:xfrm>
            <a:off x="4823761" y="3281086"/>
            <a:ext cx="404697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400"/>
              </a:spcBef>
              <a:defRPr b="1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en-ZA" b="1" dirty="0" smtClean="0">
                <a:solidFill>
                  <a:srgbClr val="FFFFFF"/>
                </a:solidFill>
              </a:rPr>
              <a:t>Dustyn Lightfoot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4823761" y="3609267"/>
            <a:ext cx="40469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dustyn@code27.net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4823761" y="3990267"/>
            <a:ext cx="404697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spcBef>
                <a:spcPts val="400"/>
              </a:spcBef>
              <a:defRPr sz="20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@dustynlightfoot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25600" y="4424608"/>
            <a:ext cx="1339818" cy="492992"/>
          </a:xfrm>
          <a:prstGeom prst="rect">
            <a:avLst/>
          </a:prstGeom>
          <a:solidFill>
            <a:srgbClr val="0F213A"/>
          </a:solidFill>
          <a:ln w="25400" cap="flat">
            <a:noFill/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ZA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Advantages of MVVM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812" y="1352550"/>
            <a:ext cx="8524387" cy="3790950"/>
          </a:xfrm>
        </p:spPr>
        <p:txBody>
          <a:bodyPr/>
          <a:lstStyle/>
          <a:p>
            <a:r>
              <a:rPr lang="en-ZA" dirty="0" smtClean="0"/>
              <a:t>Separation of concerns 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>
                <a:solidFill>
                  <a:srgbClr val="002060"/>
                </a:solidFill>
              </a:rPr>
              <a:t>– easier to extend and maintain code.</a:t>
            </a:r>
          </a:p>
          <a:p>
            <a:r>
              <a:rPr lang="en-ZA" dirty="0" smtClean="0"/>
              <a:t>Better for collaboration 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>
                <a:solidFill>
                  <a:srgbClr val="002060"/>
                </a:solidFill>
              </a:rPr>
              <a:t>– different roles / teams can focus on different bits.</a:t>
            </a:r>
          </a:p>
          <a:p>
            <a:r>
              <a:rPr lang="en-ZA" dirty="0" smtClean="0"/>
              <a:t>Better for testing</a:t>
            </a:r>
          </a:p>
          <a:p>
            <a:pPr marL="0" lvl="1" indent="0">
              <a:buNone/>
            </a:pPr>
            <a:r>
              <a:rPr lang="en-ZA" dirty="0" smtClean="0">
                <a:solidFill>
                  <a:srgbClr val="002060"/>
                </a:solidFill>
              </a:rPr>
              <a:t>	– much easier to write unit tests against ViewModel</a:t>
            </a:r>
            <a:endParaRPr lang="en-ZA" dirty="0" smtClean="0"/>
          </a:p>
          <a:p>
            <a:r>
              <a:rPr lang="en-ZA" dirty="0" smtClean="0"/>
              <a:t>Better support for design process</a:t>
            </a:r>
          </a:p>
          <a:p>
            <a:pPr marL="0" lvl="2" indent="0">
              <a:buNone/>
            </a:pPr>
            <a:r>
              <a:rPr lang="en-ZA" dirty="0">
                <a:solidFill>
                  <a:srgbClr val="002060"/>
                </a:solidFill>
              </a:rPr>
              <a:t>	– </a:t>
            </a:r>
            <a:r>
              <a:rPr lang="en-ZA" dirty="0" smtClean="0">
                <a:solidFill>
                  <a:srgbClr val="002060"/>
                </a:solidFill>
              </a:rPr>
              <a:t>decoupled architecture supports design time data</a:t>
            </a:r>
            <a:endParaRPr lang="en-ZA" dirty="0"/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9018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Disadvantages of MVVM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Learning curve</a:t>
            </a:r>
          </a:p>
          <a:p>
            <a:r>
              <a:rPr lang="en-ZA" dirty="0" smtClean="0"/>
              <a:t>Dependence on 3</a:t>
            </a:r>
            <a:r>
              <a:rPr lang="en-ZA" baseline="30000" dirty="0" smtClean="0"/>
              <a:t>rd</a:t>
            </a:r>
            <a:r>
              <a:rPr lang="en-ZA" dirty="0" smtClean="0"/>
              <a:t> party</a:t>
            </a:r>
          </a:p>
          <a:p>
            <a:r>
              <a:rPr lang="en-ZA" dirty="0" smtClean="0"/>
              <a:t>Performance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8037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MVVM Frameworks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693652" cy="3790950"/>
          </a:xfrm>
        </p:spPr>
        <p:txBody>
          <a:bodyPr/>
          <a:lstStyle/>
          <a:p>
            <a:r>
              <a:rPr lang="en-ZA" dirty="0"/>
              <a:t>Xamarin Forms (MVVM bits)</a:t>
            </a:r>
          </a:p>
          <a:p>
            <a:r>
              <a:rPr lang="en-ZA" dirty="0" err="1" smtClean="0"/>
              <a:t>MvvmCross</a:t>
            </a:r>
            <a:endParaRPr lang="en-ZA" dirty="0" smtClean="0"/>
          </a:p>
          <a:p>
            <a:r>
              <a:rPr lang="en-ZA" dirty="0" smtClean="0"/>
              <a:t>MVVM Light</a:t>
            </a:r>
          </a:p>
          <a:p>
            <a:r>
              <a:rPr lang="en-ZA" dirty="0" smtClean="0"/>
              <a:t>Prism 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>
                <a:solidFill>
                  <a:schemeClr val="accent1">
                    <a:lumMod val="50000"/>
                  </a:schemeClr>
                </a:solidFill>
              </a:rPr>
              <a:t>– preview support for Forms</a:t>
            </a:r>
          </a:p>
          <a:p>
            <a:r>
              <a:rPr lang="en-ZA" dirty="0" smtClean="0"/>
              <a:t>Caliburn Micro </a:t>
            </a:r>
          </a:p>
          <a:p>
            <a:pPr marL="0" indent="0">
              <a:buNone/>
            </a:pPr>
            <a:r>
              <a:rPr lang="en-ZA" dirty="0"/>
              <a:t>	</a:t>
            </a:r>
            <a:r>
              <a:rPr lang="en-ZA" dirty="0" smtClean="0">
                <a:solidFill>
                  <a:schemeClr val="accent1">
                    <a:lumMod val="50000"/>
                  </a:schemeClr>
                </a:solidFill>
              </a:rPr>
              <a:t>– busy working on Xamarin support (see </a:t>
            </a:r>
            <a:r>
              <a:rPr lang="en-ZA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announcement</a:t>
            </a:r>
            <a:r>
              <a:rPr lang="en-ZA" dirty="0" smtClean="0">
                <a:solidFill>
                  <a:schemeClr val="accent1">
                    <a:lumMod val="50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93151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MvvmCross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What is it?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How do we code UI?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FFFFFF"/>
                </a:solidFill>
              </a:rPr>
              <a:t>Mvvm</a:t>
            </a:r>
            <a:r>
              <a:rPr dirty="0">
                <a:solidFill>
                  <a:srgbClr val="FFFFFF"/>
                </a:solidFill>
              </a:rPr>
              <a:t>, Bindings etc.</a:t>
            </a:r>
          </a:p>
        </p:txBody>
      </p:sp>
      <p:sp>
        <p:nvSpPr>
          <p:cNvPr id="57" name="Shape 57"/>
          <p:cNvSpPr/>
          <p:nvPr/>
        </p:nvSpPr>
        <p:spPr>
          <a:xfrm>
            <a:off x="4862169" y="803431"/>
            <a:ext cx="3944938" cy="37655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1287" y="1359056"/>
            <a:ext cx="2806701" cy="265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3000" dirty="0" smtClean="0">
                <a:solidFill>
                  <a:srgbClr val="FFFFFF"/>
                </a:solidFill>
              </a:rPr>
              <a:t>About</a:t>
            </a:r>
            <a:r>
              <a:rPr sz="3000" dirty="0" smtClean="0">
                <a:solidFill>
                  <a:srgbClr val="FFFFFF"/>
                </a:solidFill>
              </a:rPr>
              <a:t> M</a:t>
            </a:r>
            <a:r>
              <a:rPr lang="en-ZA" sz="3000" dirty="0" smtClean="0">
                <a:solidFill>
                  <a:srgbClr val="FFFFFF"/>
                </a:solidFill>
              </a:rPr>
              <a:t>VVM</a:t>
            </a:r>
            <a:r>
              <a:rPr sz="3000" dirty="0" smtClean="0">
                <a:solidFill>
                  <a:srgbClr val="FFFFFF"/>
                </a:solidFill>
              </a:rPr>
              <a:t>Cross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8362639" cy="379095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 err="1">
                <a:solidFill>
                  <a:srgbClr val="FFFFFF"/>
                </a:solidFill>
              </a:rPr>
              <a:t>MvvmCross</a:t>
            </a:r>
            <a:r>
              <a:rPr dirty="0">
                <a:solidFill>
                  <a:srgbClr val="FFFFFF"/>
                </a:solidFill>
              </a:rPr>
              <a:t> is an open source framework create by Stuart Lodge - @</a:t>
            </a:r>
            <a:r>
              <a:rPr dirty="0" err="1">
                <a:solidFill>
                  <a:srgbClr val="FFFFFF"/>
                </a:solidFill>
              </a:rPr>
              <a:t>slodge</a:t>
            </a:r>
            <a:r>
              <a:rPr dirty="0">
                <a:solidFill>
                  <a:srgbClr val="FFFFFF"/>
                </a:solidFill>
              </a:rPr>
              <a:t>.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Based on Model-View-</a:t>
            </a:r>
            <a:r>
              <a:rPr dirty="0" err="1">
                <a:solidFill>
                  <a:srgbClr val="FFFFFF"/>
                </a:solidFill>
              </a:rPr>
              <a:t>ViewModel</a:t>
            </a:r>
            <a:r>
              <a:rPr dirty="0">
                <a:solidFill>
                  <a:srgbClr val="FFFFFF"/>
                </a:solidFill>
              </a:rPr>
              <a:t> design pattern.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Designed to enhance code reuse across </a:t>
            </a:r>
            <a:r>
              <a:rPr dirty="0" err="1">
                <a:solidFill>
                  <a:srgbClr val="FFFFFF"/>
                </a:solidFill>
              </a:rPr>
              <a:t>Xamarin.iOS</a:t>
            </a:r>
            <a:r>
              <a:rPr dirty="0">
                <a:solidFill>
                  <a:srgbClr val="FFFFFF"/>
                </a:solidFill>
              </a:rPr>
              <a:t>, </a:t>
            </a:r>
            <a:r>
              <a:rPr dirty="0" err="1">
                <a:solidFill>
                  <a:srgbClr val="FFFFFF"/>
                </a:solidFill>
              </a:rPr>
              <a:t>Xamarin.Android</a:t>
            </a:r>
            <a:r>
              <a:rPr dirty="0">
                <a:solidFill>
                  <a:srgbClr val="FFFFFF"/>
                </a:solidFill>
              </a:rPr>
              <a:t>, WP, Windows Store, WPF and </a:t>
            </a:r>
            <a:r>
              <a:rPr dirty="0" err="1">
                <a:solidFill>
                  <a:srgbClr val="FFFFFF"/>
                </a:solidFill>
              </a:rPr>
              <a:t>Xamarin.Mac</a:t>
            </a:r>
            <a:r>
              <a:rPr dirty="0">
                <a:solidFill>
                  <a:srgbClr val="FFFFFF"/>
                </a:solidFill>
              </a:rPr>
              <a:t>.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Available on GitHub - </a:t>
            </a:r>
            <a:r>
              <a:rPr u="sng" dirty="0">
                <a:solidFill>
                  <a:srgbClr val="FFFFFF"/>
                </a:solidFill>
              </a:rPr>
              <a:t>https://github.com/MvvmCross/MvvmCross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as well as - </a:t>
            </a:r>
            <a:r>
              <a:rPr u="sng" dirty="0">
                <a:solidFill>
                  <a:srgbClr val="FFFFFF"/>
                </a:solidFill>
                <a:hlinkClick r:id="rId2"/>
              </a:rPr>
              <a:t>http://</a:t>
            </a:r>
            <a:r>
              <a:rPr u="sng" dirty="0" smtClean="0">
                <a:solidFill>
                  <a:srgbClr val="FFFFFF"/>
                </a:solidFill>
                <a:hlinkClick r:id="rId2"/>
              </a:rPr>
              <a:t>slodge.blogspot.com</a:t>
            </a:r>
            <a:endParaRPr lang="en-ZA" u="sng" dirty="0" smtClean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en-ZA" dirty="0">
                <a:solidFill>
                  <a:schemeClr val="bg1"/>
                </a:solidFill>
              </a:rPr>
              <a:t>VS Extension - </a:t>
            </a:r>
            <a:r>
              <a:rPr lang="en-ZA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ZA" dirty="0" smtClean="0">
                <a:solidFill>
                  <a:schemeClr val="bg1"/>
                </a:solidFill>
                <a:hlinkClick r:id="rId3"/>
              </a:rPr>
              <a:t>visualstudiogallery.msdn.microsoft.com/618b51f0-6de8-4f85-95ce-a50c658c7767</a:t>
            </a:r>
            <a:endParaRPr lang="en-ZA" dirty="0" smtClean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u="sng"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MvvmCross Views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545258" cy="379095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Are implemented using platform specific constructs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iOS - MvxViewController</a:t>
            </a: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Android - MvxActivity / MvxFragment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ViewModels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8141472" cy="379095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Data is exposed to the View as properties on the ViewModel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Uses the MvxViewModel base class</a:t>
            </a: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ViewModels exposes logic that can be invoked from the View - Architecture base on ICommand. MvvmCross provides IMvxCommand</a:t>
            </a:r>
          </a:p>
          <a:p>
            <a:pPr lvl="1"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0" lvl="1" indent="22860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u="sng">
                <a:solidFill>
                  <a:srgbClr val="FFFFFF"/>
                </a:solidFill>
              </a:rPr>
              <a:t>Example</a:t>
            </a:r>
            <a:r>
              <a:rPr>
                <a:solidFill>
                  <a:srgbClr val="FFFFFF"/>
                </a:solidFill>
              </a:rPr>
              <a:t>: </a:t>
            </a:r>
          </a:p>
          <a:p>
            <a:pPr marL="0" lvl="1" indent="22860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ButtonTapped = new MvxCommand&lt;UGMember&gt; (UGMemberSelectedExec);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Data binding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8067945" cy="379095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Facilitates communication between View and ViewModel - 2 way data exchange.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Four Binding Modes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OneWay - ViewModel to View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OneWayToSource - View to ViewModel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TwoWay - ViewModel to View and back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OneTime - Like OneWay, but not monitored by the View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Data Binding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230385" y="1341536"/>
            <a:ext cx="4244783" cy="3790951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Relies on </a:t>
            </a:r>
            <a:r>
              <a:rPr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INotifyPropertyChange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u="sng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Android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sz="150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&lt;TextView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   android:layout_width="match_parent"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   android:layout_height="wrap_content"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   android:id="@+id/descrTextView"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sz="1500">
                <a:solidFill>
                  <a:srgbClr val="FFFFFF"/>
                </a:solidFill>
              </a:rPr>
              <a:t>   local:MvxBind=“Text UGMember.Description" /&gt;</a:t>
            </a:r>
          </a:p>
        </p:txBody>
      </p:sp>
      <p:sp>
        <p:nvSpPr>
          <p:cNvPr id="88" name="Shape 88"/>
          <p:cNvSpPr/>
          <p:nvPr/>
        </p:nvSpPr>
        <p:spPr>
          <a:xfrm>
            <a:off x="4707883" y="1341536"/>
            <a:ext cx="4244783" cy="37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spcBef>
                <a:spcPts val="400"/>
              </a:spcBef>
            </a:pPr>
            <a:endParaRPr>
              <a:solidFill>
                <a:srgbClr val="FFFFFF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lvl="0">
              <a:spcBef>
                <a:spcPts val="400"/>
              </a:spcBef>
            </a:pPr>
            <a:endParaRPr>
              <a:solidFill>
                <a:srgbClr val="FFFFFF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lvl="0">
              <a:spcBef>
                <a:spcPts val="400"/>
              </a:spcBef>
            </a:pPr>
            <a:r>
              <a:rPr u="sng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rPr>
              <a:t>iOS</a:t>
            </a:r>
          </a:p>
          <a:p>
            <a:pPr lvl="0">
              <a:spcBef>
                <a:spcPts val="400"/>
              </a:spcBef>
            </a:pPr>
            <a:endParaRPr sz="1600">
              <a:solidFill>
                <a:srgbClr val="FFFFFF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lvl="0">
              <a:spcBef>
                <a:spcPts val="400"/>
              </a:spcBef>
            </a:pPr>
            <a:r>
              <a:rPr sz="15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rPr>
              <a:t>this.CreateBinding (this.descriptionLabel)</a:t>
            </a:r>
          </a:p>
          <a:p>
            <a:pPr lvl="2" indent="457200">
              <a:spcBef>
                <a:spcPts val="400"/>
              </a:spcBef>
            </a:pPr>
            <a:r>
              <a:rPr sz="15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rPr>
              <a:t>.To ((DetailViewModel vm) =&gt;           </a:t>
            </a:r>
          </a:p>
          <a:p>
            <a:pPr lvl="2" indent="457200">
              <a:spcBef>
                <a:spcPts val="400"/>
              </a:spcBef>
            </a:pPr>
            <a:r>
              <a:rPr sz="15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rPr>
              <a:t>        vm.UGMember.Description)</a:t>
            </a:r>
          </a:p>
          <a:p>
            <a:pPr lvl="2" indent="457200">
              <a:spcBef>
                <a:spcPts val="400"/>
              </a:spcBef>
            </a:pPr>
            <a:r>
              <a:rPr sz="15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rPr>
              <a:t>.Apply ();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2303162" y="1610283"/>
            <a:ext cx="4717909" cy="19229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457200">
              <a:defRPr sz="3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3900" dirty="0" smtClean="0">
                <a:solidFill>
                  <a:srgbClr val="FFFFFF"/>
                </a:solidFill>
              </a:rPr>
              <a:t>Demo</a:t>
            </a:r>
            <a:endParaRPr sz="3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52413" y="1502590"/>
            <a:ext cx="3970338" cy="364091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81000" lvl="0" indent="-381000">
              <a:lnSpc>
                <a:spcPct val="110000"/>
              </a:lnSpc>
              <a:buFontTx/>
              <a:buAutoNum type="arabicPeriod"/>
              <a:defRPr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Goal of Session</a:t>
            </a:r>
          </a:p>
          <a:p>
            <a:pPr marL="381000" lvl="0" indent="-381000">
              <a:lnSpc>
                <a:spcPct val="110000"/>
              </a:lnSpc>
              <a:buFontTx/>
              <a:buAutoNum type="arabicPeriod"/>
              <a:defRPr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Decision Framework </a:t>
            </a:r>
            <a:endParaRPr sz="2000" dirty="0">
              <a:solidFill>
                <a:srgbClr val="FFFFFF"/>
              </a:solidFill>
            </a:endParaRPr>
          </a:p>
          <a:p>
            <a:pPr marL="381000" lvl="0" indent="-381000">
              <a:lnSpc>
                <a:spcPct val="110000"/>
              </a:lnSpc>
              <a:buFontTx/>
              <a:buAutoNum type="arabicPeriod" startAt="2"/>
              <a:defRPr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MVVM</a:t>
            </a:r>
            <a:endParaRPr sz="2000" dirty="0">
              <a:solidFill>
                <a:srgbClr val="FFFFFF"/>
              </a:solidFill>
            </a:endParaRPr>
          </a:p>
          <a:p>
            <a:pPr marL="381000" lvl="0" indent="-381000">
              <a:lnSpc>
                <a:spcPct val="110000"/>
              </a:lnSpc>
              <a:buFontTx/>
              <a:buAutoNum type="arabicPeriod" startAt="2"/>
              <a:defRPr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Frameworks</a:t>
            </a:r>
          </a:p>
          <a:p>
            <a:pPr marL="381000" lvl="0" indent="-381000">
              <a:lnSpc>
                <a:spcPct val="110000"/>
              </a:lnSpc>
              <a:buFontTx/>
              <a:buAutoNum type="arabicPeriod" startAt="2"/>
              <a:defRPr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Solutions</a:t>
            </a:r>
            <a:endParaRPr sz="2000" dirty="0">
              <a:solidFill>
                <a:srgbClr val="FFFFFF"/>
              </a:solidFill>
            </a:endParaRPr>
          </a:p>
          <a:p>
            <a:pPr marL="381000" lvl="0" indent="-381000">
              <a:lnSpc>
                <a:spcPct val="110000"/>
              </a:lnSpc>
              <a:buFontTx/>
              <a:buAutoNum type="arabicPeriod" startAt="2"/>
              <a:defRPr>
                <a:solidFill>
                  <a:srgbClr val="000000"/>
                </a:solidFill>
              </a:defRPr>
            </a:pPr>
            <a:r>
              <a:rPr lang="en-ZA" sz="2000" dirty="0" smtClean="0">
                <a:solidFill>
                  <a:srgbClr val="FFFFFF"/>
                </a:solidFill>
              </a:rPr>
              <a:t>Conclusions</a:t>
            </a:r>
            <a:endParaRPr sz="2000" dirty="0">
              <a:solidFill>
                <a:srgbClr val="FFFFFF"/>
              </a:solidFill>
            </a:endParaRPr>
          </a:p>
          <a:p>
            <a:pPr marL="0" lvl="0" indent="0">
              <a:lnSpc>
                <a:spcPct val="110000"/>
              </a:lnSpc>
              <a:buNone/>
              <a:defRPr>
                <a:solidFill>
                  <a:srgbClr val="000000"/>
                </a:solidFill>
              </a:defRPr>
            </a:pP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44" name="wh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658" y="-60325"/>
            <a:ext cx="5807364" cy="5263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66117" y="1495082"/>
            <a:ext cx="37846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81253" y="3875838"/>
            <a:ext cx="3225801" cy="78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MvvmCross Scorecard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80915"/>
              </p:ext>
            </p:extLst>
          </p:nvPr>
        </p:nvGraphicFramePr>
        <p:xfrm>
          <a:off x="1488000" y="179255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Category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Score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Learning</a:t>
                      </a:r>
                      <a:r>
                        <a:rPr lang="en-ZA" baseline="0" dirty="0" smtClean="0"/>
                        <a:t> Curve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Platforms</a:t>
                      </a:r>
                      <a:r>
                        <a:rPr lang="en-ZA" baseline="0" dirty="0" smtClean="0"/>
                        <a:t> Supported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Maturity (docs, samples)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Backing (who, OSS)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2?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Extras</a:t>
                      </a:r>
                      <a:r>
                        <a:rPr lang="en-ZA" baseline="0" dirty="0" smtClean="0"/>
                        <a:t> (plugins etc.)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66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 smtClean="0">
                <a:solidFill>
                  <a:srgbClr val="FFFFFF"/>
                </a:solidFill>
              </a:rPr>
              <a:t>M</a:t>
            </a:r>
            <a:r>
              <a:rPr lang="en-ZA" sz="3000" dirty="0" smtClean="0">
                <a:solidFill>
                  <a:srgbClr val="FFFFFF"/>
                </a:solidFill>
              </a:rPr>
              <a:t>VVM Light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862169" y="803431"/>
            <a:ext cx="3944938" cy="37655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1287" y="1359056"/>
            <a:ext cx="2806701" cy="2654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91983213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3000" dirty="0" smtClean="0">
                <a:solidFill>
                  <a:srgbClr val="FFFFFF"/>
                </a:solidFill>
              </a:rPr>
              <a:t>About</a:t>
            </a:r>
            <a:r>
              <a:rPr sz="3000" dirty="0" smtClean="0">
                <a:solidFill>
                  <a:srgbClr val="FFFFFF"/>
                </a:solidFill>
              </a:rPr>
              <a:t> </a:t>
            </a:r>
            <a:r>
              <a:rPr lang="en-ZA" sz="3000" dirty="0" smtClean="0">
                <a:solidFill>
                  <a:srgbClr val="FFFFFF"/>
                </a:solidFill>
              </a:rPr>
              <a:t>MVVM Light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8362639" cy="379095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en-ZA" dirty="0" smtClean="0">
                <a:solidFill>
                  <a:srgbClr val="FFFFFF"/>
                </a:solidFill>
              </a:rPr>
              <a:t>A</a:t>
            </a:r>
            <a:r>
              <a:rPr dirty="0" smtClean="0">
                <a:solidFill>
                  <a:srgbClr val="FFFFFF"/>
                </a:solidFill>
              </a:rPr>
              <a:t>n </a:t>
            </a:r>
            <a:r>
              <a:rPr dirty="0">
                <a:solidFill>
                  <a:srgbClr val="FFFFFF"/>
                </a:solidFill>
              </a:rPr>
              <a:t>open source framework create by </a:t>
            </a:r>
            <a:r>
              <a:rPr lang="en-ZA" dirty="0" smtClean="0">
                <a:solidFill>
                  <a:srgbClr val="FFFFFF"/>
                </a:solidFill>
              </a:rPr>
              <a:t>Laurent </a:t>
            </a:r>
            <a:r>
              <a:rPr lang="en-ZA" dirty="0" err="1" smtClean="0">
                <a:solidFill>
                  <a:srgbClr val="FFFFFF"/>
                </a:solidFill>
              </a:rPr>
              <a:t>Bignion</a:t>
            </a:r>
            <a:r>
              <a:rPr lang="en-ZA" dirty="0" smtClean="0">
                <a:solidFill>
                  <a:srgbClr val="FFFFFF"/>
                </a:solidFill>
              </a:rPr>
              <a:t> (</a:t>
            </a:r>
            <a:r>
              <a:rPr lang="en-ZA" dirty="0" err="1" smtClean="0">
                <a:solidFill>
                  <a:srgbClr val="FFFFFF"/>
                </a:solidFill>
              </a:rPr>
              <a:t>GalaSoft</a:t>
            </a:r>
            <a:r>
              <a:rPr lang="en-ZA" dirty="0" smtClean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Based on Model-View-</a:t>
            </a:r>
            <a:r>
              <a:rPr dirty="0" err="1">
                <a:solidFill>
                  <a:srgbClr val="FFFFFF"/>
                </a:solidFill>
              </a:rPr>
              <a:t>ViewModel</a:t>
            </a:r>
            <a:r>
              <a:rPr dirty="0">
                <a:solidFill>
                  <a:srgbClr val="FFFFFF"/>
                </a:solidFill>
              </a:rPr>
              <a:t> design pattern.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Designed to enhance code reuse across </a:t>
            </a:r>
            <a:r>
              <a:rPr dirty="0" err="1">
                <a:solidFill>
                  <a:srgbClr val="FFFFFF"/>
                </a:solidFill>
              </a:rPr>
              <a:t>Xamarin.iOS</a:t>
            </a:r>
            <a:r>
              <a:rPr dirty="0">
                <a:solidFill>
                  <a:srgbClr val="FFFFFF"/>
                </a:solidFill>
              </a:rPr>
              <a:t>, </a:t>
            </a:r>
            <a:r>
              <a:rPr dirty="0" err="1">
                <a:solidFill>
                  <a:srgbClr val="FFFFFF"/>
                </a:solidFill>
              </a:rPr>
              <a:t>Xamarin.Android</a:t>
            </a:r>
            <a:r>
              <a:rPr dirty="0">
                <a:solidFill>
                  <a:srgbClr val="FFFFFF"/>
                </a:solidFill>
              </a:rPr>
              <a:t>, WP, Windows </a:t>
            </a:r>
            <a:r>
              <a:rPr dirty="0" smtClean="0">
                <a:solidFill>
                  <a:srgbClr val="FFFFFF"/>
                </a:solidFill>
              </a:rPr>
              <a:t>Store</a:t>
            </a:r>
            <a:r>
              <a:rPr lang="en-ZA" dirty="0" smtClean="0">
                <a:solidFill>
                  <a:srgbClr val="FFFFFF"/>
                </a:solidFill>
              </a:rPr>
              <a:t>, Windows 10</a:t>
            </a:r>
            <a:r>
              <a:rPr dirty="0" smtClean="0">
                <a:solidFill>
                  <a:srgbClr val="FFFFFF"/>
                </a:solidFill>
              </a:rPr>
              <a:t>, WPF</a:t>
            </a:r>
            <a:r>
              <a:rPr lang="en-ZA" dirty="0">
                <a:solidFill>
                  <a:srgbClr val="000000"/>
                </a:solidFill>
              </a:rPr>
              <a:t> </a:t>
            </a:r>
            <a:r>
              <a:rPr lang="en-ZA" dirty="0" smtClean="0">
                <a:solidFill>
                  <a:schemeClr val="bg1"/>
                </a:solidFill>
              </a:rPr>
              <a:t>– not Mac as far as I can see.</a:t>
            </a:r>
            <a:endParaRPr lang="en-ZA" dirty="0" smtClean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Available on </a:t>
            </a:r>
            <a:r>
              <a:rPr lang="en-ZA" dirty="0" err="1" smtClean="0">
                <a:solidFill>
                  <a:schemeClr val="bg1"/>
                </a:solidFill>
              </a:rPr>
              <a:t>CodePlex</a:t>
            </a:r>
            <a:r>
              <a:rPr dirty="0" smtClean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- </a:t>
            </a:r>
            <a:r>
              <a:rPr lang="en-ZA" u="sng" dirty="0">
                <a:solidFill>
                  <a:schemeClr val="bg1"/>
                </a:solidFill>
              </a:rPr>
              <a:t>https://mvvmlight.codeplex.com/</a:t>
            </a:r>
            <a:endParaRPr u="sng" dirty="0" smtClean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FFFF"/>
                </a:solidFill>
              </a:rPr>
              <a:t>as well as - </a:t>
            </a:r>
            <a:r>
              <a:rPr lang="en-ZA" u="sng" dirty="0" smtClean="0">
                <a:solidFill>
                  <a:schemeClr val="bg1"/>
                </a:solidFill>
              </a:rPr>
              <a:t>http://www.mvvmlight.net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en-ZA" dirty="0" smtClean="0">
                <a:solidFill>
                  <a:schemeClr val="bg1"/>
                </a:solidFill>
              </a:rPr>
              <a:t>VS </a:t>
            </a:r>
            <a:r>
              <a:rPr lang="en-ZA" dirty="0">
                <a:solidFill>
                  <a:schemeClr val="bg1"/>
                </a:solidFill>
              </a:rPr>
              <a:t>Extension </a:t>
            </a:r>
            <a:r>
              <a:rPr lang="en-ZA" dirty="0" smtClean="0">
                <a:solidFill>
                  <a:schemeClr val="bg1"/>
                </a:solidFill>
              </a:rPr>
              <a:t>– Search in extensions and updates (templates a bit behind)</a:t>
            </a:r>
            <a:endParaRPr dirty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u="sng"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2837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Mvvm Light Scorecard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16730"/>
              </p:ext>
            </p:extLst>
          </p:nvPr>
        </p:nvGraphicFramePr>
        <p:xfrm>
          <a:off x="1488000" y="179255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Category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Score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Learning</a:t>
                      </a:r>
                      <a:r>
                        <a:rPr lang="en-ZA" baseline="0" dirty="0" smtClean="0"/>
                        <a:t> Curve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Platforms</a:t>
                      </a:r>
                      <a:r>
                        <a:rPr lang="en-ZA" baseline="0" dirty="0" smtClean="0"/>
                        <a:t> Supported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1-2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Maturity (docs, samples)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1-2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Backing (who, OSS)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1-2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Extras</a:t>
                      </a:r>
                      <a:r>
                        <a:rPr lang="en-ZA" baseline="0" dirty="0" smtClean="0"/>
                        <a:t> (plugins etc.)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2?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149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3000" dirty="0" smtClean="0">
                <a:solidFill>
                  <a:srgbClr val="FFFFFF"/>
                </a:solidFill>
              </a:rPr>
              <a:t>Prism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/>
          <p:nvPr/>
        </p:nvSpPr>
        <p:spPr>
          <a:xfrm>
            <a:off x="4862169" y="803431"/>
            <a:ext cx="3944938" cy="37655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5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1287" y="1359056"/>
            <a:ext cx="2806701" cy="2654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647541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3000" dirty="0" smtClean="0">
                <a:solidFill>
                  <a:srgbClr val="FFFFFF"/>
                </a:solidFill>
              </a:rPr>
              <a:t>About</a:t>
            </a:r>
            <a:r>
              <a:rPr sz="3000" dirty="0" smtClean="0">
                <a:solidFill>
                  <a:srgbClr val="FFFFFF"/>
                </a:solidFill>
              </a:rPr>
              <a:t> </a:t>
            </a:r>
            <a:r>
              <a:rPr lang="en-ZA" sz="3000" dirty="0" smtClean="0">
                <a:solidFill>
                  <a:srgbClr val="FFFFFF"/>
                </a:solidFill>
              </a:rPr>
              <a:t>Prism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8362639" cy="37909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rPr lang="en-ZA" dirty="0">
                <a:solidFill>
                  <a:schemeClr val="bg1"/>
                </a:solidFill>
              </a:rPr>
              <a:t>Originally designed for building composite windows applications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lang="en-ZA" dirty="0" smtClean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en-ZA" dirty="0" smtClean="0">
                <a:solidFill>
                  <a:srgbClr val="FFFFFF"/>
                </a:solidFill>
              </a:rPr>
              <a:t>MS Patterns an practices team – recently been open sourced (</a:t>
            </a:r>
            <a:r>
              <a:rPr lang="en-ZA" dirty="0" smtClean="0">
                <a:solidFill>
                  <a:srgbClr val="FFFFFF"/>
                </a:solidFill>
                <a:hlinkClick r:id="rId2"/>
              </a:rPr>
              <a:t>prism detail</a:t>
            </a:r>
            <a:r>
              <a:rPr lang="en-ZA" dirty="0" smtClean="0">
                <a:solidFill>
                  <a:srgbClr val="FFFFFF"/>
                </a:solidFill>
              </a:rPr>
              <a:t>) and run buy a new </a:t>
            </a:r>
            <a:r>
              <a:rPr lang="en-ZA" dirty="0" smtClean="0">
                <a:solidFill>
                  <a:srgbClr val="FFFFFF"/>
                </a:solidFill>
                <a:hlinkClick r:id="rId3"/>
              </a:rPr>
              <a:t>team</a:t>
            </a:r>
            <a:endParaRPr lang="en-ZA" dirty="0" smtClean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lang="en-ZA" dirty="0">
              <a:solidFill>
                <a:srgbClr val="000000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en-ZA" dirty="0" smtClean="0">
                <a:solidFill>
                  <a:schemeClr val="bg1"/>
                </a:solidFill>
              </a:rPr>
              <a:t>GitHub </a:t>
            </a:r>
            <a:r>
              <a:rPr lang="en-ZA" dirty="0">
                <a:solidFill>
                  <a:schemeClr val="bg1"/>
                </a:solidFill>
              </a:rPr>
              <a:t>- </a:t>
            </a:r>
            <a:r>
              <a:rPr lang="en-ZA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ZA" dirty="0" smtClean="0">
                <a:solidFill>
                  <a:schemeClr val="bg1"/>
                </a:solidFill>
                <a:hlinkClick r:id="rId4"/>
              </a:rPr>
              <a:t>github.com/PrismLibrary</a:t>
            </a:r>
            <a:endParaRPr lang="en-ZA" dirty="0" smtClean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lang="en-ZA" dirty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lang="en-ZA" dirty="0" smtClean="0">
                <a:solidFill>
                  <a:schemeClr val="bg1"/>
                </a:solidFill>
              </a:rPr>
              <a:t>Prism for </a:t>
            </a:r>
            <a:r>
              <a:rPr lang="en-ZA" dirty="0" err="1" smtClean="0">
                <a:solidFill>
                  <a:schemeClr val="bg1"/>
                </a:solidFill>
              </a:rPr>
              <a:t>Xamarin.Forms</a:t>
            </a:r>
            <a:r>
              <a:rPr lang="en-ZA" dirty="0" smtClean="0">
                <a:solidFill>
                  <a:schemeClr val="bg1"/>
                </a:solidFill>
              </a:rPr>
              <a:t> in preview see - </a:t>
            </a:r>
            <a:r>
              <a:rPr lang="en-ZA" dirty="0" smtClean="0">
                <a:solidFill>
                  <a:schemeClr val="bg1"/>
                </a:solidFill>
                <a:hlinkClick r:id="rId5"/>
              </a:rPr>
              <a:t>prism </a:t>
            </a:r>
            <a:r>
              <a:rPr lang="en-ZA" dirty="0" err="1" smtClean="0">
                <a:solidFill>
                  <a:schemeClr val="bg1"/>
                </a:solidFill>
                <a:hlinkClick r:id="rId5"/>
              </a:rPr>
              <a:t>Xamatin.Forms</a:t>
            </a:r>
            <a:endParaRPr lang="en-ZA" dirty="0" smtClean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chemeClr val="bg1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u="sng"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7631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 idx="4294967295"/>
          </p:nvPr>
        </p:nvSpPr>
        <p:spPr>
          <a:xfrm>
            <a:off x="2303162" y="1610283"/>
            <a:ext cx="4717909" cy="19229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457200">
              <a:defRPr sz="3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3900" dirty="0" smtClean="0">
                <a:solidFill>
                  <a:srgbClr val="FFFFFF"/>
                </a:solidFill>
              </a:rPr>
              <a:t>Demo</a:t>
            </a:r>
            <a:endParaRPr sz="3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9914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Prism Scorecard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46164"/>
              </p:ext>
            </p:extLst>
          </p:nvPr>
        </p:nvGraphicFramePr>
        <p:xfrm>
          <a:off x="1488000" y="179255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Category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Score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Learning</a:t>
                      </a:r>
                      <a:r>
                        <a:rPr lang="en-ZA" baseline="0" dirty="0" smtClean="0"/>
                        <a:t> Curve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Platforms</a:t>
                      </a:r>
                      <a:r>
                        <a:rPr lang="en-ZA" baseline="0" dirty="0" smtClean="0"/>
                        <a:t> Supported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</a:t>
                      </a:r>
                      <a:r>
                        <a:rPr lang="en-ZA" baseline="0" dirty="0" smtClean="0"/>
                        <a:t> (Form only mobile?)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Maturity (docs, samples)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0</a:t>
                      </a:r>
                      <a:r>
                        <a:rPr lang="en-ZA" baseline="0" dirty="0" smtClean="0"/>
                        <a:t> preview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Backing (who, OSS)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2?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Extras</a:t>
                      </a:r>
                      <a:r>
                        <a:rPr lang="en-ZA" baseline="0" dirty="0" smtClean="0"/>
                        <a:t> (plugins etc.)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?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99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C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Xamarin.Forms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What is Xamarin.Forms?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How do we code Xamarin.Forms?</a:t>
            </a:r>
          </a:p>
        </p:txBody>
      </p:sp>
      <p:sp>
        <p:nvSpPr>
          <p:cNvPr id="92" name="Shape 92"/>
          <p:cNvSpPr/>
          <p:nvPr/>
        </p:nvSpPr>
        <p:spPr>
          <a:xfrm>
            <a:off x="4862169" y="752631"/>
            <a:ext cx="3944938" cy="37655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93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7637" y="1308256"/>
            <a:ext cx="2794001" cy="265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What is Xamarin.Forms ?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4492977" cy="379095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UI Layer abstraction for iOS, Android and Windows Phone.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7" name="Shape 97"/>
          <p:cNvSpPr/>
          <p:nvPr/>
        </p:nvSpPr>
        <p:spPr>
          <a:xfrm>
            <a:off x="4862169" y="752631"/>
            <a:ext cx="3944938" cy="37655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pic>
        <p:nvPicPr>
          <p:cNvPr id="98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7637" y="1308256"/>
            <a:ext cx="2794001" cy="2654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idx="4294967295"/>
          </p:nvPr>
        </p:nvSpPr>
        <p:spPr>
          <a:xfrm>
            <a:off x="2303162" y="1610283"/>
            <a:ext cx="4717909" cy="19229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457200">
              <a:defRPr sz="3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ZA" sz="3900" dirty="0" smtClean="0">
                <a:solidFill>
                  <a:srgbClr val="FFFFFF"/>
                </a:solidFill>
              </a:rPr>
              <a:t>What is the correct architecture</a:t>
            </a:r>
            <a:r>
              <a:rPr sz="3900" dirty="0" smtClean="0">
                <a:solidFill>
                  <a:srgbClr val="FFFFFF"/>
                </a:solidFill>
              </a:rPr>
              <a:t>?</a:t>
            </a:r>
            <a:endParaRPr sz="39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851481" y="539918"/>
            <a:ext cx="5385456" cy="4063664"/>
          </a:xfrm>
          <a:prstGeom prst="rect">
            <a:avLst/>
          </a:prstGeom>
          <a:solidFill>
            <a:srgbClr val="FFFFFF"/>
          </a:solidFill>
          <a:ln w="25400">
            <a:solidFill>
              <a:srgbClr val="2A84D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894363" y="624968"/>
            <a:ext cx="5410856" cy="387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Xamarin.Forms;</a:t>
            </a:r>
          </a:p>
          <a:p>
            <a:pPr lvl="0"/>
            <a:endParaRPr sz="1000">
              <a:solidFill>
                <a:srgbClr val="4E57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profilePage = </a:t>
            </a:r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ContentPage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Title = </a:t>
            </a:r>
            <a:r>
              <a:rPr sz="1000">
                <a:solidFill>
                  <a:srgbClr val="8E44AD"/>
                </a:solidFill>
                <a:latin typeface="Consolas"/>
                <a:ea typeface="Consolas"/>
                <a:cs typeface="Consolas"/>
                <a:sym typeface="Consolas"/>
              </a:rPr>
              <a:t>"Profile"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Icon = </a:t>
            </a:r>
            <a:r>
              <a:rPr sz="1000">
                <a:solidFill>
                  <a:srgbClr val="8E44AD"/>
                </a:solidFill>
                <a:latin typeface="Consolas"/>
                <a:ea typeface="Consolas"/>
                <a:cs typeface="Consolas"/>
                <a:sym typeface="Consolas"/>
              </a:rPr>
              <a:t>"Profile.png"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Content = </a:t>
            </a:r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StackLayout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Spacing = 20, Padding = 50,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VerticalOptions =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LayoutOptions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.Center,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Children = {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{ Placeholder = </a:t>
            </a:r>
            <a:r>
              <a:rPr sz="1000">
                <a:solidFill>
                  <a:srgbClr val="8E44AD"/>
                </a:solidFill>
                <a:latin typeface="Consolas"/>
                <a:ea typeface="Consolas"/>
                <a:cs typeface="Consolas"/>
                <a:sym typeface="Consolas"/>
              </a:rPr>
              <a:t>"Username"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{ Placeholder = </a:t>
            </a:r>
            <a:r>
              <a:rPr sz="1000">
                <a:solidFill>
                  <a:srgbClr val="8E44AD"/>
                </a:solidFill>
                <a:latin typeface="Consolas"/>
                <a:ea typeface="Consolas"/>
                <a:cs typeface="Consolas"/>
                <a:sym typeface="Consolas"/>
              </a:rPr>
              <a:t>"Password"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, IsPassword = </a:t>
            </a:r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 Text = </a:t>
            </a:r>
            <a:r>
              <a:rPr sz="1000">
                <a:solidFill>
                  <a:srgbClr val="8E44AD"/>
                </a:solidFill>
                <a:latin typeface="Consolas"/>
                <a:ea typeface="Consolas"/>
                <a:cs typeface="Consolas"/>
                <a:sym typeface="Consolas"/>
              </a:rPr>
              <a:t>"Login"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 TextColor =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.White,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 BackgroundColor =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.FromHex(</a:t>
            </a:r>
            <a:r>
              <a:rPr sz="1000">
                <a:solidFill>
                  <a:srgbClr val="8E44AD"/>
                </a:solidFill>
                <a:latin typeface="Consolas"/>
                <a:ea typeface="Consolas"/>
                <a:cs typeface="Consolas"/>
                <a:sym typeface="Consolas"/>
              </a:rPr>
              <a:t>"77D065"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) }}}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/>
            <a:endParaRPr sz="1000">
              <a:solidFill>
                <a:srgbClr val="4E57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settingsPage = </a:t>
            </a:r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ContentPage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Title = </a:t>
            </a:r>
            <a:r>
              <a:rPr sz="1000">
                <a:solidFill>
                  <a:srgbClr val="8E44AD"/>
                </a:solidFill>
                <a:latin typeface="Consolas"/>
                <a:ea typeface="Consolas"/>
                <a:cs typeface="Consolas"/>
                <a:sym typeface="Consolas"/>
              </a:rPr>
              <a:t>"Settings"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Icon = </a:t>
            </a:r>
            <a:r>
              <a:rPr sz="1000">
                <a:solidFill>
                  <a:srgbClr val="8E44AD"/>
                </a:solidFill>
                <a:latin typeface="Consolas"/>
                <a:ea typeface="Consolas"/>
                <a:cs typeface="Consolas"/>
                <a:sym typeface="Consolas"/>
              </a:rPr>
              <a:t>"Settings.png"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>
                <a:solidFill>
                  <a:srgbClr val="7F8C8D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endParaRPr sz="1000">
              <a:solidFill>
                <a:srgbClr val="4E57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lvl="0"/>
            <a:endParaRPr sz="1000">
              <a:solidFill>
                <a:srgbClr val="4E57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mainPage = </a:t>
            </a:r>
            <a:r>
              <a:rPr sz="1000">
                <a:solidFill>
                  <a:srgbClr val="15A08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000">
                <a:solidFill>
                  <a:srgbClr val="1FAECE"/>
                </a:solidFill>
                <a:latin typeface="Consolas"/>
                <a:ea typeface="Consolas"/>
                <a:cs typeface="Consolas"/>
                <a:sym typeface="Consolas"/>
              </a:rPr>
              <a:t>TabbedPage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{ Children = { profilePage, settingsPage } };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1851481" y="539918"/>
            <a:ext cx="5385456" cy="4063664"/>
          </a:xfrm>
          <a:prstGeom prst="rect">
            <a:avLst/>
          </a:prstGeom>
          <a:solidFill>
            <a:srgbClr val="FFFFFF"/>
          </a:solidFill>
          <a:ln w="25400">
            <a:solidFill>
              <a:srgbClr val="2A84D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053869" y="784282"/>
            <a:ext cx="4782429" cy="3574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encoding="UTF-8"?&gt;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TabbedPage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xmlns="http://xamarin.com/schemas/2014/forms"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xmlns:x="http://schemas.microsoft.com/winfx/2009/xaml"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x:Class="MyApp.MainPage"&gt;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TabbedPage.Children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ContentPage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Title="Profile" Icon="Profile.png"&gt;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StackLayout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Spacing="20" Padding="20"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  VerticalOptions="Center"&gt;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Placeholder="Username"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Text="{Binding Username}"/&gt;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Placeholder="Password"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Text="{Binding Password}"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IsPassword="true"/&gt;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Text="Login" TextColor="White"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 BackgroundColor="#77D065"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            Command="{Binding LoginCommand}"/&gt;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StackLayout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ContentPage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ContentPage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Title="Settings" Icon="Settings.png"&gt;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000">
                <a:solidFill>
                  <a:srgbClr val="7F8C8D"/>
                </a:solidFill>
                <a:latin typeface="Consolas"/>
                <a:ea typeface="Consolas"/>
                <a:cs typeface="Consolas"/>
                <a:sym typeface="Consolas"/>
              </a:rPr>
              <a:t>&lt;!-- Settings --&gt;</a:t>
            </a:r>
            <a:endParaRPr sz="1000">
              <a:solidFill>
                <a:srgbClr val="4E57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ContentPage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/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sz="1000">
                <a:solidFill>
                  <a:srgbClr val="3498DB"/>
                </a:solidFill>
                <a:latin typeface="Consolas"/>
                <a:ea typeface="Consolas"/>
                <a:cs typeface="Consolas"/>
                <a:sym typeface="Consolas"/>
              </a:rPr>
              <a:t>TabbedPage.Children</a:t>
            </a:r>
            <a:r>
              <a:rPr sz="1000">
                <a:solidFill>
                  <a:srgbClr val="4E5758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3498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XAML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738389" cy="379095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Define views, layouts and bindings in a succinct markup language.</a:t>
            </a: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Styles</a:t>
            </a: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Behaviours </a:t>
            </a: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Triggers</a:t>
            </a: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MarkupExtensions</a:t>
            </a:r>
          </a:p>
          <a:p>
            <a:pPr marL="561473" lvl="1" indent="-180473">
              <a:buFontTx/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Note: Xamarin.Forms is not compatible with pre-existing XAML visual designers.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Extending Xamarin.Forms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999754" cy="3790950"/>
          </a:xfrm>
          <a:prstGeom prst="rect">
            <a:avLst/>
          </a:prstGeo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Define your own controls, layouts, pages and cells.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Expose your own platform-specific controls in Xamarin.Forms pages.</a:t>
            </a:r>
          </a:p>
          <a:p>
            <a:pPr lvl="0">
              <a:defRPr>
                <a:solidFill>
                  <a:srgbClr val="000000"/>
                </a:solidFill>
              </a:defRPr>
            </a:pPr>
            <a:endParaRPr>
              <a:solidFill>
                <a:srgbClr val="FFFFFF"/>
              </a:solidFill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Subclass included controls and customise their behaviour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09" y="-1"/>
            <a:ext cx="7793182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Xamarin Forms (MVVM) Scorecard</a:t>
            </a:r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32521"/>
              </p:ext>
            </p:extLst>
          </p:nvPr>
        </p:nvGraphicFramePr>
        <p:xfrm>
          <a:off x="1488000" y="179255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Category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Score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Learning</a:t>
                      </a:r>
                      <a:r>
                        <a:rPr lang="en-ZA" baseline="0" dirty="0" smtClean="0"/>
                        <a:t> Curve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Platforms</a:t>
                      </a:r>
                      <a:r>
                        <a:rPr lang="en-ZA" baseline="0" dirty="0" smtClean="0"/>
                        <a:t> Supported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</a:t>
                      </a:r>
                      <a:r>
                        <a:rPr lang="en-ZA" baseline="0" dirty="0" smtClean="0"/>
                        <a:t> (only Forms)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Maturity (docs, samples)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Backing (who, OSS)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r>
                        <a:rPr lang="en-ZA" baseline="0" dirty="0" smtClean="0"/>
                        <a:t> (Xamarin)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Extras</a:t>
                      </a:r>
                      <a:r>
                        <a:rPr lang="en-ZA" baseline="0" dirty="0" smtClean="0"/>
                        <a:t> (plugins etc.)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2?</a:t>
                      </a:r>
                      <a:r>
                        <a:rPr lang="en-ZA" baseline="0" dirty="0" smtClean="0"/>
                        <a:t> (but growing fast)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57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Realistic Solutions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Traditional AKA Xamarin Classic</a:t>
            </a:r>
          </a:p>
          <a:p>
            <a:r>
              <a:rPr lang="en-ZA" dirty="0" smtClean="0"/>
              <a:t>Traditional with MVVM Framework</a:t>
            </a:r>
          </a:p>
          <a:p>
            <a:r>
              <a:rPr lang="en-ZA" dirty="0" smtClean="0"/>
              <a:t>Forms – native MVVM </a:t>
            </a:r>
          </a:p>
          <a:p>
            <a:r>
              <a:rPr lang="en-ZA" dirty="0" smtClean="0"/>
              <a:t>Forms – 3</a:t>
            </a:r>
            <a:r>
              <a:rPr lang="en-ZA" baseline="30000" dirty="0" smtClean="0"/>
              <a:t>rd</a:t>
            </a:r>
            <a:r>
              <a:rPr lang="en-ZA" dirty="0" smtClean="0"/>
              <a:t> party MVVM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2051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 Xamarin (no MVVM)</a:t>
            </a:r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09921"/>
              </p:ext>
            </p:extLst>
          </p:nvPr>
        </p:nvGraphicFramePr>
        <p:xfrm>
          <a:off x="1488000" y="179255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Category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Score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Reuse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UI 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Performance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Learning Curve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r>
                        <a:rPr lang="en-ZA" baseline="0" dirty="0" smtClean="0"/>
                        <a:t> (need to know each platform)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Warm and Fuzzy factor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 depending</a:t>
                      </a:r>
                      <a:r>
                        <a:rPr lang="en-ZA" baseline="0" dirty="0" smtClean="0"/>
                        <a:t> on goals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00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When do I use Traditional?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877176" cy="3790950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Best for: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that require specialized interactions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with highly polished design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that use many platform-specific APIs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where custom UI is more important than code </a:t>
            </a:r>
            <a:r>
              <a:rPr sz="1600" dirty="0" smtClean="0">
                <a:solidFill>
                  <a:srgbClr val="FFFFFF"/>
                </a:solidFill>
              </a:rPr>
              <a:t>sharing</a:t>
            </a:r>
            <a:endParaRPr lang="en-ZA" sz="1600" dirty="0" smtClean="0">
              <a:solidFill>
                <a:srgbClr val="FFFFFF"/>
              </a:solidFill>
            </a:endParaRP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lang="en-ZA" sz="1600" dirty="0" smtClean="0">
                <a:solidFill>
                  <a:schemeClr val="bg1"/>
                </a:solidFill>
              </a:rPr>
              <a:t>Apps where performance is paramount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 Xamarin (with MVVM)</a:t>
            </a:r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612895"/>
              </p:ext>
            </p:extLst>
          </p:nvPr>
        </p:nvGraphicFramePr>
        <p:xfrm>
          <a:off x="1488000" y="179255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Category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Score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Reuse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UI 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1-2 (depending</a:t>
                      </a:r>
                      <a:r>
                        <a:rPr lang="en-ZA" baseline="0" dirty="0" smtClean="0"/>
                        <a:t>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Performance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1-2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Learning Curve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2-3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Warm and Fuzzy factor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Depends</a:t>
                      </a:r>
                      <a:r>
                        <a:rPr lang="en-ZA" baseline="0" dirty="0" smtClean="0"/>
                        <a:t> which framework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283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… it depends!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22740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When do I use </a:t>
            </a:r>
            <a:r>
              <a:rPr lang="en-ZA" sz="3000" dirty="0" smtClean="0">
                <a:solidFill>
                  <a:srgbClr val="FFFFFF"/>
                </a:solidFill>
              </a:rPr>
              <a:t>Classic Xamarin with an MVVM framework</a:t>
            </a:r>
            <a:r>
              <a:rPr sz="3000" dirty="0" smtClean="0">
                <a:solidFill>
                  <a:srgbClr val="FFFFFF"/>
                </a:solidFill>
              </a:rPr>
              <a:t>?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877176" cy="3790950"/>
          </a:xfrm>
          <a:prstGeom prst="rect">
            <a:avLst/>
          </a:prstGeom>
        </p:spPr>
        <p:txBody>
          <a:bodyPr lIns="0" tIns="0" rIns="0" bIns="0"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Best for: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that require specialized interactions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with highly polished design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that use many platform-specific APIs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 smtClean="0">
                <a:solidFill>
                  <a:srgbClr val="FFFFFF"/>
                </a:solidFill>
              </a:rPr>
              <a:t>Apps where custom UI is more important than code sharing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 smtClean="0">
                <a:solidFill>
                  <a:srgbClr val="FFFFFF"/>
                </a:solidFill>
              </a:rPr>
              <a:t>If I want to use the </a:t>
            </a:r>
            <a:r>
              <a:rPr sz="1600" dirty="0" err="1" smtClean="0">
                <a:solidFill>
                  <a:srgbClr val="FFFFFF"/>
                </a:solidFill>
              </a:rPr>
              <a:t>Mvvm</a:t>
            </a:r>
            <a:r>
              <a:rPr sz="1600" dirty="0" smtClean="0">
                <a:solidFill>
                  <a:srgbClr val="FFFFFF"/>
                </a:solidFill>
              </a:rPr>
              <a:t> design pattern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Forms (native MVVM)</a:t>
            </a:r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219725"/>
              </p:ext>
            </p:extLst>
          </p:nvPr>
        </p:nvGraphicFramePr>
        <p:xfrm>
          <a:off x="1488000" y="179255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Category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Score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Reuse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UI 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Performance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Learning Curve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2-3 (custom renderers etc.)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Warm and Fuzzy factor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 (early</a:t>
                      </a:r>
                      <a:r>
                        <a:rPr lang="en-ZA" baseline="0" dirty="0" smtClean="0"/>
                        <a:t> but lots of backing)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98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When do I use </a:t>
            </a:r>
            <a:r>
              <a:rPr sz="3000" dirty="0" smtClean="0">
                <a:solidFill>
                  <a:srgbClr val="FFFFFF"/>
                </a:solidFill>
              </a:rPr>
              <a:t>Forms</a:t>
            </a:r>
            <a:r>
              <a:rPr lang="en-ZA" sz="3000" dirty="0" smtClean="0">
                <a:solidFill>
                  <a:srgbClr val="FFFFFF"/>
                </a:solidFill>
              </a:rPr>
              <a:t> with native MVVM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877176" cy="379095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Best for: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Data entry apps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Prototypes and proofs-of-concept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that require little platform-specific functionality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where code sharing is more important than custom </a:t>
            </a:r>
            <a:r>
              <a:rPr sz="1600" dirty="0" smtClean="0">
                <a:solidFill>
                  <a:srgbClr val="FFFFFF"/>
                </a:solidFill>
              </a:rPr>
              <a:t>UI</a:t>
            </a:r>
            <a:endParaRPr lang="en-ZA" sz="1600" dirty="0"/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lang="en-ZA" sz="1600" dirty="0" smtClean="0">
                <a:solidFill>
                  <a:srgbClr val="FFFFFF"/>
                </a:solidFill>
              </a:rPr>
              <a:t>Not targeting non Xamarin platforms (WPF etc.) 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Forms (3</a:t>
            </a:r>
            <a:r>
              <a:rPr lang="en-ZA" baseline="30000" dirty="0" smtClean="0"/>
              <a:t>rd</a:t>
            </a:r>
            <a:r>
              <a:rPr lang="en-ZA" dirty="0" smtClean="0"/>
              <a:t> Party MVVM)</a:t>
            </a:r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79593"/>
              </p:ext>
            </p:extLst>
          </p:nvPr>
        </p:nvGraphicFramePr>
        <p:xfrm>
          <a:off x="1488000" y="1792550"/>
          <a:ext cx="6096000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Category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Score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Reuse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UI Control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 (without</a:t>
                      </a:r>
                      <a:r>
                        <a:rPr lang="en-ZA" baseline="0" dirty="0" smtClean="0"/>
                        <a:t> custom rendering)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Performance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Learning Curve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3 (forms</a:t>
                      </a:r>
                      <a:r>
                        <a:rPr lang="en-ZA" baseline="0" dirty="0" smtClean="0"/>
                        <a:t> + framework)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ZA" dirty="0" smtClean="0"/>
                        <a:t>Warm and Fuzzy factor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Depends on framework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908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FFFFFF"/>
                </a:solidFill>
              </a:rPr>
              <a:t>When do I use </a:t>
            </a:r>
            <a:r>
              <a:rPr sz="3000" dirty="0" smtClean="0">
                <a:solidFill>
                  <a:srgbClr val="FFFFFF"/>
                </a:solidFill>
              </a:rPr>
              <a:t>Forms</a:t>
            </a:r>
            <a:r>
              <a:rPr lang="en-ZA" sz="3000" dirty="0" smtClean="0">
                <a:solidFill>
                  <a:srgbClr val="FFFFFF"/>
                </a:solidFill>
              </a:rPr>
              <a:t> with 3</a:t>
            </a:r>
            <a:r>
              <a:rPr lang="en-ZA" sz="3000" baseline="30000" dirty="0" smtClean="0">
                <a:solidFill>
                  <a:srgbClr val="FFFFFF"/>
                </a:solidFill>
              </a:rPr>
              <a:t>rd</a:t>
            </a:r>
            <a:r>
              <a:rPr lang="en-ZA" sz="3000" dirty="0" smtClean="0">
                <a:solidFill>
                  <a:srgbClr val="FFFFFF"/>
                </a:solidFill>
              </a:rPr>
              <a:t> Party MVVM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252413" y="1352550"/>
            <a:ext cx="7877176" cy="3790950"/>
          </a:xfrm>
          <a:prstGeom prst="rect">
            <a:avLst/>
          </a:prstGeom>
        </p:spPr>
        <p:txBody>
          <a:bodyPr/>
          <a:lstStyle/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FFFFFF"/>
                </a:solidFill>
              </a:rPr>
              <a:t>Best for:</a:t>
            </a:r>
          </a:p>
          <a:p>
            <a:pPr marL="0" lv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  <a:endParaRPr dirty="0">
              <a:solidFill>
                <a:srgbClr val="FFFFFF"/>
              </a:solidFill>
            </a:endParaRP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Data entry apps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Prototypes and proofs-of-concept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that require little platform-specific functionality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sz="1600" dirty="0">
                <a:solidFill>
                  <a:srgbClr val="FFFFFF"/>
                </a:solidFill>
              </a:rPr>
              <a:t>Apps where code </a:t>
            </a:r>
            <a:r>
              <a:rPr sz="1600" dirty="0" smtClean="0">
                <a:solidFill>
                  <a:srgbClr val="FFFFFF"/>
                </a:solidFill>
              </a:rPr>
              <a:t>sharing </a:t>
            </a:r>
            <a:r>
              <a:rPr sz="1600" dirty="0">
                <a:solidFill>
                  <a:srgbClr val="FFFFFF"/>
                </a:solidFill>
              </a:rPr>
              <a:t>is more important than custom </a:t>
            </a:r>
            <a:r>
              <a:rPr sz="1600" dirty="0" smtClean="0">
                <a:solidFill>
                  <a:srgbClr val="FFFFFF"/>
                </a:solidFill>
              </a:rPr>
              <a:t>UI</a:t>
            </a:r>
            <a:endParaRPr lang="en-ZA" sz="1600" dirty="0"/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lang="en-ZA" sz="1600" dirty="0" smtClean="0">
                <a:solidFill>
                  <a:srgbClr val="FFFFFF"/>
                </a:solidFill>
              </a:rPr>
              <a:t>Targeting more platforms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lang="en-ZA" sz="1600" dirty="0" smtClean="0">
                <a:solidFill>
                  <a:schemeClr val="bg1"/>
                </a:solidFill>
              </a:rPr>
              <a:t>Want access to extra plugins etc.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r>
              <a:rPr lang="en-ZA" sz="1600" dirty="0" smtClean="0">
                <a:solidFill>
                  <a:schemeClr val="bg1"/>
                </a:solidFill>
              </a:rPr>
              <a:t>Have existing investment in the framework and have potential reuse + skillset.</a:t>
            </a:r>
          </a:p>
          <a:p>
            <a:pPr marL="180473" lvl="0" indent="-180473">
              <a:buFontTx/>
              <a:defRPr>
                <a:solidFill>
                  <a:srgbClr val="000000"/>
                </a:solidFill>
              </a:defRPr>
            </a:pPr>
            <a:endParaRPr lang="en-ZA" sz="1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7669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Call to action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2" y="1352550"/>
            <a:ext cx="6313987" cy="3790950"/>
          </a:xfrm>
        </p:spPr>
        <p:txBody>
          <a:bodyPr/>
          <a:lstStyle/>
          <a:p>
            <a:r>
              <a:rPr lang="en-ZA" dirty="0" smtClean="0"/>
              <a:t>Send us your experiences - thoughts</a:t>
            </a:r>
          </a:p>
        </p:txBody>
      </p:sp>
    </p:spTree>
    <p:extLst>
      <p:ext uri="{BB962C8B-B14F-4D97-AF65-F5344CB8AC3E}">
        <p14:creationId xmlns:p14="http://schemas.microsoft.com/office/powerpoint/2010/main" val="2577530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Decision Framework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Reuse </a:t>
            </a:r>
          </a:p>
          <a:p>
            <a:r>
              <a:rPr lang="en-ZA" dirty="0" smtClean="0"/>
              <a:t>Performance</a:t>
            </a:r>
          </a:p>
          <a:p>
            <a:r>
              <a:rPr lang="en-ZA" dirty="0" smtClean="0"/>
              <a:t>Level of UI control</a:t>
            </a:r>
          </a:p>
          <a:p>
            <a:r>
              <a:rPr lang="en-ZA" dirty="0" smtClean="0"/>
              <a:t>Learning Curve</a:t>
            </a:r>
          </a:p>
          <a:p>
            <a:r>
              <a:rPr lang="en-ZA" dirty="0" smtClean="0"/>
              <a:t>Warm and Fuzzy factor</a:t>
            </a:r>
          </a:p>
          <a:p>
            <a:pPr marL="0" lvl="1" indent="0">
              <a:buNone/>
            </a:pPr>
            <a:r>
              <a:rPr lang="en-ZA" dirty="0"/>
              <a:t>	</a:t>
            </a:r>
            <a:r>
              <a:rPr lang="en-ZA" dirty="0" smtClean="0">
                <a:solidFill>
                  <a:srgbClr val="002060"/>
                </a:solidFill>
              </a:rPr>
              <a:t>- Documentation</a:t>
            </a:r>
          </a:p>
          <a:p>
            <a:pPr marL="0" lvl="1" indent="0">
              <a:buNone/>
            </a:pPr>
            <a:r>
              <a:rPr lang="en-ZA" dirty="0">
                <a:solidFill>
                  <a:srgbClr val="002060"/>
                </a:solidFill>
              </a:rPr>
              <a:t>	</a:t>
            </a:r>
            <a:r>
              <a:rPr lang="en-ZA" dirty="0" smtClean="0">
                <a:solidFill>
                  <a:srgbClr val="002060"/>
                </a:solidFill>
              </a:rPr>
              <a:t>- Community / Backing</a:t>
            </a:r>
          </a:p>
          <a:p>
            <a:pPr marL="0" lvl="1" indent="0">
              <a:buNone/>
            </a:pPr>
            <a:r>
              <a:rPr lang="en-ZA" dirty="0">
                <a:solidFill>
                  <a:srgbClr val="002060"/>
                </a:solidFill>
              </a:rPr>
              <a:t>	</a:t>
            </a:r>
            <a:r>
              <a:rPr lang="en-ZA" dirty="0" smtClean="0">
                <a:solidFill>
                  <a:srgbClr val="002060"/>
                </a:solidFill>
              </a:rPr>
              <a:t>- Momentum</a:t>
            </a:r>
          </a:p>
          <a:p>
            <a:pPr marL="0" lvl="1" indent="0">
              <a:buNone/>
            </a:pPr>
            <a:r>
              <a:rPr lang="en-ZA" dirty="0">
                <a:solidFill>
                  <a:srgbClr val="002060"/>
                </a:solidFill>
              </a:rPr>
              <a:t>	</a:t>
            </a:r>
            <a:r>
              <a:rPr lang="en-ZA" dirty="0" smtClean="0">
                <a:solidFill>
                  <a:srgbClr val="002060"/>
                </a:solidFill>
              </a:rPr>
              <a:t>- OSS or big company?</a:t>
            </a:r>
          </a:p>
          <a:p>
            <a:pPr marL="0" lvl="2" indent="0">
              <a:buNone/>
            </a:pP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21" r="17623"/>
          <a:stretch/>
        </p:blipFill>
        <p:spPr>
          <a:xfrm>
            <a:off x="6617589" y="1352550"/>
            <a:ext cx="1512000" cy="23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69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Decision Framework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2" y="1352550"/>
            <a:ext cx="8056387" cy="3790950"/>
          </a:xfrm>
        </p:spPr>
        <p:txBody>
          <a:bodyPr/>
          <a:lstStyle/>
          <a:p>
            <a:r>
              <a:rPr lang="en-ZA" dirty="0" smtClean="0"/>
              <a:t>Create detailed scenarios</a:t>
            </a:r>
          </a:p>
          <a:p>
            <a:pPr marL="0" lvl="1" indent="0">
              <a:buNone/>
            </a:pPr>
            <a:r>
              <a:rPr lang="en-ZA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ZA" dirty="0" smtClean="0">
                <a:solidFill>
                  <a:schemeClr val="accent1">
                    <a:lumMod val="50000"/>
                  </a:schemeClr>
                </a:solidFill>
              </a:rPr>
              <a:t>- E.g. specific screen render time or % re-use goal</a:t>
            </a:r>
          </a:p>
          <a:p>
            <a:pPr marL="285750" lvl="1" indent="-285750"/>
            <a:r>
              <a:rPr lang="en-ZA" dirty="0" smtClean="0">
                <a:solidFill>
                  <a:schemeClr val="bg1"/>
                </a:solidFill>
              </a:rPr>
              <a:t>Assign priorities to the qualities </a:t>
            </a:r>
          </a:p>
          <a:p>
            <a:pPr marL="0" lvl="1" indent="0">
              <a:buNone/>
            </a:pPr>
            <a:r>
              <a:rPr lang="en-ZA" dirty="0">
                <a:solidFill>
                  <a:schemeClr val="bg1"/>
                </a:solidFill>
              </a:rPr>
              <a:t>	</a:t>
            </a:r>
            <a:r>
              <a:rPr lang="en-ZA" dirty="0" smtClean="0">
                <a:solidFill>
                  <a:schemeClr val="accent1">
                    <a:lumMod val="50000"/>
                  </a:schemeClr>
                </a:solidFill>
              </a:rPr>
              <a:t>- Try not have the same priority for any</a:t>
            </a:r>
          </a:p>
          <a:p>
            <a:pPr marL="285750" lvl="1" indent="-285750"/>
            <a:r>
              <a:rPr lang="en-ZA" dirty="0" smtClean="0">
                <a:solidFill>
                  <a:schemeClr val="bg1"/>
                </a:solidFill>
              </a:rPr>
              <a:t>Analyse each candidate architecture in light of the attribute utility tree.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07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Classic Xamarin Approach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89" t="3933" r="2072" b="6013"/>
          <a:stretch/>
        </p:blipFill>
        <p:spPr>
          <a:xfrm>
            <a:off x="1447257" y="1306182"/>
            <a:ext cx="6523143" cy="35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Enter MVVM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974" t="6100" r="692" b="1065"/>
          <a:stretch/>
        </p:blipFill>
        <p:spPr>
          <a:xfrm>
            <a:off x="1146172" y="1083428"/>
            <a:ext cx="6539143" cy="34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96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What’s in an MVVM Framework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Commanding</a:t>
            </a:r>
          </a:p>
          <a:p>
            <a:r>
              <a:rPr lang="en-ZA" dirty="0" err="1" smtClean="0"/>
              <a:t>INotifyPropertyChanged</a:t>
            </a:r>
            <a:endParaRPr lang="en-ZA" dirty="0" smtClean="0"/>
          </a:p>
          <a:p>
            <a:r>
              <a:rPr lang="en-ZA" dirty="0" smtClean="0"/>
              <a:t>Binding </a:t>
            </a:r>
          </a:p>
          <a:p>
            <a:r>
              <a:rPr lang="en-ZA" dirty="0" err="1" smtClean="0"/>
              <a:t>EventBus</a:t>
            </a:r>
            <a:r>
              <a:rPr lang="en-ZA" dirty="0" smtClean="0"/>
              <a:t> (Messenger)</a:t>
            </a:r>
          </a:p>
          <a:p>
            <a:r>
              <a:rPr lang="en-ZA" dirty="0" err="1" smtClean="0"/>
              <a:t>IoC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73013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A84D3"/>
      </a:accent1>
      <a:accent2>
        <a:srgbClr val="C0504D"/>
      </a:accent2>
      <a:accent3>
        <a:srgbClr val="67CA52"/>
      </a:accent3>
      <a:accent4>
        <a:srgbClr val="A33AA7"/>
      </a:accent4>
      <a:accent5>
        <a:srgbClr val="606E6F"/>
      </a:accent5>
      <a:accent6>
        <a:srgbClr val="A5AEAE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A84D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A84D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1441</Words>
  <Application>Microsoft Office PowerPoint</Application>
  <PresentationFormat>On-screen Show (16:9)</PresentationFormat>
  <Paragraphs>364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Avenir Book</vt:lpstr>
      <vt:lpstr>Calibri</vt:lpstr>
      <vt:lpstr>Consolas</vt:lpstr>
      <vt:lpstr>Helvetica</vt:lpstr>
      <vt:lpstr>Segoe UI</vt:lpstr>
      <vt:lpstr>Segoe UI Semibold</vt:lpstr>
      <vt:lpstr>Segoe UI Semilight</vt:lpstr>
      <vt:lpstr>Default</vt:lpstr>
      <vt:lpstr>Gauteng Xamarin UG Choosing the correct framework/architecture for my next x-platform app.</vt:lpstr>
      <vt:lpstr>Agenda</vt:lpstr>
      <vt:lpstr>What is the correct architecture?</vt:lpstr>
      <vt:lpstr>PowerPoint Presentation</vt:lpstr>
      <vt:lpstr>Decision Framework</vt:lpstr>
      <vt:lpstr>Decision Framework</vt:lpstr>
      <vt:lpstr>Classic Xamarin Approach</vt:lpstr>
      <vt:lpstr>Enter MVVM</vt:lpstr>
      <vt:lpstr>What’s in an MVVM Framework</vt:lpstr>
      <vt:lpstr>Advantages of MVVM</vt:lpstr>
      <vt:lpstr>Disadvantages of MVVM</vt:lpstr>
      <vt:lpstr>MVVM Frameworks</vt:lpstr>
      <vt:lpstr>MvvmCross</vt:lpstr>
      <vt:lpstr>About MVVMCross</vt:lpstr>
      <vt:lpstr>MvvmCross Views</vt:lpstr>
      <vt:lpstr>ViewModels</vt:lpstr>
      <vt:lpstr>Data binding</vt:lpstr>
      <vt:lpstr>Data Binding</vt:lpstr>
      <vt:lpstr>Demo</vt:lpstr>
      <vt:lpstr>MvvmCross Scorecard</vt:lpstr>
      <vt:lpstr>MVVM Light</vt:lpstr>
      <vt:lpstr>About MVVM Light</vt:lpstr>
      <vt:lpstr>Mvvm Light Scorecard</vt:lpstr>
      <vt:lpstr>Prism</vt:lpstr>
      <vt:lpstr>About Prism</vt:lpstr>
      <vt:lpstr>Demo</vt:lpstr>
      <vt:lpstr>Prism Scorecard</vt:lpstr>
      <vt:lpstr>Xamarin.Forms</vt:lpstr>
      <vt:lpstr>What is Xamarin.Forms ?</vt:lpstr>
      <vt:lpstr>PowerPoint Presentation</vt:lpstr>
      <vt:lpstr>PowerPoint Presentation</vt:lpstr>
      <vt:lpstr>XAML</vt:lpstr>
      <vt:lpstr>Extending Xamarin.Forms</vt:lpstr>
      <vt:lpstr>PowerPoint Presentation</vt:lpstr>
      <vt:lpstr>Xamarin Forms (MVVM) Scorecard</vt:lpstr>
      <vt:lpstr>Realistic Solutions</vt:lpstr>
      <vt:lpstr>Classic Xamarin (no MVVM)</vt:lpstr>
      <vt:lpstr>When do I use Traditional?</vt:lpstr>
      <vt:lpstr>Classic Xamarin (with MVVM)</vt:lpstr>
      <vt:lpstr>When do I use Classic Xamarin with an MVVM framework?</vt:lpstr>
      <vt:lpstr>Forms (native MVVM)</vt:lpstr>
      <vt:lpstr>When do I use Forms with native MVVM</vt:lpstr>
      <vt:lpstr>Forms (3rd Party MVVM)</vt:lpstr>
      <vt:lpstr>When do I use Forms with 3rd Party MVVM</vt:lpstr>
      <vt:lpstr>Call to action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Town UG Choosing the correct framework/architecture for my next x-platform app.</dc:title>
  <dc:creator>Dustyn Lightfoot</dc:creator>
  <cp:lastModifiedBy>Dustyn Lightfoot</cp:lastModifiedBy>
  <cp:revision>32</cp:revision>
  <dcterms:modified xsi:type="dcterms:W3CDTF">2015-05-13T12:16:31Z</dcterms:modified>
</cp:coreProperties>
</file>