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87" r:id="rId14"/>
    <p:sldId id="268" r:id="rId15"/>
    <p:sldId id="269" r:id="rId16"/>
    <p:sldId id="270" r:id="rId17"/>
    <p:sldId id="271" r:id="rId18"/>
    <p:sldId id="272" r:id="rId19"/>
    <p:sldId id="275" r:id="rId20"/>
    <p:sldId id="274" r:id="rId21"/>
    <p:sldId id="273" r:id="rId22"/>
    <p:sldId id="276" r:id="rId23"/>
    <p:sldId id="288" r:id="rId24"/>
    <p:sldId id="277" r:id="rId25"/>
    <p:sldId id="278" r:id="rId26"/>
    <p:sldId id="279" r:id="rId27"/>
    <p:sldId id="280" r:id="rId28"/>
    <p:sldId id="281" r:id="rId29"/>
    <p:sldId id="282" r:id="rId30"/>
    <p:sldId id="289" r:id="rId31"/>
    <p:sldId id="283" r:id="rId32"/>
    <p:sldId id="284" r:id="rId33"/>
    <p:sldId id="285" r:id="rId34"/>
    <p:sldId id="290" r:id="rId35"/>
    <p:sldId id="291" r:id="rId36"/>
    <p:sldId id="286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9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CAC5E-503D-46D5-896A-B071A6EE99AE}" type="datetimeFigureOut">
              <a:rPr lang="en-US" smtClean="0"/>
              <a:pPr/>
              <a:t>14-Dec-09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BCF8B-E955-4F09-981D-5BBD56E4FF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36204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6A085F-C6AA-4272-ACF7-C0945F9E85F8}" type="datetimeFigureOut">
              <a:rPr lang="en-US" smtClean="0"/>
              <a:pPr/>
              <a:t>14-Dec-09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113D1-4A06-47C6-BEF6-C2AF5884EF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39061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113D1-4A06-47C6-BEF6-C2AF5884EFA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113D1-4A06-47C6-BEF6-C2AF5884EFAF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A7F526D-B307-46C7-AA0A-035111E70A07}" type="datetime1">
              <a:rPr lang="en-US" smtClean="0"/>
              <a:pPr/>
              <a:t>14-Dec-09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smtClean="0"/>
              <a:t>BlowFish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67538F-60FC-4D07-A8BD-0ED1D8F4427F}" type="datetime1">
              <a:rPr lang="en-US" smtClean="0"/>
              <a:pPr/>
              <a:t>14-Dec-09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BlowFish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579D1E-6C2D-4B39-8FF1-F12277952D0B}" type="datetime1">
              <a:rPr lang="en-US" smtClean="0"/>
              <a:pPr/>
              <a:t>14-Dec-09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BlowFish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ED2E61-D06D-4D49-A05B-6DDC8BE62085}" type="datetime1">
              <a:rPr lang="en-US" smtClean="0"/>
              <a:pPr/>
              <a:t>14-Dec-09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BlowFish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C31636-0B23-41E2-857E-8B27E8E0C1DB}" type="datetime1">
              <a:rPr lang="en-US" smtClean="0"/>
              <a:pPr/>
              <a:t>14-Dec-09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BlowFish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5749EA-6EB9-4687-A6C8-58A26EA2CF3E}" type="datetime1">
              <a:rPr lang="en-US" smtClean="0"/>
              <a:pPr/>
              <a:t>14-Dec-09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BlowFish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E889AA-5262-405B-9674-9F2BEF569F8A}" type="datetime1">
              <a:rPr lang="en-US" smtClean="0"/>
              <a:pPr/>
              <a:t>14-Dec-09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BlowFish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38F40D-34DA-41B7-BA5A-732B95813E24}" type="datetime1">
              <a:rPr lang="en-US" smtClean="0"/>
              <a:pPr/>
              <a:t>14-Dec-09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BlowFish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BC4E40-199A-467E-8251-8CF655EF4839}" type="datetime1">
              <a:rPr lang="en-US" smtClean="0"/>
              <a:pPr/>
              <a:t>14-Dec-09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BlowFish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AF74E64-DE22-48F5-8B5B-85CBEFF59B91}" type="datetime1">
              <a:rPr lang="en-US" smtClean="0"/>
              <a:pPr/>
              <a:t>14-Dec-09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BlowFish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5AA51AC-499D-4E29-BFBD-63819AF52A12}" type="datetime1">
              <a:rPr lang="en-US" smtClean="0"/>
              <a:pPr/>
              <a:t>14-Dec-09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BlowFish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66CFDF7-E501-4EDA-B17D-EBDE6760B843}" type="datetime1">
              <a:rPr lang="en-US" smtClean="0"/>
              <a:pPr/>
              <a:t>14-Dec-09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BlowFish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raafat\AppData\Local\Temp\msohtmlclip1\01\clip_image001.png" TargetMode="External"/><Relationship Id="rId7" Type="http://schemas.openxmlformats.org/officeDocument/2006/relationships/image" Target="../media/image2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gif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erge_Vaudenay" TargetMode="External"/><Relationship Id="rId2" Type="http://schemas.openxmlformats.org/officeDocument/2006/relationships/hyperlink" Target="http://en.wikipedia.org/wiki/Cryptanalysi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gif"/><Relationship Id="rId4" Type="http://schemas.openxmlformats.org/officeDocument/2006/relationships/hyperlink" Target="http://en.wikipedia.org/wiki/Weak_key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octor_of_Philosophy" TargetMode="External"/><Relationship Id="rId2" Type="http://schemas.openxmlformats.org/officeDocument/2006/relationships/hyperlink" Target="http://en.wikipedia.org/wiki/Vincent_Rijme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gif"/><Relationship Id="rId5" Type="http://schemas.openxmlformats.org/officeDocument/2006/relationships/hyperlink" Target="http://en.wikipedia.org/wiki/Twofish" TargetMode="External"/><Relationship Id="rId4" Type="http://schemas.openxmlformats.org/officeDocument/2006/relationships/hyperlink" Target="http://en.wikipedia.org/wiki/Brute-force_search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raafat\AppData\Local\Temp\msohtmlclip1\01\clip_image001.png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838200" y="228600"/>
            <a:ext cx="7772400" cy="2898775"/>
          </a:xfrm>
        </p:spPr>
        <p:txBody>
          <a:bodyPr>
            <a:normAutofit/>
          </a:bodyPr>
          <a:lstStyle/>
          <a:p>
            <a:r>
              <a:rPr lang="en-US" sz="8000" b="1" dirty="0" smtClean="0"/>
              <a:t>BlowFish</a:t>
            </a:r>
            <a:br>
              <a:rPr lang="en-US" sz="8000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057400"/>
            <a:ext cx="7772400" cy="2895600"/>
          </a:xfrm>
        </p:spPr>
        <p:txBody>
          <a:bodyPr>
            <a:normAutofit fontScale="25000" lnSpcReduction="20000"/>
          </a:bodyPr>
          <a:lstStyle/>
          <a:p>
            <a:pPr algn="ctr"/>
            <a:endParaRPr lang="en-US" sz="6200" dirty="0" smtClean="0"/>
          </a:p>
          <a:p>
            <a:pPr algn="ctr"/>
            <a:endParaRPr lang="en-US" sz="6200" dirty="0" smtClean="0"/>
          </a:p>
          <a:p>
            <a:pPr algn="ctr"/>
            <a:endParaRPr lang="en-US" sz="6200" dirty="0" smtClean="0"/>
          </a:p>
          <a:p>
            <a:pPr algn="ctr"/>
            <a:r>
              <a:rPr lang="en-US" sz="6200" dirty="0" smtClean="0"/>
              <a:t>Prepared by</a:t>
            </a:r>
          </a:p>
          <a:p>
            <a:pPr algn="ctr"/>
            <a:r>
              <a:rPr lang="en-US" sz="6200" dirty="0" smtClean="0"/>
              <a:t> </a:t>
            </a:r>
          </a:p>
          <a:p>
            <a:pPr lvl="0" algn="ctr"/>
            <a:r>
              <a:rPr lang="en-US" sz="6200" dirty="0" smtClean="0"/>
              <a:t>Ayman Yehia</a:t>
            </a:r>
          </a:p>
          <a:p>
            <a:pPr lvl="0" algn="ctr"/>
            <a:r>
              <a:rPr lang="en-US" sz="6200" dirty="0" smtClean="0"/>
              <a:t>Mohammed </a:t>
            </a:r>
            <a:r>
              <a:rPr lang="en-US" sz="6200" dirty="0" err="1" smtClean="0"/>
              <a:t>Garrana</a:t>
            </a:r>
            <a:r>
              <a:rPr lang="en-US" sz="6200" dirty="0" smtClean="0"/>
              <a:t> </a:t>
            </a:r>
          </a:p>
          <a:p>
            <a:pPr lvl="0" algn="ctr"/>
            <a:r>
              <a:rPr lang="en-US" sz="6200" dirty="0" smtClean="0"/>
              <a:t>Ahmed Mohamed </a:t>
            </a:r>
            <a:r>
              <a:rPr lang="en-US" sz="6200" dirty="0" err="1" smtClean="0"/>
              <a:t>Raafat</a:t>
            </a:r>
            <a:endParaRPr lang="en-US" sz="6200" dirty="0" smtClean="0"/>
          </a:p>
          <a:p>
            <a:pPr lvl="0" algn="ctr"/>
            <a:endParaRPr lang="en-US" sz="6200" dirty="0" smtClean="0"/>
          </a:p>
          <a:p>
            <a:pPr algn="ctr"/>
            <a:r>
              <a:rPr lang="en-US" sz="6200" dirty="0" smtClean="0"/>
              <a:t>Under supervision of DR. </a:t>
            </a:r>
            <a:r>
              <a:rPr lang="en-US" sz="6200" dirty="0" err="1" smtClean="0"/>
              <a:t>Bahaa</a:t>
            </a:r>
            <a:r>
              <a:rPr lang="en-US" sz="6200" dirty="0" smtClean="0"/>
              <a:t> Hassan</a:t>
            </a:r>
          </a:p>
          <a:p>
            <a:pPr algn="ctr"/>
            <a:r>
              <a:rPr lang="en-US" sz="6200" dirty="0" smtClean="0"/>
              <a:t>14-12-2009</a:t>
            </a:r>
          </a:p>
          <a:p>
            <a:r>
              <a:rPr lang="en-US" sz="1050" dirty="0" smtClean="0"/>
              <a:t> </a:t>
            </a:r>
            <a:endParaRPr lang="en-US" sz="10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35844" name="Picture 4" descr="Blowfish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04800"/>
            <a:ext cx="1457325" cy="1238250"/>
          </a:xfrm>
          <a:prstGeom prst="rect">
            <a:avLst/>
          </a:prstGeom>
          <a:noFill/>
        </p:spPr>
      </p:pic>
      <p:pic>
        <p:nvPicPr>
          <p:cNvPr id="8" name="Picture 4" descr="Blowfish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7600" y="228600"/>
            <a:ext cx="1457325" cy="1238250"/>
          </a:xfrm>
          <a:prstGeom prst="rect">
            <a:avLst/>
          </a:prstGeom>
          <a:noFill/>
        </p:spPr>
      </p:pic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1295400"/>
            <a:ext cx="2074863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" descr="Blowfish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6229350"/>
            <a:ext cx="739873" cy="62865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Encryption process:</a:t>
            </a:r>
          </a:p>
          <a:p>
            <a:pPr lvl="0"/>
            <a:r>
              <a:rPr lang="en-US" sz="2400" dirty="0" smtClean="0"/>
              <a:t>Let F be the round function and let</a:t>
            </a:r>
            <a:r>
              <a:rPr lang="en-US" dirty="0" smtClean="0"/>
              <a:t>               </a:t>
            </a:r>
            <a:r>
              <a:rPr lang="en-US" sz="2400" dirty="0" smtClean="0"/>
              <a:t>be the sub-keys for the rounds   respectively.</a:t>
            </a:r>
            <a:endParaRPr lang="en-US" dirty="0" smtClean="0"/>
          </a:p>
          <a:p>
            <a:pPr lvl="1"/>
            <a:r>
              <a:rPr lang="en-US" sz="2400" dirty="0" smtClean="0"/>
              <a:t>Split the plaintext block into two equal pieces, (L0, R0)</a:t>
            </a:r>
          </a:p>
          <a:p>
            <a:pPr lvl="1"/>
            <a:r>
              <a:rPr lang="en-US" sz="2400" dirty="0" smtClean="0"/>
              <a:t>For each round                   compute the following:</a:t>
            </a:r>
          </a:p>
          <a:p>
            <a:pPr lvl="1"/>
            <a:endParaRPr lang="en-US" dirty="0" smtClean="0"/>
          </a:p>
          <a:p>
            <a:pPr lvl="0"/>
            <a:endParaRPr lang="en-US" sz="2400" dirty="0" smtClean="0"/>
          </a:p>
          <a:p>
            <a:r>
              <a:rPr lang="en-US" dirty="0" smtClean="0"/>
              <a:t>The cipher text is </a:t>
            </a:r>
            <a:r>
              <a:rPr lang="en-US" b="1" dirty="0" smtClean="0"/>
              <a:t>(</a:t>
            </a:r>
            <a:r>
              <a:rPr lang="en-US" b="1" dirty="0" err="1" smtClean="0"/>
              <a:t>Rn</a:t>
            </a:r>
            <a:r>
              <a:rPr lang="en-US" b="1" dirty="0" smtClean="0"/>
              <a:t> + 1,Ln + 1).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Feistel cipher</a:t>
            </a:r>
            <a:endParaRPr lang="en-US" dirty="0"/>
          </a:p>
        </p:txBody>
      </p:sp>
      <p:pic>
        <p:nvPicPr>
          <p:cNvPr id="2050" name="Picture 2" descr="C:\Users\raafat\AppData\Local\Temp\msohtmlclip1\01\clip_image001.png"/>
          <p:cNvPicPr>
            <a:picLocks noChangeAspect="1" noChangeArrowheads="1"/>
          </p:cNvPicPr>
          <p:nvPr/>
        </p:nvPicPr>
        <p:blipFill>
          <a:blip r:embed="rId2" r:link="rId3" cstate="print"/>
          <a:srcRect/>
          <a:stretch>
            <a:fillRect/>
          </a:stretch>
        </p:blipFill>
        <p:spPr bwMode="auto">
          <a:xfrm>
            <a:off x="6172200" y="2057400"/>
            <a:ext cx="1211263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 descr="clip_image00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57600" y="3733800"/>
            <a:ext cx="1116013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 descr="clip_image00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52600" y="4419600"/>
            <a:ext cx="1676400" cy="361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 descr="clip_image00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53000" y="4495800"/>
            <a:ext cx="2445623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1" name="Footer Placeholder 11"/>
          <p:cNvSpPr txBox="1">
            <a:spLocks/>
          </p:cNvSpPr>
          <p:nvPr/>
        </p:nvSpPr>
        <p:spPr>
          <a:xfrm>
            <a:off x="0" y="6492875"/>
            <a:ext cx="2350681" cy="365125"/>
          </a:xfrm>
          <a:prstGeom prst="rect">
            <a:avLst/>
          </a:prstGeom>
        </p:spPr>
        <p:txBody>
          <a:bodyPr vert="horz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BlowFish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2" name="Picture 4" descr="Blowfish"/>
          <p:cNvPicPr>
            <a:picLocks noChangeAspect="1" noChangeArrowheads="1" noCrop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5800" y="6229350"/>
            <a:ext cx="739873" cy="628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Decryption Process:</a:t>
            </a:r>
          </a:p>
          <a:p>
            <a:r>
              <a:rPr lang="en-US" dirty="0" smtClean="0"/>
              <a:t>The cipher text is </a:t>
            </a:r>
            <a:r>
              <a:rPr lang="en-US" b="1" dirty="0" smtClean="0"/>
              <a:t>(</a:t>
            </a:r>
            <a:r>
              <a:rPr lang="en-US" b="1" dirty="0" err="1" smtClean="0"/>
              <a:t>Rn</a:t>
            </a:r>
            <a:r>
              <a:rPr lang="en-US" b="1" dirty="0" smtClean="0"/>
              <a:t> + 1,Ln + 1).</a:t>
            </a:r>
          </a:p>
          <a:p>
            <a:endParaRPr lang="en-US" dirty="0" smtClean="0"/>
          </a:p>
          <a:p>
            <a:r>
              <a:rPr lang="en-US" dirty="0" smtClean="0"/>
              <a:t>For           </a:t>
            </a:r>
          </a:p>
          <a:p>
            <a:pPr>
              <a:buNone/>
            </a:pPr>
            <a:r>
              <a:rPr lang="en-US" dirty="0" smtClean="0"/>
              <a:t>     </a:t>
            </a:r>
          </a:p>
          <a:p>
            <a:pPr>
              <a:buNone/>
            </a:pPr>
            <a:endParaRPr lang="en-US" dirty="0" smtClean="0"/>
          </a:p>
          <a:p>
            <a:pPr lvl="0"/>
            <a:r>
              <a:rPr lang="en-US" dirty="0" smtClean="0"/>
              <a:t>Then </a:t>
            </a:r>
            <a:r>
              <a:rPr lang="en-US" b="1" dirty="0" smtClean="0"/>
              <a:t>(L0,R0)</a:t>
            </a:r>
            <a:r>
              <a:rPr lang="en-US" dirty="0" smtClean="0"/>
              <a:t> is the plaintext again.</a:t>
            </a:r>
          </a:p>
          <a:p>
            <a:pPr lvl="0"/>
            <a:r>
              <a:rPr lang="en-US" dirty="0" smtClean="0"/>
              <a:t>Advantage of this model is that the round function F does not have to be invertible, and can be very complex.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Feistel cipher</a:t>
            </a:r>
            <a:endParaRPr lang="en-US" dirty="0"/>
          </a:p>
        </p:txBody>
      </p:sp>
      <p:pic>
        <p:nvPicPr>
          <p:cNvPr id="3074" name="Picture 2" descr="clip_image00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743200"/>
            <a:ext cx="1446213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 descr="clip_image00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3657600"/>
            <a:ext cx="1412901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 descr="clip_image00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9600" y="3657600"/>
            <a:ext cx="290879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0" name="Footer Placeholder 11"/>
          <p:cNvSpPr txBox="1">
            <a:spLocks/>
          </p:cNvSpPr>
          <p:nvPr/>
        </p:nvSpPr>
        <p:spPr>
          <a:xfrm>
            <a:off x="0" y="6492875"/>
            <a:ext cx="2350681" cy="365125"/>
          </a:xfrm>
          <a:prstGeom prst="rect">
            <a:avLst/>
          </a:prstGeom>
        </p:spPr>
        <p:txBody>
          <a:bodyPr vert="horz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BlowFish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" name="Picture 4" descr="Blowfish"/>
          <p:cNvPicPr>
            <a:picLocks noChangeAspect="1" noChangeArrowheads="1" noCrop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0" y="6229350"/>
            <a:ext cx="739873" cy="628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diagram illustrates both encryption and decryption.</a:t>
            </a:r>
          </a:p>
          <a:p>
            <a:endParaRPr lang="en-US" dirty="0" smtClean="0"/>
          </a:p>
          <a:p>
            <a:pPr lvl="0"/>
            <a:r>
              <a:rPr lang="en-US" dirty="0"/>
              <a:t>T</a:t>
            </a:r>
            <a:r>
              <a:rPr lang="en-US" dirty="0" smtClean="0"/>
              <a:t>he reversal of the </a:t>
            </a:r>
            <a:r>
              <a:rPr lang="en-US" b="1" dirty="0" err="1" smtClean="0"/>
              <a:t>subkey</a:t>
            </a:r>
            <a:r>
              <a:rPr lang="en-US" dirty="0" smtClean="0"/>
              <a:t> order for decryption is the only difference between encryption and decryption.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Feistel cipher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Footer Placeholder 11"/>
          <p:cNvSpPr txBox="1">
            <a:spLocks/>
          </p:cNvSpPr>
          <p:nvPr/>
        </p:nvSpPr>
        <p:spPr>
          <a:xfrm>
            <a:off x="0" y="6492875"/>
            <a:ext cx="2350681" cy="365125"/>
          </a:xfrm>
          <a:prstGeom prst="rect">
            <a:avLst/>
          </a:prstGeom>
        </p:spPr>
        <p:txBody>
          <a:bodyPr vert="horz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BlowFish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4" descr="Blowfish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6229350"/>
            <a:ext cx="739873" cy="628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25146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Blowfish in details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22530" name="Picture 2" descr="http://frigginloon.com/wp-content/uploads/2009/01/blowfish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3352800"/>
            <a:ext cx="1562100" cy="1885950"/>
          </a:xfrm>
          <a:prstGeom prst="rect">
            <a:avLst/>
          </a:prstGeom>
          <a:noFill/>
        </p:spPr>
      </p:pic>
      <p:sp>
        <p:nvSpPr>
          <p:cNvPr id="8" name="Footer Placeholder 11"/>
          <p:cNvSpPr txBox="1">
            <a:spLocks/>
          </p:cNvSpPr>
          <p:nvPr/>
        </p:nvSpPr>
        <p:spPr>
          <a:xfrm>
            <a:off x="0" y="6492875"/>
            <a:ext cx="2350681" cy="365125"/>
          </a:xfrm>
          <a:prstGeom prst="rect">
            <a:avLst/>
          </a:prstGeom>
        </p:spPr>
        <p:txBody>
          <a:bodyPr vert="horz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BlowFish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4" descr="Blowfish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6229350"/>
            <a:ext cx="739873" cy="628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Andalus" pitchFamily="2" charset="-78"/>
              </a:rPr>
              <a:t>A keyed, symmetric block cipher</a:t>
            </a:r>
          </a:p>
          <a:p>
            <a:r>
              <a:rPr lang="en-US" dirty="0" smtClean="0">
                <a:cs typeface="Andalus" pitchFamily="2" charset="-78"/>
              </a:rPr>
              <a:t>Designed in 1993 by Bruce </a:t>
            </a:r>
            <a:r>
              <a:rPr lang="en-US" dirty="0" err="1" smtClean="0">
                <a:cs typeface="Andalus" pitchFamily="2" charset="-78"/>
              </a:rPr>
              <a:t>Schneier</a:t>
            </a:r>
            <a:r>
              <a:rPr lang="en-US" dirty="0" smtClean="0">
                <a:cs typeface="Andalus" pitchFamily="2" charset="-78"/>
              </a:rPr>
              <a:t> </a:t>
            </a:r>
          </a:p>
          <a:p>
            <a:r>
              <a:rPr lang="en-US" dirty="0" smtClean="0">
                <a:cs typeface="Andalus" pitchFamily="2" charset="-78"/>
              </a:rPr>
              <a:t>Blowfish provides a good encryption rate in software and no effective cryptanalysis of it has been found to date. </a:t>
            </a:r>
          </a:p>
          <a:p>
            <a:r>
              <a:rPr lang="en-US" dirty="0" smtClean="0">
                <a:cs typeface="Andalus" pitchFamily="2" charset="-78"/>
              </a:rPr>
              <a:t>However, the Advanced Encryption Standard now receives more attention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096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Blowfish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Footer Placeholder 11"/>
          <p:cNvSpPr txBox="1">
            <a:spLocks/>
          </p:cNvSpPr>
          <p:nvPr/>
        </p:nvSpPr>
        <p:spPr>
          <a:xfrm>
            <a:off x="0" y="6492875"/>
            <a:ext cx="2350681" cy="365125"/>
          </a:xfrm>
          <a:prstGeom prst="rect">
            <a:avLst/>
          </a:prstGeom>
        </p:spPr>
        <p:txBody>
          <a:bodyPr vert="horz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BlowFish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4" descr="Blowfish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6229350"/>
            <a:ext cx="739873" cy="628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cs typeface="Andalus" pitchFamily="2" charset="-78"/>
              </a:rPr>
              <a:t>A general-purpose algorithm, intended as a replacement for the aging DES and free of the problems and constraints associated with other algorithms.</a:t>
            </a:r>
          </a:p>
          <a:p>
            <a:endParaRPr lang="en-US" sz="2400" dirty="0" smtClean="0">
              <a:cs typeface="Andalus" pitchFamily="2" charset="-78"/>
            </a:endParaRPr>
          </a:p>
          <a:p>
            <a:r>
              <a:rPr lang="en-US" sz="2400" dirty="0" smtClean="0"/>
              <a:t>The algorithm is hereby placed in the public domain, and can be freely used by anyone.</a:t>
            </a:r>
          </a:p>
          <a:p>
            <a:endParaRPr lang="en-US" sz="2400" dirty="0" smtClean="0"/>
          </a:p>
          <a:p>
            <a:r>
              <a:rPr lang="en-US" sz="2400" dirty="0" smtClean="0"/>
              <a:t>Notable features of the Bluefish design include key-dependent S-boxes and a highly complex key schedule.</a:t>
            </a:r>
          </a:p>
          <a:p>
            <a:endParaRPr lang="en-US" sz="2400" dirty="0">
              <a:cs typeface="Andalus" pitchFamily="2" charset="-7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Blowfish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Footer Placeholder 11"/>
          <p:cNvSpPr txBox="1">
            <a:spLocks/>
          </p:cNvSpPr>
          <p:nvPr/>
        </p:nvSpPr>
        <p:spPr>
          <a:xfrm>
            <a:off x="0" y="6492875"/>
            <a:ext cx="2350681" cy="365125"/>
          </a:xfrm>
          <a:prstGeom prst="rect">
            <a:avLst/>
          </a:prstGeom>
        </p:spPr>
        <p:txBody>
          <a:bodyPr vert="horz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BlowFish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4" descr="Blowfish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6229350"/>
            <a:ext cx="739873" cy="628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Blowfish use  a Feistel network, iterating a simple encryption function 16 times. </a:t>
            </a:r>
          </a:p>
          <a:p>
            <a:r>
              <a:rPr lang="en-US" dirty="0" smtClean="0"/>
              <a:t>The block size is 64 bits, </a:t>
            </a:r>
          </a:p>
          <a:p>
            <a:r>
              <a:rPr lang="en-US" dirty="0"/>
              <a:t>T</a:t>
            </a:r>
            <a:r>
              <a:rPr lang="en-US" dirty="0" smtClean="0"/>
              <a:t>he key can be 32 bits length up to 448 bits.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Blowfish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Footer Placeholder 11"/>
          <p:cNvSpPr txBox="1">
            <a:spLocks/>
          </p:cNvSpPr>
          <p:nvPr/>
        </p:nvSpPr>
        <p:spPr>
          <a:xfrm>
            <a:off x="0" y="6492875"/>
            <a:ext cx="2350681" cy="365125"/>
          </a:xfrm>
          <a:prstGeom prst="rect">
            <a:avLst/>
          </a:prstGeom>
        </p:spPr>
        <p:txBody>
          <a:bodyPr vert="horz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BlowFish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4" descr="Blowfish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6229350"/>
            <a:ext cx="739873" cy="628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Description of algorithm:</a:t>
            </a:r>
          </a:p>
          <a:p>
            <a:pPr>
              <a:buNone/>
            </a:pPr>
            <a:r>
              <a:rPr lang="en-US" dirty="0" smtClean="0"/>
              <a:t>The algorithm consists of two parts: </a:t>
            </a:r>
          </a:p>
          <a:p>
            <a:pPr lvl="0">
              <a:buNone/>
            </a:pPr>
            <a:endParaRPr lang="en-US" dirty="0" smtClean="0"/>
          </a:p>
          <a:p>
            <a:pPr lvl="0">
              <a:buNone/>
            </a:pPr>
            <a:r>
              <a:rPr lang="en-US" dirty="0" smtClean="0"/>
              <a:t>1- </a:t>
            </a:r>
            <a:r>
              <a:rPr lang="en-US" dirty="0" smtClean="0">
                <a:solidFill>
                  <a:srgbClr val="FF0000"/>
                </a:solidFill>
              </a:rPr>
              <a:t>Data- encryption and Decryption</a:t>
            </a:r>
            <a:r>
              <a:rPr lang="en-US" dirty="0" smtClean="0"/>
              <a:t>.</a:t>
            </a:r>
          </a:p>
          <a:p>
            <a:pPr lvl="0">
              <a:buNone/>
            </a:pPr>
            <a:endParaRPr lang="en-US" dirty="0" smtClean="0"/>
          </a:p>
          <a:p>
            <a:pPr lvl="0">
              <a:buNone/>
            </a:pPr>
            <a:r>
              <a:rPr lang="en-US" dirty="0" smtClean="0"/>
              <a:t>2- </a:t>
            </a:r>
            <a:r>
              <a:rPr lang="en-US" dirty="0" smtClean="0">
                <a:solidFill>
                  <a:srgbClr val="FF0000"/>
                </a:solidFill>
              </a:rPr>
              <a:t>key-expansion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Blowfish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Footer Placeholder 11"/>
          <p:cNvSpPr txBox="1">
            <a:spLocks/>
          </p:cNvSpPr>
          <p:nvPr/>
        </p:nvSpPr>
        <p:spPr>
          <a:xfrm>
            <a:off x="0" y="6492875"/>
            <a:ext cx="2350681" cy="365125"/>
          </a:xfrm>
          <a:prstGeom prst="rect">
            <a:avLst/>
          </a:prstGeom>
        </p:spPr>
        <p:txBody>
          <a:bodyPr vert="horz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BlowFish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4" descr="Blowfish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6229350"/>
            <a:ext cx="739873" cy="628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encryption occurs via a 16-round Feistel network</a:t>
            </a:r>
          </a:p>
          <a:p>
            <a:r>
              <a:rPr lang="en-US" dirty="0" smtClean="0"/>
              <a:t>All operations are XORs and additions on 32-bit words.</a:t>
            </a:r>
          </a:p>
          <a:p>
            <a:r>
              <a:rPr lang="en-US" dirty="0" smtClean="0"/>
              <a:t>The only additional operations are four indexed array data lookups per round.</a:t>
            </a:r>
          </a:p>
          <a:p>
            <a:endParaRPr lang="en-US" b="1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8534400" cy="758952"/>
          </a:xfrm>
        </p:spPr>
        <p:txBody>
          <a:bodyPr>
            <a:normAutofit fontScale="90000"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4000" b="1" dirty="0" smtClean="0">
                <a:latin typeface="+mn-lt"/>
                <a:ea typeface="+mn-ea"/>
                <a:cs typeface="+mn-cs"/>
              </a:rPr>
              <a:t>   1-Data- encryption and Decryption</a:t>
            </a:r>
            <a:endParaRPr lang="en-US" sz="4000" b="1" dirty="0"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Footer Placeholder 11"/>
          <p:cNvSpPr txBox="1">
            <a:spLocks/>
          </p:cNvSpPr>
          <p:nvPr/>
        </p:nvSpPr>
        <p:spPr>
          <a:xfrm>
            <a:off x="0" y="6492875"/>
            <a:ext cx="2350681" cy="365125"/>
          </a:xfrm>
          <a:prstGeom prst="rect">
            <a:avLst/>
          </a:prstGeom>
        </p:spPr>
        <p:txBody>
          <a:bodyPr vert="horz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BlowFish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4" descr="Blowfish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6229350"/>
            <a:ext cx="739873" cy="628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Blowfish Encryption process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838200"/>
            <a:ext cx="3866133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11"/>
          <p:cNvSpPr txBox="1">
            <a:spLocks/>
          </p:cNvSpPr>
          <p:nvPr/>
        </p:nvSpPr>
        <p:spPr>
          <a:xfrm>
            <a:off x="0" y="6492875"/>
            <a:ext cx="2350681" cy="365125"/>
          </a:xfrm>
          <a:prstGeom prst="rect">
            <a:avLst/>
          </a:prstGeom>
        </p:spPr>
        <p:txBody>
          <a:bodyPr vert="horz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BlowFish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4" descr="Blowfish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6229350"/>
            <a:ext cx="739873" cy="628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Basic concepts in cryptography </a:t>
            </a:r>
          </a:p>
          <a:p>
            <a:endParaRPr lang="en-US" dirty="0" smtClean="0"/>
          </a:p>
          <a:p>
            <a:r>
              <a:rPr lang="en-US" b="1" dirty="0" smtClean="0"/>
              <a:t>Blowfish in details</a:t>
            </a:r>
          </a:p>
          <a:p>
            <a:endParaRPr lang="en-US" b="1" dirty="0" smtClean="0"/>
          </a:p>
          <a:p>
            <a:r>
              <a:rPr lang="en-US" b="1" dirty="0" smtClean="0"/>
              <a:t>Implementation of Blowfish using python</a:t>
            </a:r>
          </a:p>
          <a:p>
            <a:endParaRPr lang="en-US" b="1" dirty="0" smtClean="0"/>
          </a:p>
          <a:p>
            <a:r>
              <a:rPr lang="en-US" b="1" dirty="0" smtClean="0"/>
              <a:t>Crypto analysis of Blowfish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BlowFish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Footer Placeholder 11"/>
          <p:cNvSpPr txBox="1">
            <a:spLocks/>
          </p:cNvSpPr>
          <p:nvPr/>
        </p:nvSpPr>
        <p:spPr>
          <a:xfrm>
            <a:off x="0" y="6492875"/>
            <a:ext cx="2350681" cy="365125"/>
          </a:xfrm>
          <a:prstGeom prst="rect">
            <a:avLst/>
          </a:prstGeom>
        </p:spPr>
        <p:txBody>
          <a:bodyPr vert="horz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BlowFish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4" descr="Blowfish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6229350"/>
            <a:ext cx="739873" cy="628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95672"/>
          </a:xfrm>
        </p:spPr>
        <p:txBody>
          <a:bodyPr>
            <a:normAutofit fontScale="92500" lnSpcReduction="10000"/>
          </a:bodyPr>
          <a:lstStyle/>
          <a:p>
            <a:pPr lvl="0">
              <a:buNone/>
            </a:pPr>
            <a:r>
              <a:rPr lang="en-US" b="1" u="sng" dirty="0" smtClean="0"/>
              <a:t>Encryption process:</a:t>
            </a:r>
            <a:endParaRPr lang="en-US" dirty="0" smtClean="0"/>
          </a:p>
          <a:p>
            <a:r>
              <a:rPr lang="en-US" dirty="0" smtClean="0"/>
              <a:t>The input is a 64-bit data of element “x”</a:t>
            </a:r>
          </a:p>
          <a:p>
            <a:pPr lvl="0"/>
            <a:r>
              <a:rPr lang="en-US" dirty="0" smtClean="0"/>
              <a:t>Divide x into two 32-bit halves: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xL</a:t>
            </a:r>
            <a:r>
              <a:rPr lang="en-US" dirty="0" smtClean="0"/>
              <a:t>, </a:t>
            </a:r>
            <a:r>
              <a:rPr lang="en-US" dirty="0" err="1" smtClean="0"/>
              <a:t>xR</a:t>
            </a:r>
            <a:r>
              <a:rPr lang="en-US" dirty="0" smtClean="0"/>
              <a:t> For </a:t>
            </a:r>
            <a:r>
              <a:rPr lang="en-US" dirty="0" err="1" smtClean="0"/>
              <a:t>i</a:t>
            </a:r>
            <a:r>
              <a:rPr lang="en-US" dirty="0" smtClean="0"/>
              <a:t> = 1 to 16:</a:t>
            </a:r>
          </a:p>
          <a:p>
            <a:pPr lvl="1"/>
            <a:r>
              <a:rPr lang="en-US" dirty="0" err="1" smtClean="0"/>
              <a:t>xL</a:t>
            </a:r>
            <a:r>
              <a:rPr lang="en-US" dirty="0" smtClean="0"/>
              <a:t> = </a:t>
            </a:r>
            <a:r>
              <a:rPr lang="en-US" dirty="0" err="1" smtClean="0"/>
              <a:t>xL</a:t>
            </a:r>
            <a:r>
              <a:rPr lang="en-US" dirty="0" smtClean="0"/>
              <a:t> XOR Pi              </a:t>
            </a:r>
          </a:p>
          <a:p>
            <a:pPr lvl="1"/>
            <a:r>
              <a:rPr lang="en-US" dirty="0" err="1" smtClean="0"/>
              <a:t>xR</a:t>
            </a:r>
            <a:r>
              <a:rPr lang="en-US" dirty="0" smtClean="0"/>
              <a:t> = F(</a:t>
            </a:r>
            <a:r>
              <a:rPr lang="en-US" dirty="0" err="1" smtClean="0"/>
              <a:t>xL</a:t>
            </a:r>
            <a:r>
              <a:rPr lang="en-US" dirty="0" smtClean="0"/>
              <a:t>) XOR </a:t>
            </a:r>
            <a:r>
              <a:rPr lang="en-US" dirty="0" err="1" smtClean="0"/>
              <a:t>xR</a:t>
            </a:r>
            <a:endParaRPr lang="en-US" dirty="0" smtClean="0"/>
          </a:p>
          <a:p>
            <a:pPr lvl="1"/>
            <a:r>
              <a:rPr lang="en-US" dirty="0" smtClean="0"/>
              <a:t>Swap </a:t>
            </a:r>
            <a:r>
              <a:rPr lang="en-US" dirty="0" err="1" smtClean="0"/>
              <a:t>xL</a:t>
            </a:r>
            <a:r>
              <a:rPr lang="en-US" dirty="0" smtClean="0"/>
              <a:t> and </a:t>
            </a:r>
            <a:r>
              <a:rPr lang="en-US" dirty="0" err="1" smtClean="0"/>
              <a:t>xR</a:t>
            </a:r>
            <a:endParaRPr lang="en-US" dirty="0" smtClean="0"/>
          </a:p>
          <a:p>
            <a:pPr lvl="1"/>
            <a:r>
              <a:rPr lang="en-US" dirty="0" smtClean="0"/>
              <a:t>Then repeat it 16 time</a:t>
            </a:r>
          </a:p>
          <a:p>
            <a:pPr lvl="1"/>
            <a:r>
              <a:rPr lang="en-US" dirty="0" smtClean="0"/>
              <a:t>Swap </a:t>
            </a:r>
            <a:r>
              <a:rPr lang="en-US" dirty="0" err="1" smtClean="0"/>
              <a:t>xL</a:t>
            </a:r>
            <a:r>
              <a:rPr lang="en-US" dirty="0" smtClean="0"/>
              <a:t> and </a:t>
            </a:r>
            <a:r>
              <a:rPr lang="en-US" dirty="0" err="1" smtClean="0"/>
              <a:t>xR</a:t>
            </a:r>
            <a:r>
              <a:rPr lang="en-US" dirty="0" smtClean="0"/>
              <a:t> (Undo the last swap.)</a:t>
            </a:r>
          </a:p>
          <a:p>
            <a:pPr lvl="1"/>
            <a:r>
              <a:rPr lang="en-US" dirty="0" err="1" smtClean="0"/>
              <a:t>xL</a:t>
            </a:r>
            <a:r>
              <a:rPr lang="en-US" dirty="0" smtClean="0"/>
              <a:t> = </a:t>
            </a:r>
            <a:r>
              <a:rPr lang="en-US" dirty="0" err="1" smtClean="0"/>
              <a:t>xL</a:t>
            </a:r>
            <a:r>
              <a:rPr lang="en-US" dirty="0" smtClean="0"/>
              <a:t> XOR P18 </a:t>
            </a:r>
          </a:p>
          <a:p>
            <a:pPr lvl="1"/>
            <a:r>
              <a:rPr lang="en-US" dirty="0" err="1" smtClean="0"/>
              <a:t>xR</a:t>
            </a:r>
            <a:r>
              <a:rPr lang="en-US" dirty="0" smtClean="0"/>
              <a:t> = </a:t>
            </a:r>
            <a:r>
              <a:rPr lang="en-US" dirty="0" err="1" smtClean="0"/>
              <a:t>xR</a:t>
            </a:r>
            <a:r>
              <a:rPr lang="en-US" dirty="0" smtClean="0"/>
              <a:t> XOR P17</a:t>
            </a:r>
          </a:p>
          <a:p>
            <a:endParaRPr lang="en-US" dirty="0" smtClean="0"/>
          </a:p>
          <a:p>
            <a:pPr lvl="0"/>
            <a:r>
              <a:rPr lang="en-US" dirty="0" smtClean="0"/>
              <a:t>Recombine </a:t>
            </a:r>
            <a:r>
              <a:rPr lang="en-US" dirty="0" err="1" smtClean="0"/>
              <a:t>xL</a:t>
            </a:r>
            <a:r>
              <a:rPr lang="en-US" dirty="0" smtClean="0"/>
              <a:t> and </a:t>
            </a:r>
            <a:r>
              <a:rPr lang="en-US" dirty="0" err="1" smtClean="0"/>
              <a:t>xR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Data- encryption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Footer Placeholder 11"/>
          <p:cNvSpPr txBox="1">
            <a:spLocks/>
          </p:cNvSpPr>
          <p:nvPr/>
        </p:nvSpPr>
        <p:spPr>
          <a:xfrm>
            <a:off x="0" y="6492875"/>
            <a:ext cx="2350681" cy="365125"/>
          </a:xfrm>
          <a:prstGeom prst="rect">
            <a:avLst/>
          </a:prstGeom>
        </p:spPr>
        <p:txBody>
          <a:bodyPr vert="horz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BlowFish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4" descr="Blowfish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6229350"/>
            <a:ext cx="739873" cy="628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The P-array consists of 18 32-bit sub-keys P1, P2,..., P18.</a:t>
            </a:r>
          </a:p>
          <a:p>
            <a:pPr lvl="0"/>
            <a:r>
              <a:rPr lang="en-US" dirty="0" smtClean="0"/>
              <a:t>There are four 32-bit S-boxes with 256 entries each:</a:t>
            </a:r>
          </a:p>
          <a:p>
            <a:r>
              <a:rPr lang="en-US" dirty="0" smtClean="0"/>
              <a:t>S1,0, S1,1,..., S1,255;</a:t>
            </a:r>
          </a:p>
          <a:p>
            <a:r>
              <a:rPr lang="en-US" dirty="0" smtClean="0"/>
              <a:t>S2,0, S2,1,..,, S2,255;</a:t>
            </a:r>
          </a:p>
          <a:p>
            <a:r>
              <a:rPr lang="en-US" dirty="0" smtClean="0"/>
              <a:t>S3,0, S3,1,..., S3,255;</a:t>
            </a:r>
          </a:p>
          <a:p>
            <a:r>
              <a:rPr lang="en-US" dirty="0" smtClean="0"/>
              <a:t>S4,0, S4,1,..,, S4,255.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 Data- encryption and Decryption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Footer Placeholder 11"/>
          <p:cNvSpPr txBox="1">
            <a:spLocks/>
          </p:cNvSpPr>
          <p:nvPr/>
        </p:nvSpPr>
        <p:spPr>
          <a:xfrm>
            <a:off x="0" y="6492875"/>
            <a:ext cx="2350681" cy="365125"/>
          </a:xfrm>
          <a:prstGeom prst="rect">
            <a:avLst/>
          </a:prstGeom>
        </p:spPr>
        <p:txBody>
          <a:bodyPr vert="horz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BlowFish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4" descr="Blowfish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6229350"/>
            <a:ext cx="739873" cy="628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686800" cy="4525963"/>
          </a:xfrm>
        </p:spPr>
        <p:txBody>
          <a:bodyPr/>
          <a:lstStyle/>
          <a:p>
            <a:r>
              <a:rPr lang="en-US" dirty="0" smtClean="0"/>
              <a:t>Divide </a:t>
            </a:r>
            <a:r>
              <a:rPr lang="en-US" dirty="0" err="1" smtClean="0"/>
              <a:t>xL</a:t>
            </a:r>
            <a:r>
              <a:rPr lang="en-US" dirty="0" smtClean="0"/>
              <a:t> into four eight-bit quarters: a, b, c, and d.</a:t>
            </a:r>
          </a:p>
          <a:p>
            <a:endParaRPr lang="en-US" dirty="0" smtClean="0"/>
          </a:p>
          <a:p>
            <a:r>
              <a:rPr lang="en-US" dirty="0" smtClean="0"/>
              <a:t>8 bit all to choose from 256 possibilities of      s-box</a:t>
            </a:r>
          </a:p>
          <a:p>
            <a:endParaRPr lang="en-US" dirty="0" smtClean="0"/>
          </a:p>
          <a:p>
            <a:r>
              <a:rPr lang="en-US" dirty="0" smtClean="0"/>
              <a:t>F(</a:t>
            </a:r>
            <a:r>
              <a:rPr lang="en-US" dirty="0" err="1" smtClean="0"/>
              <a:t>xL</a:t>
            </a:r>
            <a:r>
              <a:rPr lang="en-US" dirty="0" smtClean="0"/>
              <a:t>) = ((S1,a + S2,b mod 2^32) XOR S3,c) + S4,d mod 2^32.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534400" cy="987552"/>
          </a:xfrm>
        </p:spPr>
        <p:txBody>
          <a:bodyPr>
            <a:noAutofit/>
          </a:bodyPr>
          <a:lstStyle/>
          <a:p>
            <a:pPr lvl="0"/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>Blowfish Function F </a:t>
            </a:r>
            <a:br>
              <a:rPr lang="en-US" sz="4000" b="1" dirty="0" smtClean="0"/>
            </a:br>
            <a:endParaRPr lang="en-US" sz="4000" b="1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8" name="Footer Placeholder 11"/>
          <p:cNvSpPr txBox="1">
            <a:spLocks/>
          </p:cNvSpPr>
          <p:nvPr/>
        </p:nvSpPr>
        <p:spPr>
          <a:xfrm>
            <a:off x="0" y="6492875"/>
            <a:ext cx="2350681" cy="365125"/>
          </a:xfrm>
          <a:prstGeom prst="rect">
            <a:avLst/>
          </a:prstGeom>
        </p:spPr>
        <p:txBody>
          <a:bodyPr vert="horz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BlowFish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4" descr="Blowfish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6229350"/>
            <a:ext cx="739873" cy="628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1026" name="Picture 2" descr="0308feat2fig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990600"/>
            <a:ext cx="7212643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228600" y="0"/>
            <a:ext cx="8763000" cy="4525963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The round function (Feistel function) of Blowfish</a:t>
            </a:r>
            <a:endParaRPr lang="en-US" dirty="0"/>
          </a:p>
        </p:txBody>
      </p:sp>
      <p:sp>
        <p:nvSpPr>
          <p:cNvPr id="7" name="Footer Placeholder 11"/>
          <p:cNvSpPr txBox="1">
            <a:spLocks/>
          </p:cNvSpPr>
          <p:nvPr/>
        </p:nvSpPr>
        <p:spPr>
          <a:xfrm>
            <a:off x="0" y="6492875"/>
            <a:ext cx="2350681" cy="365125"/>
          </a:xfrm>
          <a:prstGeom prst="rect">
            <a:avLst/>
          </a:prstGeom>
        </p:spPr>
        <p:txBody>
          <a:bodyPr vert="horz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BlowFish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4" descr="Blowfish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6229350"/>
            <a:ext cx="739873" cy="628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352800" cy="457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Decryption process </a:t>
            </a:r>
          </a:p>
          <a:p>
            <a:pPr>
              <a:buNone/>
            </a:pPr>
            <a:r>
              <a:rPr lang="en-US" sz="2400" dirty="0" smtClean="0"/>
              <a:t>is exactly the same as</a:t>
            </a:r>
          </a:p>
          <a:p>
            <a:pPr>
              <a:buNone/>
            </a:pPr>
            <a:r>
              <a:rPr lang="en-US" sz="2400" dirty="0" smtClean="0"/>
              <a:t> encryption, except that</a:t>
            </a:r>
          </a:p>
          <a:p>
            <a:pPr>
              <a:buNone/>
            </a:pPr>
            <a:r>
              <a:rPr lang="en-US" sz="2400" dirty="0" smtClean="0"/>
              <a:t> P1, P2,..., P18 are used</a:t>
            </a:r>
          </a:p>
          <a:p>
            <a:pPr>
              <a:buNone/>
            </a:pPr>
            <a:r>
              <a:rPr lang="en-US" sz="2400" dirty="0" smtClean="0"/>
              <a:t>in the reverse order.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8534400" cy="758952"/>
          </a:xfrm>
        </p:spPr>
        <p:txBody>
          <a:bodyPr>
            <a:noAutofit/>
          </a:bodyPr>
          <a:lstStyle/>
          <a:p>
            <a:pPr lvl="0"/>
            <a:r>
              <a:rPr lang="en-US" sz="4000" b="1" dirty="0" smtClean="0"/>
              <a:t>Blowfish Decryption Process </a:t>
            </a:r>
            <a:br>
              <a:rPr lang="en-US" sz="4000" b="1" dirty="0" smtClean="0"/>
            </a:br>
            <a:endParaRPr lang="en-US" sz="4000" b="1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75200" y="1371600"/>
            <a:ext cx="4064000" cy="516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8" name="Footer Placeholder 11"/>
          <p:cNvSpPr txBox="1">
            <a:spLocks/>
          </p:cNvSpPr>
          <p:nvPr/>
        </p:nvSpPr>
        <p:spPr>
          <a:xfrm>
            <a:off x="0" y="6492875"/>
            <a:ext cx="2350681" cy="365125"/>
          </a:xfrm>
          <a:prstGeom prst="rect">
            <a:avLst/>
          </a:prstGeom>
        </p:spPr>
        <p:txBody>
          <a:bodyPr vert="horz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BlowFish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4" descr="Blowfish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6229350"/>
            <a:ext cx="739873" cy="628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Generating the Sub-keys:</a:t>
            </a:r>
          </a:p>
          <a:p>
            <a:pPr lvl="0">
              <a:buNone/>
            </a:pPr>
            <a:r>
              <a:rPr lang="en-US" dirty="0" smtClean="0"/>
              <a:t>1-  Initialize first the P-array and then the four S-boxes, in order, with a fixed string. This string consists of the hexadecimal digits of pi (less the initial 3):</a:t>
            </a:r>
          </a:p>
          <a:p>
            <a:pPr>
              <a:buNone/>
            </a:pPr>
            <a:r>
              <a:rPr lang="en-US" dirty="0" smtClean="0"/>
              <a:t>		P1 = 0x243f6a88</a:t>
            </a:r>
          </a:p>
          <a:p>
            <a:pPr>
              <a:buNone/>
            </a:pPr>
            <a:r>
              <a:rPr lang="en-US" dirty="0" smtClean="0"/>
              <a:t>		P2 = 0x85a308d3</a:t>
            </a:r>
          </a:p>
          <a:p>
            <a:pPr>
              <a:buNone/>
            </a:pPr>
            <a:r>
              <a:rPr lang="en-US" dirty="0" smtClean="0"/>
              <a:t>		P3 = 0x13198a2e</a:t>
            </a:r>
          </a:p>
          <a:p>
            <a:pPr>
              <a:buNone/>
            </a:pPr>
            <a:r>
              <a:rPr lang="en-US" dirty="0" smtClean="0"/>
              <a:t>		P4 = 0x03707344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 smtClean="0"/>
              <a:t>2- key-expansion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Footer Placeholder 11"/>
          <p:cNvSpPr txBox="1">
            <a:spLocks/>
          </p:cNvSpPr>
          <p:nvPr/>
        </p:nvSpPr>
        <p:spPr>
          <a:xfrm>
            <a:off x="0" y="6492875"/>
            <a:ext cx="2350681" cy="365125"/>
          </a:xfrm>
          <a:prstGeom prst="rect">
            <a:avLst/>
          </a:prstGeom>
        </p:spPr>
        <p:txBody>
          <a:bodyPr vert="horz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BlowFish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4" descr="Blowfish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6229350"/>
            <a:ext cx="739873" cy="628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en-US" dirty="0" smtClean="0">
                <a:cs typeface="Andalus" pitchFamily="2" charset="-78"/>
              </a:rPr>
              <a:t>2- Split key 8 digit (64 bit ) to 2 part and XOR first part sub key p1 , and second part with sub key p2, and so on until generate the new p18.</a:t>
            </a:r>
          </a:p>
          <a:p>
            <a:pPr>
              <a:buNone/>
            </a:pPr>
            <a:r>
              <a:rPr lang="en-US" dirty="0" smtClean="0">
                <a:cs typeface="Andalus" pitchFamily="2" charset="-78"/>
              </a:rPr>
              <a:t>3- Until now we XOR </a:t>
            </a:r>
            <a:r>
              <a:rPr lang="en-US" dirty="0" err="1" smtClean="0">
                <a:cs typeface="Andalus" pitchFamily="2" charset="-78"/>
              </a:rPr>
              <a:t>p_boxes</a:t>
            </a:r>
            <a:r>
              <a:rPr lang="en-US" dirty="0" smtClean="0">
                <a:cs typeface="Andalus" pitchFamily="2" charset="-78"/>
              </a:rPr>
              <a:t> with sec key however this not enough ,because if  </a:t>
            </a:r>
            <a:r>
              <a:rPr lang="en-US" dirty="0" err="1" smtClean="0">
                <a:cs typeface="Andalus" pitchFamily="2" charset="-78"/>
              </a:rPr>
              <a:t>xor</a:t>
            </a:r>
            <a:r>
              <a:rPr lang="en-US" dirty="0" smtClean="0">
                <a:cs typeface="Andalus" pitchFamily="2" charset="-78"/>
              </a:rPr>
              <a:t> </a:t>
            </a:r>
            <a:r>
              <a:rPr lang="en-US" dirty="0" err="1" smtClean="0">
                <a:cs typeface="Andalus" pitchFamily="2" charset="-78"/>
              </a:rPr>
              <a:t>p_boxes</a:t>
            </a:r>
            <a:r>
              <a:rPr lang="en-US" dirty="0" smtClean="0">
                <a:cs typeface="Andalus" pitchFamily="2" charset="-78"/>
              </a:rPr>
              <a:t>(which is known) with new </a:t>
            </a:r>
            <a:r>
              <a:rPr lang="en-US" dirty="0" err="1" smtClean="0">
                <a:cs typeface="Andalus" pitchFamily="2" charset="-78"/>
              </a:rPr>
              <a:t>p_boxes</a:t>
            </a:r>
            <a:r>
              <a:rPr lang="en-US" dirty="0" smtClean="0">
                <a:cs typeface="Andalus" pitchFamily="2" charset="-78"/>
              </a:rPr>
              <a:t> i will get the key.</a:t>
            </a:r>
          </a:p>
          <a:p>
            <a:pPr>
              <a:buNone/>
            </a:pPr>
            <a:endParaRPr lang="en-US" dirty="0" smtClean="0"/>
          </a:p>
          <a:p>
            <a:pPr lvl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key-expansion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4419600"/>
            <a:ext cx="1676400" cy="1600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oter Placeholder 11"/>
          <p:cNvSpPr txBox="1">
            <a:spLocks/>
          </p:cNvSpPr>
          <p:nvPr/>
        </p:nvSpPr>
        <p:spPr>
          <a:xfrm>
            <a:off x="0" y="6492875"/>
            <a:ext cx="2350681" cy="365125"/>
          </a:xfrm>
          <a:prstGeom prst="rect">
            <a:avLst/>
          </a:prstGeom>
        </p:spPr>
        <p:txBody>
          <a:bodyPr vert="horz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BlowFish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4" descr="Blowfish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6229350"/>
            <a:ext cx="739873" cy="628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en-US" dirty="0" smtClean="0">
                <a:cs typeface="Andalus" pitchFamily="2" charset="-78"/>
              </a:rPr>
              <a:t>3-  We will generate new chain for p &amp; s -</a:t>
            </a:r>
            <a:r>
              <a:rPr lang="en-US" dirty="0" err="1" smtClean="0">
                <a:cs typeface="Andalus" pitchFamily="2" charset="-78"/>
              </a:rPr>
              <a:t>boxs</a:t>
            </a:r>
            <a:r>
              <a:rPr lang="en-US" dirty="0" smtClean="0">
                <a:cs typeface="Andalus" pitchFamily="2" charset="-78"/>
              </a:rPr>
              <a:t> by encrypt them with p-box and old s-box using initial value xl=0  , </a:t>
            </a:r>
            <a:r>
              <a:rPr lang="en-US" dirty="0" err="1" smtClean="0">
                <a:cs typeface="Andalus" pitchFamily="2" charset="-78"/>
              </a:rPr>
              <a:t>xr</a:t>
            </a:r>
            <a:r>
              <a:rPr lang="en-US" dirty="0" smtClean="0">
                <a:cs typeface="Andalus" pitchFamily="2" charset="-78"/>
              </a:rPr>
              <a:t>=0.</a:t>
            </a:r>
          </a:p>
          <a:p>
            <a:pPr>
              <a:buNone/>
            </a:pPr>
            <a:r>
              <a:rPr lang="en-US" dirty="0" smtClean="0">
                <a:cs typeface="Andalus" pitchFamily="2" charset="-78"/>
              </a:rPr>
              <a:t>4- The output will be the new P1, P2 which will be the input to generate the ne P3,P4. until get all new Ps .</a:t>
            </a:r>
          </a:p>
          <a:p>
            <a:pPr lvl="0">
              <a:buNone/>
            </a:pPr>
            <a:r>
              <a:rPr lang="en-US" dirty="0" smtClean="0">
                <a:cs typeface="Andalus" pitchFamily="2" charset="-78"/>
              </a:rPr>
              <a:t>5- New P17,P18, then will be the initial value to re-generate s-box, and so on.</a:t>
            </a:r>
          </a:p>
          <a:p>
            <a:pPr lvl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key-expansion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Footer Placeholder 11"/>
          <p:cNvSpPr txBox="1">
            <a:spLocks/>
          </p:cNvSpPr>
          <p:nvPr/>
        </p:nvSpPr>
        <p:spPr>
          <a:xfrm>
            <a:off x="0" y="6492875"/>
            <a:ext cx="2350681" cy="365125"/>
          </a:xfrm>
          <a:prstGeom prst="rect">
            <a:avLst/>
          </a:prstGeom>
        </p:spPr>
        <p:txBody>
          <a:bodyPr vert="horz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BlowFish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4" descr="Blowfish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6229350"/>
            <a:ext cx="739873" cy="628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>
                <a:cs typeface="Andalus" pitchFamily="2" charset="-78"/>
              </a:rPr>
              <a:t>In total, 521 iterations are required to generate all required </a:t>
            </a:r>
            <a:r>
              <a:rPr lang="en-US" dirty="0" err="1" smtClean="0">
                <a:cs typeface="Andalus" pitchFamily="2" charset="-78"/>
              </a:rPr>
              <a:t>subkeys</a:t>
            </a:r>
            <a:endParaRPr lang="en-US" dirty="0" smtClean="0">
              <a:cs typeface="Andalus" pitchFamily="2" charset="-78"/>
            </a:endParaRPr>
          </a:p>
          <a:p>
            <a:pPr lvl="0"/>
            <a:endParaRPr lang="en-US" dirty="0" smtClean="0">
              <a:cs typeface="Andalus" pitchFamily="2" charset="-78"/>
            </a:endParaRPr>
          </a:p>
          <a:p>
            <a:pPr lvl="0"/>
            <a:endParaRPr lang="en-US" dirty="0" smtClean="0">
              <a:cs typeface="Andalus" pitchFamily="2" charset="-78"/>
            </a:endParaRPr>
          </a:p>
          <a:p>
            <a:r>
              <a:rPr lang="en-US" dirty="0" smtClean="0">
                <a:cs typeface="Andalus" pitchFamily="2" charset="-78"/>
              </a:rPr>
              <a:t>521=[(18+256*4)/2](where we have 18 P, and 4 S-</a:t>
            </a:r>
            <a:r>
              <a:rPr lang="en-US" dirty="0" err="1" smtClean="0">
                <a:cs typeface="Andalus" pitchFamily="2" charset="-78"/>
              </a:rPr>
              <a:t>boxs</a:t>
            </a:r>
            <a:r>
              <a:rPr lang="en-US" dirty="0" smtClean="0">
                <a:cs typeface="Andalus" pitchFamily="2" charset="-78"/>
              </a:rPr>
              <a:t> with256 element inside each)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key-expansion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Footer Placeholder 11"/>
          <p:cNvSpPr txBox="1">
            <a:spLocks/>
          </p:cNvSpPr>
          <p:nvPr/>
        </p:nvSpPr>
        <p:spPr>
          <a:xfrm>
            <a:off x="0" y="6492875"/>
            <a:ext cx="2350681" cy="365125"/>
          </a:xfrm>
          <a:prstGeom prst="rect">
            <a:avLst/>
          </a:prstGeom>
        </p:spPr>
        <p:txBody>
          <a:bodyPr vert="horz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BlowFish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4" descr="Blowfish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6229350"/>
            <a:ext cx="739873" cy="628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295400"/>
            <a:ext cx="8839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Implementation of Blowfish using 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6146" name="Picture 2" descr="http://www.cis.upenn.edu/~lhuang3/cse399-python/images/smilingpython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2743200"/>
            <a:ext cx="2667000" cy="2667000"/>
          </a:xfrm>
          <a:prstGeom prst="rect">
            <a:avLst/>
          </a:prstGeom>
          <a:noFill/>
        </p:spPr>
      </p:pic>
      <p:sp>
        <p:nvSpPr>
          <p:cNvPr id="8" name="Footer Placeholder 11"/>
          <p:cNvSpPr txBox="1">
            <a:spLocks/>
          </p:cNvSpPr>
          <p:nvPr/>
        </p:nvSpPr>
        <p:spPr>
          <a:xfrm>
            <a:off x="0" y="6492875"/>
            <a:ext cx="2350681" cy="365125"/>
          </a:xfrm>
          <a:prstGeom prst="rect">
            <a:avLst/>
          </a:prstGeom>
        </p:spPr>
        <p:txBody>
          <a:bodyPr vert="horz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BlowFish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4" descr="Blowfish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6229350"/>
            <a:ext cx="739873" cy="628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1- S-box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2- Feistel cipher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Basic concepts in cryptography 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1143000"/>
            <a:ext cx="1209675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3" name="Picture 5" descr="http://www.bytefusion.com/products/ens/secexmail/smart_guy_teaching_hr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3505200"/>
            <a:ext cx="2152650" cy="2152651"/>
          </a:xfrm>
          <a:prstGeom prst="rect">
            <a:avLst/>
          </a:prstGeom>
          <a:noFill/>
        </p:spPr>
      </p:pic>
      <p:sp>
        <p:nvSpPr>
          <p:cNvPr id="9" name="Footer Placeholder 11"/>
          <p:cNvSpPr txBox="1">
            <a:spLocks/>
          </p:cNvSpPr>
          <p:nvPr/>
        </p:nvSpPr>
        <p:spPr>
          <a:xfrm>
            <a:off x="0" y="6492875"/>
            <a:ext cx="2350681" cy="365125"/>
          </a:xfrm>
          <a:prstGeom prst="rect">
            <a:avLst/>
          </a:prstGeom>
        </p:spPr>
        <p:txBody>
          <a:bodyPr vert="horz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BlowFish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Picture 4" descr="Blowfish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6229350"/>
            <a:ext cx="739873" cy="628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690872"/>
          </a:xfrm>
        </p:spPr>
        <p:txBody>
          <a:bodyPr>
            <a:normAutofit fontScale="55000" lnSpcReduction="20000"/>
          </a:bodyPr>
          <a:lstStyle/>
          <a:p>
            <a:pPr lvl="0"/>
            <a:r>
              <a:rPr lang="en-US" dirty="0" smtClean="0"/>
              <a:t>We made the Blowfish implementation using python.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The code is writing as object oriented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We add comments as much as we can to make code clear to any one even if he doesn’t know python</a:t>
            </a:r>
            <a:r>
              <a:rPr lang="en-US" b="1" u="sng" dirty="0" smtClean="0"/>
              <a:t>. </a:t>
            </a:r>
            <a:r>
              <a:rPr lang="en-US" b="1" u="sng" dirty="0" smtClean="0">
                <a:solidFill>
                  <a:srgbClr val="FF0000"/>
                </a:solidFill>
              </a:rPr>
              <a:t>Comments are started by “#” and with RED color.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 Code is originally written by Michael </a:t>
            </a:r>
            <a:r>
              <a:rPr lang="en-US" dirty="0" err="1" smtClean="0"/>
              <a:t>Gilfix</a:t>
            </a:r>
            <a:r>
              <a:rPr lang="en-US" dirty="0" smtClean="0"/>
              <a:t>  (C) 2002 , and it’s open Source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We added 2 new function, to support unlimited Bits input to cipher and unlimited cipher Bits to decrypt.</a:t>
            </a:r>
          </a:p>
          <a:p>
            <a:pPr lvl="0"/>
            <a:endParaRPr lang="en-US" dirty="0" smtClean="0"/>
          </a:p>
          <a:p>
            <a:pPr lvl="0"/>
            <a:r>
              <a:rPr lang="en-US" b="1" u="sng" dirty="0" smtClean="0"/>
              <a:t>If input data is not multiple of 8 character, it is padded by “*” for each character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We call the new 2 fn  (en), and (den) you can use them easy as following </a:t>
            </a:r>
          </a:p>
          <a:p>
            <a:pPr lvl="0"/>
            <a:r>
              <a:rPr lang="en-US" dirty="0" smtClean="0"/>
              <a:t>Example:-</a:t>
            </a:r>
          </a:p>
          <a:p>
            <a:pPr lvl="1"/>
            <a:r>
              <a:rPr lang="en-US" dirty="0" smtClean="0"/>
              <a:t>Blowfish('</a:t>
            </a:r>
            <a:r>
              <a:rPr lang="en-US" dirty="0" err="1" smtClean="0"/>
              <a:t>testtest</a:t>
            </a:r>
            <a:r>
              <a:rPr lang="en-US" dirty="0" smtClean="0"/>
              <a:t>').en('</a:t>
            </a:r>
            <a:r>
              <a:rPr lang="en-US" dirty="0" err="1" smtClean="0"/>
              <a:t>aaaaaaaabbbbbbbb</a:t>
            </a:r>
            <a:r>
              <a:rPr lang="en-US" dirty="0" smtClean="0"/>
              <a:t>')     --&gt; to encrypt</a:t>
            </a:r>
          </a:p>
          <a:p>
            <a:pPr lvl="1"/>
            <a:r>
              <a:rPr lang="en-US" dirty="0" smtClean="0"/>
              <a:t>Blowfish('</a:t>
            </a:r>
            <a:r>
              <a:rPr lang="en-US" dirty="0" err="1" smtClean="0"/>
              <a:t>testtest</a:t>
            </a:r>
            <a:r>
              <a:rPr lang="en-US" dirty="0" smtClean="0"/>
              <a:t>').den('z\xc4!O\x1d\x9fc\x1c\xa0A\x1e\xf99\xa7\x1b\xc9') --&gt; to decrypt</a:t>
            </a:r>
          </a:p>
          <a:p>
            <a:pPr lvl="0"/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Blowfish using python</a:t>
            </a:r>
            <a:endParaRPr lang="en-US" dirty="0"/>
          </a:p>
        </p:txBody>
      </p:sp>
      <p:sp>
        <p:nvSpPr>
          <p:cNvPr id="6" name="Footer Placeholder 11"/>
          <p:cNvSpPr txBox="1">
            <a:spLocks/>
          </p:cNvSpPr>
          <p:nvPr/>
        </p:nvSpPr>
        <p:spPr>
          <a:xfrm>
            <a:off x="0" y="6492875"/>
            <a:ext cx="2350681" cy="365125"/>
          </a:xfrm>
          <a:prstGeom prst="rect">
            <a:avLst/>
          </a:prstGeom>
        </p:spPr>
        <p:txBody>
          <a:bodyPr vert="horz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BlowFish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4" descr="Blowfish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6229350"/>
            <a:ext cx="739873" cy="628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Encryption Algorithm flowchart</a:t>
            </a:r>
            <a:endParaRPr lang="en-US" dirty="0"/>
          </a:p>
        </p:txBody>
      </p:sp>
      <p:grpSp>
        <p:nvGrpSpPr>
          <p:cNvPr id="1026" name="Group 2"/>
          <p:cNvGrpSpPr>
            <a:grpSpLocks noChangeAspect="1"/>
          </p:cNvGrpSpPr>
          <p:nvPr/>
        </p:nvGrpSpPr>
        <p:grpSpPr bwMode="auto">
          <a:xfrm>
            <a:off x="1143000" y="1311275"/>
            <a:ext cx="6732587" cy="5546725"/>
            <a:chOff x="735" y="2289"/>
            <a:chExt cx="10602" cy="8735"/>
          </a:xfrm>
        </p:grpSpPr>
        <p:sp>
          <p:nvSpPr>
            <p:cNvPr id="1027" name="AutoShape 3"/>
            <p:cNvSpPr>
              <a:spLocks noChangeAspect="1" noChangeArrowheads="1"/>
            </p:cNvSpPr>
            <p:nvPr/>
          </p:nvSpPr>
          <p:spPr bwMode="auto">
            <a:xfrm>
              <a:off x="735" y="2289"/>
              <a:ext cx="10602" cy="87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8" name="AutoShape 4"/>
            <p:cNvSpPr>
              <a:spLocks noChangeArrowheads="1"/>
            </p:cNvSpPr>
            <p:nvPr/>
          </p:nvSpPr>
          <p:spPr bwMode="auto">
            <a:xfrm>
              <a:off x="735" y="2289"/>
              <a:ext cx="2059" cy="65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82296" tIns="41148" rIns="82296" bIns="41148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Arial" pitchFamily="34" charset="0"/>
                  <a:cs typeface="Arial" pitchFamily="34" charset="0"/>
                </a:rPr>
                <a:t>Begin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9" name="AutoShape 5"/>
            <p:cNvSpPr>
              <a:spLocks noChangeArrowheads="1"/>
            </p:cNvSpPr>
            <p:nvPr/>
          </p:nvSpPr>
          <p:spPr bwMode="auto">
            <a:xfrm>
              <a:off x="9357" y="9044"/>
              <a:ext cx="1458" cy="65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82296" tIns="41148" rIns="82296" bIns="41148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Arial" pitchFamily="34" charset="0"/>
                  <a:cs typeface="Arial" pitchFamily="34" charset="0"/>
                </a:rPr>
                <a:t>End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0" name="Text Box 6"/>
            <p:cNvSpPr txBox="1">
              <a:spLocks noChangeArrowheads="1"/>
            </p:cNvSpPr>
            <p:nvPr/>
          </p:nvSpPr>
          <p:spPr bwMode="auto">
            <a:xfrm>
              <a:off x="4094" y="2398"/>
              <a:ext cx="4334" cy="53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Arial" pitchFamily="34" charset="0"/>
                  <a:cs typeface="Arial" pitchFamily="34" charset="0"/>
                </a:rPr>
                <a:t>X</a:t>
              </a:r>
              <a:r>
                <a:rPr kumimoji="0" lang="th-TH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Arial" pitchFamily="34" charset="0"/>
                  <a:cs typeface="Arial" pitchFamily="34" charset="0"/>
                </a:rPr>
                <a:t>/2 = </a:t>
              </a: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Arial" pitchFamily="34" charset="0"/>
                  <a:cs typeface="Arial" pitchFamily="34" charset="0"/>
                </a:rPr>
                <a:t>XL and XR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1" name="Text Box 7"/>
            <p:cNvSpPr txBox="1">
              <a:spLocks noChangeArrowheads="1"/>
            </p:cNvSpPr>
            <p:nvPr/>
          </p:nvSpPr>
          <p:spPr bwMode="auto">
            <a:xfrm>
              <a:off x="4094" y="4002"/>
              <a:ext cx="4334" cy="88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Arial" pitchFamily="34" charset="0"/>
                  <a:cs typeface="Arial" pitchFamily="34" charset="0"/>
                </a:rPr>
                <a:t>XL </a:t>
              </a:r>
              <a:r>
                <a:rPr kumimoji="0" lang="th-TH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Arial" pitchFamily="34" charset="0"/>
                  <a:cs typeface="Arial" pitchFamily="34" charset="0"/>
                </a:rPr>
                <a:t>= </a:t>
              </a: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Arial" pitchFamily="34" charset="0"/>
                  <a:cs typeface="Arial" pitchFamily="34" charset="0"/>
                </a:rPr>
                <a:t>XL XOR Pi</a:t>
              </a:r>
              <a:endParaRPr kumimoji="0" lang="th-TH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Arial" pitchFamily="34" charset="0"/>
                  <a:cs typeface="Arial" pitchFamily="34" charset="0"/>
                </a:rPr>
                <a:t>XR </a:t>
              </a:r>
              <a:r>
                <a:rPr kumimoji="0" lang="th-TH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Arial" pitchFamily="34" charset="0"/>
                  <a:cs typeface="Arial" pitchFamily="34" charset="0"/>
                </a:rPr>
                <a:t>=</a:t>
              </a: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Arial" pitchFamily="34" charset="0"/>
                  <a:cs typeface="Arial" pitchFamily="34" charset="0"/>
                </a:rPr>
                <a:t> F</a:t>
              </a:r>
              <a:r>
                <a:rPr kumimoji="0" lang="th-TH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Arial" pitchFamily="34" charset="0"/>
                  <a:cs typeface="Arial" pitchFamily="34" charset="0"/>
                </a:rPr>
                <a:t> (</a:t>
              </a: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Arial" pitchFamily="34" charset="0"/>
                  <a:cs typeface="Arial" pitchFamily="34" charset="0"/>
                </a:rPr>
                <a:t>XL</a:t>
              </a:r>
              <a:r>
                <a:rPr kumimoji="0" lang="th-TH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Arial" pitchFamily="34" charset="0"/>
                  <a:cs typeface="Arial" pitchFamily="34" charset="0"/>
                </a:rPr>
                <a:t>)</a:t>
              </a: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Arial" pitchFamily="34" charset="0"/>
                  <a:cs typeface="Arial" pitchFamily="34" charset="0"/>
                </a:rPr>
                <a:t> XOR XR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2" name="Text Box 8"/>
            <p:cNvSpPr txBox="1">
              <a:spLocks noChangeArrowheads="1"/>
            </p:cNvSpPr>
            <p:nvPr/>
          </p:nvSpPr>
          <p:spPr bwMode="auto">
            <a:xfrm>
              <a:off x="4094" y="3201"/>
              <a:ext cx="4334" cy="49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Arial" pitchFamily="34" charset="0"/>
                  <a:cs typeface="Arial" pitchFamily="34" charset="0"/>
                </a:rPr>
                <a:t>For I </a:t>
              </a:r>
              <a:r>
                <a:rPr kumimoji="0" lang="th-TH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Arial" pitchFamily="34" charset="0"/>
                  <a:cs typeface="Arial" pitchFamily="34" charset="0"/>
                </a:rPr>
                <a:t>= 1</a:t>
              </a: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Arial" pitchFamily="34" charset="0"/>
                  <a:cs typeface="Arial" pitchFamily="34" charset="0"/>
                </a:rPr>
                <a:t> to </a:t>
              </a:r>
              <a:r>
                <a:rPr kumimoji="0" lang="th-TH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Arial" pitchFamily="34" charset="0"/>
                  <a:cs typeface="Arial" pitchFamily="34" charset="0"/>
                </a:rPr>
                <a:t>16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3" name="Text Box 9"/>
            <p:cNvSpPr txBox="1">
              <a:spLocks noChangeArrowheads="1"/>
            </p:cNvSpPr>
            <p:nvPr/>
          </p:nvSpPr>
          <p:spPr bwMode="auto">
            <a:xfrm>
              <a:off x="4094" y="7250"/>
              <a:ext cx="4334" cy="53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Arial" pitchFamily="34" charset="0"/>
                  <a:cs typeface="Arial" pitchFamily="34" charset="0"/>
                </a:rPr>
                <a:t>Swap XL and XR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4" name="Text Box 10"/>
            <p:cNvSpPr txBox="1">
              <a:spLocks noChangeArrowheads="1"/>
            </p:cNvSpPr>
            <p:nvPr/>
          </p:nvSpPr>
          <p:spPr bwMode="auto">
            <a:xfrm>
              <a:off x="4094" y="8144"/>
              <a:ext cx="4334" cy="9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Arial" pitchFamily="34" charset="0"/>
                  <a:cs typeface="Arial" pitchFamily="34" charset="0"/>
                </a:rPr>
                <a:t>XL </a:t>
              </a:r>
              <a:r>
                <a:rPr kumimoji="0" lang="th-TH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Arial" pitchFamily="34" charset="0"/>
                  <a:cs typeface="Arial" pitchFamily="34" charset="0"/>
                </a:rPr>
                <a:t>= </a:t>
              </a: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Arial" pitchFamily="34" charset="0"/>
                  <a:cs typeface="Arial" pitchFamily="34" charset="0"/>
                </a:rPr>
                <a:t>XL XOR P</a:t>
              </a:r>
              <a:r>
                <a:rPr kumimoji="0" lang="th-TH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Arial" pitchFamily="34" charset="0"/>
                  <a:cs typeface="Arial" pitchFamily="34" charset="0"/>
                </a:rPr>
                <a:t>18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Arial" pitchFamily="34" charset="0"/>
                  <a:cs typeface="Arial" pitchFamily="34" charset="0"/>
                </a:rPr>
                <a:t>XR </a:t>
              </a:r>
              <a:r>
                <a:rPr kumimoji="0" lang="th-TH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Arial" pitchFamily="34" charset="0"/>
                  <a:cs typeface="Arial" pitchFamily="34" charset="0"/>
                </a:rPr>
                <a:t>= </a:t>
              </a: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Arial" pitchFamily="34" charset="0"/>
                  <a:cs typeface="Arial" pitchFamily="34" charset="0"/>
                </a:rPr>
                <a:t>XR XOR P</a:t>
              </a:r>
              <a:r>
                <a:rPr kumimoji="0" lang="th-TH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Arial" pitchFamily="34" charset="0"/>
                  <a:cs typeface="Arial" pitchFamily="34" charset="0"/>
                </a:rPr>
                <a:t>17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5" name="Text Box 11"/>
            <p:cNvSpPr txBox="1">
              <a:spLocks noChangeArrowheads="1"/>
            </p:cNvSpPr>
            <p:nvPr/>
          </p:nvSpPr>
          <p:spPr bwMode="auto">
            <a:xfrm>
              <a:off x="4094" y="9224"/>
              <a:ext cx="4334" cy="53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Arial" pitchFamily="34" charset="0"/>
                  <a:cs typeface="Arial" pitchFamily="34" charset="0"/>
                </a:rPr>
                <a:t>Recombine XL and XR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6" name="Text Box 12"/>
            <p:cNvSpPr txBox="1">
              <a:spLocks noChangeArrowheads="1"/>
            </p:cNvSpPr>
            <p:nvPr/>
          </p:nvSpPr>
          <p:spPr bwMode="auto">
            <a:xfrm>
              <a:off x="4094" y="5214"/>
              <a:ext cx="4334" cy="53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Arial" pitchFamily="34" charset="0"/>
                  <a:cs typeface="Arial" pitchFamily="34" charset="0"/>
                </a:rPr>
                <a:t>Swap XL and XR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7" name="AutoShape 13"/>
            <p:cNvSpPr>
              <a:spLocks noChangeArrowheads="1"/>
            </p:cNvSpPr>
            <p:nvPr/>
          </p:nvSpPr>
          <p:spPr bwMode="auto">
            <a:xfrm>
              <a:off x="4202" y="6080"/>
              <a:ext cx="4117" cy="624"/>
            </a:xfrm>
            <a:prstGeom prst="diamond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82296" tIns="41148" rIns="82296" bIns="41148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Arial" pitchFamily="34" charset="0"/>
                  <a:cs typeface="Arial" pitchFamily="34" charset="0"/>
                </a:rPr>
                <a:t>I &lt;</a:t>
              </a:r>
              <a:r>
                <a:rPr kumimoji="0" lang="th-TH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Arial" pitchFamily="34" charset="0"/>
                  <a:cs typeface="Arial" pitchFamily="34" charset="0"/>
                </a:rPr>
                <a:t> 16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8" name="Line 14"/>
            <p:cNvSpPr>
              <a:spLocks noChangeShapeType="1"/>
            </p:cNvSpPr>
            <p:nvPr/>
          </p:nvSpPr>
          <p:spPr bwMode="auto">
            <a:xfrm flipH="1">
              <a:off x="3118" y="6406"/>
              <a:ext cx="10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9" name="Line 15"/>
            <p:cNvSpPr>
              <a:spLocks noChangeShapeType="1"/>
            </p:cNvSpPr>
            <p:nvPr/>
          </p:nvSpPr>
          <p:spPr bwMode="auto">
            <a:xfrm flipV="1">
              <a:off x="3118" y="3480"/>
              <a:ext cx="0" cy="29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0" name="Line 16"/>
            <p:cNvSpPr>
              <a:spLocks noChangeShapeType="1"/>
            </p:cNvSpPr>
            <p:nvPr/>
          </p:nvSpPr>
          <p:spPr bwMode="auto">
            <a:xfrm>
              <a:off x="3118" y="3480"/>
              <a:ext cx="97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1" name="Line 17"/>
            <p:cNvSpPr>
              <a:spLocks noChangeShapeType="1"/>
            </p:cNvSpPr>
            <p:nvPr/>
          </p:nvSpPr>
          <p:spPr bwMode="auto">
            <a:xfrm>
              <a:off x="2794" y="2615"/>
              <a:ext cx="13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2" name="Line 18"/>
            <p:cNvSpPr>
              <a:spLocks noChangeShapeType="1"/>
            </p:cNvSpPr>
            <p:nvPr/>
          </p:nvSpPr>
          <p:spPr bwMode="auto">
            <a:xfrm flipV="1">
              <a:off x="8277" y="9404"/>
              <a:ext cx="1080" cy="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3" name="Line 19"/>
            <p:cNvSpPr>
              <a:spLocks noChangeShapeType="1"/>
            </p:cNvSpPr>
            <p:nvPr/>
          </p:nvSpPr>
          <p:spPr bwMode="auto">
            <a:xfrm>
              <a:off x="6260" y="2939"/>
              <a:ext cx="0" cy="3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4" name="Line 20"/>
            <p:cNvSpPr>
              <a:spLocks noChangeShapeType="1"/>
            </p:cNvSpPr>
            <p:nvPr/>
          </p:nvSpPr>
          <p:spPr bwMode="auto">
            <a:xfrm>
              <a:off x="6260" y="3697"/>
              <a:ext cx="0" cy="3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5" name="Line 21"/>
            <p:cNvSpPr>
              <a:spLocks noChangeShapeType="1"/>
            </p:cNvSpPr>
            <p:nvPr/>
          </p:nvSpPr>
          <p:spPr bwMode="auto">
            <a:xfrm>
              <a:off x="6260" y="4889"/>
              <a:ext cx="0" cy="3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6" name="Line 22"/>
            <p:cNvSpPr>
              <a:spLocks noChangeShapeType="1"/>
            </p:cNvSpPr>
            <p:nvPr/>
          </p:nvSpPr>
          <p:spPr bwMode="auto">
            <a:xfrm>
              <a:off x="6260" y="5756"/>
              <a:ext cx="0" cy="3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7" name="Line 23"/>
            <p:cNvSpPr>
              <a:spLocks noChangeShapeType="1"/>
            </p:cNvSpPr>
            <p:nvPr/>
          </p:nvSpPr>
          <p:spPr bwMode="auto">
            <a:xfrm flipH="1">
              <a:off x="6261" y="6704"/>
              <a:ext cx="36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" name="Line 24"/>
            <p:cNvSpPr>
              <a:spLocks noChangeShapeType="1"/>
            </p:cNvSpPr>
            <p:nvPr/>
          </p:nvSpPr>
          <p:spPr bwMode="auto">
            <a:xfrm>
              <a:off x="6260" y="7784"/>
              <a:ext cx="1" cy="3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" name="Line 25"/>
            <p:cNvSpPr>
              <a:spLocks noChangeShapeType="1"/>
            </p:cNvSpPr>
            <p:nvPr/>
          </p:nvSpPr>
          <p:spPr bwMode="auto">
            <a:xfrm>
              <a:off x="6260" y="8864"/>
              <a:ext cx="1" cy="3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0" name="Text Box 26"/>
            <p:cNvSpPr txBox="1">
              <a:spLocks noChangeArrowheads="1"/>
            </p:cNvSpPr>
            <p:nvPr/>
          </p:nvSpPr>
          <p:spPr bwMode="auto">
            <a:xfrm>
              <a:off x="3228" y="5756"/>
              <a:ext cx="866" cy="5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Arial" pitchFamily="34" charset="0"/>
                  <a:cs typeface="Arial" pitchFamily="34" charset="0"/>
                </a:rPr>
                <a:t>Yes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1" name="Text Box 27"/>
            <p:cNvSpPr txBox="1">
              <a:spLocks noChangeArrowheads="1"/>
            </p:cNvSpPr>
            <p:nvPr/>
          </p:nvSpPr>
          <p:spPr bwMode="auto">
            <a:xfrm>
              <a:off x="5431" y="6678"/>
              <a:ext cx="866" cy="5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Arial" pitchFamily="34" charset="0"/>
                  <a:cs typeface="Arial" pitchFamily="34" charset="0"/>
                </a:rPr>
                <a:t>No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33" name="Footer Placeholder 11"/>
          <p:cNvSpPr txBox="1">
            <a:spLocks/>
          </p:cNvSpPr>
          <p:nvPr/>
        </p:nvSpPr>
        <p:spPr>
          <a:xfrm>
            <a:off x="0" y="6492875"/>
            <a:ext cx="2350681" cy="365125"/>
          </a:xfrm>
          <a:prstGeom prst="rect">
            <a:avLst/>
          </a:prstGeom>
        </p:spPr>
        <p:txBody>
          <a:bodyPr vert="horz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BlowFish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4" name="Picture 4" descr="Blowfish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6229350"/>
            <a:ext cx="739873" cy="628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F flowchart</a:t>
            </a:r>
            <a:endParaRPr lang="en-US" dirty="0"/>
          </a:p>
        </p:txBody>
      </p:sp>
      <p:grpSp>
        <p:nvGrpSpPr>
          <p:cNvPr id="2050" name="Group 2"/>
          <p:cNvGrpSpPr>
            <a:grpSpLocks noChangeAspect="1"/>
          </p:cNvGrpSpPr>
          <p:nvPr/>
        </p:nvGrpSpPr>
        <p:grpSpPr bwMode="auto">
          <a:xfrm>
            <a:off x="1066800" y="1997075"/>
            <a:ext cx="7086600" cy="3641725"/>
            <a:chOff x="738" y="2412"/>
            <a:chExt cx="11160" cy="5736"/>
          </a:xfrm>
        </p:grpSpPr>
        <p:sp>
          <p:nvSpPr>
            <p:cNvPr id="2051" name="AutoShape 3"/>
            <p:cNvSpPr>
              <a:spLocks noChangeAspect="1" noChangeArrowheads="1"/>
            </p:cNvSpPr>
            <p:nvPr/>
          </p:nvSpPr>
          <p:spPr bwMode="auto">
            <a:xfrm>
              <a:off x="738" y="2412"/>
              <a:ext cx="11160" cy="57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2" name="AutoShape 4"/>
            <p:cNvSpPr>
              <a:spLocks noChangeArrowheads="1"/>
            </p:cNvSpPr>
            <p:nvPr/>
          </p:nvSpPr>
          <p:spPr bwMode="auto">
            <a:xfrm>
              <a:off x="5777" y="2412"/>
              <a:ext cx="1244" cy="69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none" lIns="88697" tIns="44348" rIns="88697" bIns="44348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Arial" pitchFamily="34" charset="0"/>
                  <a:cs typeface="Arial" pitchFamily="34" charset="0"/>
                </a:rPr>
                <a:t>Begin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3" name="AutoShape 5"/>
            <p:cNvSpPr>
              <a:spLocks noChangeArrowheads="1"/>
            </p:cNvSpPr>
            <p:nvPr/>
          </p:nvSpPr>
          <p:spPr bwMode="auto">
            <a:xfrm>
              <a:off x="5777" y="7452"/>
              <a:ext cx="1049" cy="69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88697" tIns="44348" rIns="88697" bIns="44348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Arial" pitchFamily="34" charset="0"/>
                  <a:cs typeface="Arial" pitchFamily="34" charset="0"/>
                </a:rPr>
                <a:t>End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4" name="Text Box 6"/>
            <p:cNvSpPr txBox="1">
              <a:spLocks noChangeArrowheads="1"/>
            </p:cNvSpPr>
            <p:nvPr/>
          </p:nvSpPr>
          <p:spPr bwMode="auto">
            <a:xfrm>
              <a:off x="3295" y="3784"/>
              <a:ext cx="6046" cy="15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88697" tIns="44348" rIns="88697" bIns="44348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Arial" pitchFamily="34" charset="0"/>
                  <a:cs typeface="Arial" pitchFamily="34" charset="0"/>
                </a:rPr>
                <a:t>XL/4</a:t>
              </a:r>
              <a:r>
                <a:rPr kumimoji="0" lang="th-TH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ngsana New" pitchFamily="18" charset="-34"/>
                  <a:ea typeface="Arial" pitchFamily="34" charset="0"/>
                  <a:cs typeface="Angsana New" pitchFamily="18" charset="-34"/>
                </a:rPr>
                <a:t> =</a:t>
              </a: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Arial" pitchFamily="34" charset="0"/>
                  <a:cs typeface="Arial" pitchFamily="34" charset="0"/>
                </a:rPr>
                <a:t> a</a:t>
              </a: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Arial" pitchFamily="34" charset="0"/>
                  <a:cs typeface="Angsana New" pitchFamily="18" charset="-34"/>
                </a:rPr>
                <a:t>,</a:t>
              </a: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Arial" pitchFamily="34" charset="0"/>
                  <a:cs typeface="Arial" pitchFamily="34" charset="0"/>
                </a:rPr>
                <a:t> b</a:t>
              </a: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Arial" pitchFamily="34" charset="0"/>
                  <a:cs typeface="Angsana New" pitchFamily="18" charset="-34"/>
                </a:rPr>
                <a:t>,</a:t>
              </a: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Arial" pitchFamily="34" charset="0"/>
                  <a:cs typeface="Arial" pitchFamily="34" charset="0"/>
                </a:rPr>
                <a:t> c</a:t>
              </a: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Arial" pitchFamily="34" charset="0"/>
                  <a:cs typeface="Angsana New" pitchFamily="18" charset="-34"/>
                </a:rPr>
                <a:t>,</a:t>
              </a: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Arial" pitchFamily="34" charset="0"/>
                  <a:cs typeface="Arial" pitchFamily="34" charset="0"/>
                </a:rPr>
                <a:t> d</a:t>
              </a:r>
              <a:endParaRPr kumimoji="0" lang="th-TH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Arial" pitchFamily="34" charset="0"/>
                  <a:cs typeface="Arial" pitchFamily="34" charset="0"/>
                </a:rPr>
                <a:t>Where a</a:t>
              </a: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Arial" pitchFamily="34" charset="0"/>
                  <a:cs typeface="Angsana New" pitchFamily="18" charset="-34"/>
                </a:rPr>
                <a:t>,</a:t>
              </a: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Arial" pitchFamily="34" charset="0"/>
                  <a:cs typeface="Arial" pitchFamily="34" charset="0"/>
                </a:rPr>
                <a:t> b</a:t>
              </a: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Arial" pitchFamily="34" charset="0"/>
                  <a:cs typeface="Angsana New" pitchFamily="18" charset="-34"/>
                </a:rPr>
                <a:t>,</a:t>
              </a: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Arial" pitchFamily="34" charset="0"/>
                  <a:cs typeface="Arial" pitchFamily="34" charset="0"/>
                </a:rPr>
                <a:t> c</a:t>
              </a: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Arial" pitchFamily="34" charset="0"/>
                  <a:cs typeface="Angsana New" pitchFamily="18" charset="-34"/>
                </a:rPr>
                <a:t>,</a:t>
              </a: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Arial" pitchFamily="34" charset="0"/>
                  <a:cs typeface="Arial" pitchFamily="34" charset="0"/>
                </a:rPr>
                <a:t> d are </a:t>
              </a: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Arial" pitchFamily="34" charset="0"/>
                  <a:cs typeface="Angsana New" pitchFamily="18" charset="-34"/>
                </a:rPr>
                <a:t>8</a:t>
              </a: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Arial" pitchFamily="34" charset="0"/>
                  <a:cs typeface="Arial" pitchFamily="34" charset="0"/>
                </a:rPr>
                <a:t> bit quarters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5" name="Text Box 7"/>
            <p:cNvSpPr txBox="1">
              <a:spLocks noChangeArrowheads="1"/>
            </p:cNvSpPr>
            <p:nvPr/>
          </p:nvSpPr>
          <p:spPr bwMode="auto">
            <a:xfrm>
              <a:off x="1062" y="5760"/>
              <a:ext cx="10098" cy="7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88697" tIns="44348" rIns="88697" bIns="443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Arial" pitchFamily="34" charset="0"/>
                  <a:cs typeface="Arial" pitchFamily="34" charset="0"/>
                </a:rPr>
                <a:t>F</a:t>
              </a:r>
              <a:r>
                <a:rPr kumimoji="0" lang="th-TH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ngsana New" pitchFamily="18" charset="-34"/>
                  <a:ea typeface="Arial" pitchFamily="34" charset="0"/>
                  <a:cs typeface="Angsana New" pitchFamily="18" charset="-34"/>
                </a:rPr>
                <a:t> (</a:t>
              </a: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Arial" pitchFamily="34" charset="0"/>
                  <a:cs typeface="Arial" pitchFamily="34" charset="0"/>
                </a:rPr>
                <a:t>XL</a:t>
              </a:r>
              <a:r>
                <a:rPr kumimoji="0" lang="th-TH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ngsana New" pitchFamily="18" charset="-34"/>
                  <a:ea typeface="Arial" pitchFamily="34" charset="0"/>
                  <a:cs typeface="Angsana New" pitchFamily="18" charset="-34"/>
                </a:rPr>
                <a:t>) = ((</a:t>
              </a: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Arial" pitchFamily="34" charset="0"/>
                  <a:cs typeface="Arial" pitchFamily="34" charset="0"/>
                </a:rPr>
                <a:t>S</a:t>
              </a:r>
              <a:r>
                <a:rPr kumimoji="0" lang="th-TH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ngsana New" pitchFamily="18" charset="-34"/>
                  <a:ea typeface="Arial" pitchFamily="34" charset="0"/>
                  <a:cs typeface="Angsana New" pitchFamily="18" charset="-34"/>
                </a:rPr>
                <a:t>1</a:t>
              </a: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Arial" pitchFamily="34" charset="0"/>
                  <a:cs typeface="Angsana New" pitchFamily="18" charset="-34"/>
                </a:rPr>
                <a:t>,</a:t>
              </a: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Arial" pitchFamily="34" charset="0"/>
                  <a:cs typeface="Arial" pitchFamily="34" charset="0"/>
                </a:rPr>
                <a:t> a </a:t>
              </a:r>
              <a:r>
                <a:rPr kumimoji="0" lang="th-TH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ngsana New" pitchFamily="18" charset="-34"/>
                  <a:ea typeface="Arial" pitchFamily="34" charset="0"/>
                  <a:cs typeface="Angsana New" pitchFamily="18" charset="-34"/>
                </a:rPr>
                <a:t>+</a:t>
              </a: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Arial" pitchFamily="34" charset="0"/>
                  <a:cs typeface="Arial" pitchFamily="34" charset="0"/>
                </a:rPr>
                <a:t> S</a:t>
              </a:r>
              <a:r>
                <a:rPr kumimoji="0" lang="th-TH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ngsana New" pitchFamily="18" charset="-34"/>
                  <a:ea typeface="Arial" pitchFamily="34" charset="0"/>
                  <a:cs typeface="Angsana New" pitchFamily="18" charset="-34"/>
                </a:rPr>
                <a:t>2</a:t>
              </a: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Arial" pitchFamily="34" charset="0"/>
                  <a:cs typeface="Angsana New" pitchFamily="18" charset="-34"/>
                </a:rPr>
                <a:t>,</a:t>
              </a: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Arial" pitchFamily="34" charset="0"/>
                  <a:cs typeface="Arial" pitchFamily="34" charset="0"/>
                </a:rPr>
                <a:t> b mod </a:t>
              </a:r>
              <a:r>
                <a:rPr kumimoji="0" lang="th-TH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ngsana New" pitchFamily="18" charset="-34"/>
                  <a:ea typeface="Arial" pitchFamily="34" charset="0"/>
                  <a:cs typeface="Angsana New" pitchFamily="18" charset="-34"/>
                </a:rPr>
                <a:t>2</a:t>
              </a: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Arial" pitchFamily="34" charset="0"/>
                  <a:cs typeface="Angsana New" pitchFamily="18" charset="-34"/>
                </a:rPr>
                <a:t>^</a:t>
              </a:r>
              <a:r>
                <a:rPr kumimoji="0" lang="th-TH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ngsana New" pitchFamily="18" charset="-34"/>
                  <a:ea typeface="Arial" pitchFamily="34" charset="0"/>
                  <a:cs typeface="Angsana New" pitchFamily="18" charset="-34"/>
                </a:rPr>
                <a:t>32)</a:t>
              </a: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Arial" pitchFamily="34" charset="0"/>
                  <a:cs typeface="Arial" pitchFamily="34" charset="0"/>
                </a:rPr>
                <a:t> XOR S</a:t>
              </a:r>
              <a:r>
                <a:rPr kumimoji="0" lang="th-TH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ngsana New" pitchFamily="18" charset="-34"/>
                  <a:ea typeface="Arial" pitchFamily="34" charset="0"/>
                  <a:cs typeface="Angsana New" pitchFamily="18" charset="-34"/>
                </a:rPr>
                <a:t>3</a:t>
              </a: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Arial" pitchFamily="34" charset="0"/>
                  <a:cs typeface="Angsana New" pitchFamily="18" charset="-34"/>
                </a:rPr>
                <a:t>,</a:t>
              </a: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Arial" pitchFamily="34" charset="0"/>
                  <a:cs typeface="Arial" pitchFamily="34" charset="0"/>
                </a:rPr>
                <a:t> c</a:t>
              </a:r>
              <a:r>
                <a:rPr kumimoji="0" lang="th-TH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ngsana New" pitchFamily="18" charset="-34"/>
                  <a:ea typeface="Arial" pitchFamily="34" charset="0"/>
                  <a:cs typeface="Angsana New" pitchFamily="18" charset="-34"/>
                </a:rPr>
                <a:t>) +</a:t>
              </a: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Arial" pitchFamily="34" charset="0"/>
                  <a:cs typeface="Arial" pitchFamily="34" charset="0"/>
                </a:rPr>
                <a:t> S</a:t>
              </a:r>
              <a:r>
                <a:rPr kumimoji="0" lang="th-TH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ngsana New" pitchFamily="18" charset="-34"/>
                  <a:ea typeface="Arial" pitchFamily="34" charset="0"/>
                  <a:cs typeface="Angsana New" pitchFamily="18" charset="-34"/>
                </a:rPr>
                <a:t>4</a:t>
              </a: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Arial" pitchFamily="34" charset="0"/>
                  <a:cs typeface="Angsana New" pitchFamily="18" charset="-34"/>
                </a:rPr>
                <a:t>,</a:t>
              </a: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Arial" pitchFamily="34" charset="0"/>
                  <a:cs typeface="Arial" pitchFamily="34" charset="0"/>
                </a:rPr>
                <a:t> d mod </a:t>
              </a:r>
              <a:r>
                <a:rPr kumimoji="0" lang="th-TH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ngsana New" pitchFamily="18" charset="-34"/>
                  <a:ea typeface="Arial" pitchFamily="34" charset="0"/>
                  <a:cs typeface="Angsana New" pitchFamily="18" charset="-34"/>
                </a:rPr>
                <a:t>2</a:t>
              </a: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Arial" pitchFamily="34" charset="0"/>
                  <a:cs typeface="Angsana New" pitchFamily="18" charset="-34"/>
                </a:rPr>
                <a:t>^</a:t>
              </a: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Arial" pitchFamily="34" charset="0"/>
                  <a:cs typeface="Arial" pitchFamily="34" charset="0"/>
                </a:rPr>
                <a:t>32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6" name="Line 8"/>
            <p:cNvSpPr>
              <a:spLocks noChangeShapeType="1"/>
            </p:cNvSpPr>
            <p:nvPr/>
          </p:nvSpPr>
          <p:spPr bwMode="auto">
            <a:xfrm>
              <a:off x="6318" y="3109"/>
              <a:ext cx="0" cy="6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7" name="Line 9"/>
            <p:cNvSpPr>
              <a:spLocks noChangeShapeType="1"/>
            </p:cNvSpPr>
            <p:nvPr/>
          </p:nvSpPr>
          <p:spPr bwMode="auto">
            <a:xfrm>
              <a:off x="6318" y="6596"/>
              <a:ext cx="0" cy="8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8" name="Line 10"/>
            <p:cNvSpPr>
              <a:spLocks noChangeShapeType="1"/>
            </p:cNvSpPr>
            <p:nvPr/>
          </p:nvSpPr>
          <p:spPr bwMode="auto">
            <a:xfrm>
              <a:off x="6318" y="4854"/>
              <a:ext cx="0" cy="8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6" name="Footer Placeholder 11"/>
          <p:cNvSpPr txBox="1">
            <a:spLocks/>
          </p:cNvSpPr>
          <p:nvPr/>
        </p:nvSpPr>
        <p:spPr>
          <a:xfrm>
            <a:off x="0" y="6492875"/>
            <a:ext cx="2350681" cy="365125"/>
          </a:xfrm>
          <a:prstGeom prst="rect">
            <a:avLst/>
          </a:prstGeom>
        </p:spPr>
        <p:txBody>
          <a:bodyPr vert="horz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BlowFish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7" name="Picture 4" descr="Blowfish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6229350"/>
            <a:ext cx="739873" cy="628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4000" b="1" dirty="0" smtClean="0"/>
          </a:p>
          <a:p>
            <a:pPr algn="ctr">
              <a:buNone/>
            </a:pPr>
            <a:endParaRPr lang="en-US" sz="4000" b="1" dirty="0" smtClean="0"/>
          </a:p>
          <a:p>
            <a:pPr algn="ctr">
              <a:buNone/>
            </a:pPr>
            <a:r>
              <a:rPr lang="en-US" sz="4000" b="1" dirty="0" smtClean="0"/>
              <a:t>Python Code &amp; demo</a:t>
            </a:r>
            <a:endParaRPr lang="en-US" sz="40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6272" y="6492875"/>
            <a:ext cx="87772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 dirty="0" smtClean="0"/>
          </a:p>
        </p:txBody>
      </p:sp>
      <p:sp>
        <p:nvSpPr>
          <p:cNvPr id="7" name="Footer Placeholder 11"/>
          <p:cNvSpPr txBox="1">
            <a:spLocks/>
          </p:cNvSpPr>
          <p:nvPr/>
        </p:nvSpPr>
        <p:spPr>
          <a:xfrm>
            <a:off x="0" y="6492875"/>
            <a:ext cx="2350681" cy="365125"/>
          </a:xfrm>
          <a:prstGeom prst="rect">
            <a:avLst/>
          </a:prstGeom>
        </p:spPr>
        <p:txBody>
          <a:bodyPr vert="horz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BlowFish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4" descr="Blowfish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6229350"/>
            <a:ext cx="739873" cy="628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no effective </a:t>
            </a:r>
            <a:r>
              <a:rPr lang="en-US" dirty="0" smtClean="0">
                <a:hlinkClick r:id="rId2" tooltip="Cryptanalysis"/>
              </a:rPr>
              <a:t>cryptanalysis</a:t>
            </a:r>
            <a:r>
              <a:rPr lang="en-US" dirty="0" smtClean="0"/>
              <a:t> on the full-round version of Blowfish known publicly as of 2009.</a:t>
            </a:r>
          </a:p>
          <a:p>
            <a:r>
              <a:rPr lang="en-US" dirty="0" smtClean="0"/>
              <a:t>In 1996, </a:t>
            </a:r>
            <a:r>
              <a:rPr lang="en-US" dirty="0" smtClean="0">
                <a:hlinkClick r:id="rId3" tooltip="Serge Vaudenay"/>
              </a:rPr>
              <a:t>Serge </a:t>
            </a:r>
            <a:r>
              <a:rPr lang="en-US" dirty="0" err="1" smtClean="0">
                <a:hlinkClick r:id="rId3" tooltip="Serge Vaudenay"/>
              </a:rPr>
              <a:t>Vaudenay</a:t>
            </a:r>
            <a:r>
              <a:rPr lang="en-US" dirty="0" smtClean="0"/>
              <a:t> found a known plaintext attack requiring 2</a:t>
            </a:r>
            <a:r>
              <a:rPr lang="en-US" baseline="30000" dirty="0" smtClean="0"/>
              <a:t>8</a:t>
            </a:r>
            <a:r>
              <a:rPr lang="en-US" i="1" baseline="30000" dirty="0" smtClean="0"/>
              <a:t>r</a:t>
            </a:r>
            <a:r>
              <a:rPr lang="en-US" baseline="30000" dirty="0" smtClean="0"/>
              <a:t> + 1</a:t>
            </a:r>
            <a:r>
              <a:rPr lang="en-US" dirty="0" smtClean="0"/>
              <a:t> known plaintexts to break, where </a:t>
            </a:r>
            <a:r>
              <a:rPr lang="en-US" i="1" dirty="0" smtClean="0"/>
              <a:t>r</a:t>
            </a:r>
            <a:r>
              <a:rPr lang="en-US" dirty="0" smtClean="0"/>
              <a:t> is the number of rounds(in our case 2</a:t>
            </a:r>
            <a:r>
              <a:rPr lang="en-US" baseline="30000" dirty="0" smtClean="0"/>
              <a:t>8</a:t>
            </a:r>
            <a:r>
              <a:rPr lang="en-US" i="1" baseline="30000" dirty="0" smtClean="0"/>
              <a:t>*16</a:t>
            </a:r>
            <a:r>
              <a:rPr lang="en-US" baseline="30000" dirty="0" smtClean="0"/>
              <a:t>+ 1</a:t>
            </a:r>
            <a:r>
              <a:rPr lang="en-US" dirty="0" smtClean="0"/>
              <a:t>)</a:t>
            </a:r>
          </a:p>
          <a:p>
            <a:r>
              <a:rPr lang="en-US" dirty="0" smtClean="0"/>
              <a:t>found a class of </a:t>
            </a:r>
            <a:r>
              <a:rPr lang="en-US" dirty="0" smtClean="0">
                <a:hlinkClick r:id="rId4" tooltip="Weak key"/>
              </a:rPr>
              <a:t>weak keys</a:t>
            </a:r>
            <a:r>
              <a:rPr lang="en-US" dirty="0" smtClean="0"/>
              <a:t> that can be detected and broken by the same attack with only 2</a:t>
            </a:r>
            <a:r>
              <a:rPr lang="en-US" baseline="30000" dirty="0" smtClean="0"/>
              <a:t>4</a:t>
            </a:r>
            <a:r>
              <a:rPr lang="en-US" i="1" baseline="30000" dirty="0" smtClean="0"/>
              <a:t>r</a:t>
            </a:r>
            <a:r>
              <a:rPr lang="en-US" baseline="30000" dirty="0" smtClean="0"/>
              <a:t> + 1</a:t>
            </a:r>
            <a:r>
              <a:rPr lang="en-US" dirty="0" smtClean="0"/>
              <a:t> known plaintexts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Crypto analysis of Blowfish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Footer Placeholder 11"/>
          <p:cNvSpPr txBox="1">
            <a:spLocks/>
          </p:cNvSpPr>
          <p:nvPr/>
        </p:nvSpPr>
        <p:spPr>
          <a:xfrm>
            <a:off x="0" y="6492875"/>
            <a:ext cx="2350681" cy="365125"/>
          </a:xfrm>
          <a:prstGeom prst="rect">
            <a:avLst/>
          </a:prstGeom>
        </p:spPr>
        <p:txBody>
          <a:bodyPr vert="horz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BlowFish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4" descr="Blowfish"/>
          <p:cNvPicPr>
            <a:picLocks noChangeAspect="1" noChangeArrowheads="1" noCrop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0" y="6229350"/>
            <a:ext cx="739873" cy="6286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 tooltip="Vincent Rijmen"/>
              </a:rPr>
              <a:t>Vincent </a:t>
            </a:r>
            <a:r>
              <a:rPr lang="en-US" dirty="0" err="1" smtClean="0">
                <a:hlinkClick r:id="rId2" tooltip="Vincent Rijmen"/>
              </a:rPr>
              <a:t>Rijmen</a:t>
            </a:r>
            <a:r>
              <a:rPr lang="en-US" dirty="0" smtClean="0"/>
              <a:t>, in his </a:t>
            </a:r>
            <a:r>
              <a:rPr lang="en-US" dirty="0" smtClean="0">
                <a:hlinkClick r:id="rId3" tooltip="Doctor of Philosophy"/>
              </a:rPr>
              <a:t>Ph.D.</a:t>
            </a:r>
            <a:r>
              <a:rPr lang="en-US" dirty="0" smtClean="0"/>
              <a:t> thesis, introduced a second-order differential attack that can break </a:t>
            </a:r>
            <a:r>
              <a:rPr lang="en-US" b="1" u="sng" dirty="0" smtClean="0"/>
              <a:t>four rounds </a:t>
            </a:r>
            <a:r>
              <a:rPr lang="en-US" dirty="0" smtClean="0"/>
              <a:t>and no more. There remains no known way to break the full 16 rounds, apart from a </a:t>
            </a:r>
            <a:r>
              <a:rPr lang="en-US" dirty="0" smtClean="0">
                <a:hlinkClick r:id="rId4" tooltip="Brute-force search"/>
              </a:rPr>
              <a:t>brute-force search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recommends using the more recent </a:t>
            </a:r>
            <a:r>
              <a:rPr lang="en-US" dirty="0" err="1" smtClean="0">
                <a:hlinkClick r:id="rId5" tooltip="Twofish"/>
              </a:rPr>
              <a:t>Twofish</a:t>
            </a:r>
            <a:r>
              <a:rPr lang="en-US" dirty="0" smtClean="0"/>
              <a:t> algorithm instead of blowfish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Crypto analysis of Blowfish </a:t>
            </a:r>
            <a:endParaRPr lang="en-US" dirty="0"/>
          </a:p>
        </p:txBody>
      </p:sp>
      <p:sp>
        <p:nvSpPr>
          <p:cNvPr id="5" name="Footer Placeholder 11"/>
          <p:cNvSpPr txBox="1">
            <a:spLocks/>
          </p:cNvSpPr>
          <p:nvPr/>
        </p:nvSpPr>
        <p:spPr>
          <a:xfrm>
            <a:off x="0" y="6492875"/>
            <a:ext cx="2350681" cy="365125"/>
          </a:xfrm>
          <a:prstGeom prst="rect">
            <a:avLst/>
          </a:prstGeom>
        </p:spPr>
        <p:txBody>
          <a:bodyPr vert="horz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BlowFish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4" descr="Blowfish"/>
          <p:cNvPicPr>
            <a:picLocks noChangeAspect="1" noChangeArrowheads="1" noCrop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5800" y="6229350"/>
            <a:ext cx="739873" cy="6286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5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2514600"/>
            <a:ext cx="2247900" cy="1685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8" name="Footer Placeholder 11"/>
          <p:cNvSpPr txBox="1">
            <a:spLocks/>
          </p:cNvSpPr>
          <p:nvPr/>
        </p:nvSpPr>
        <p:spPr>
          <a:xfrm>
            <a:off x="0" y="6492875"/>
            <a:ext cx="2350681" cy="365125"/>
          </a:xfrm>
          <a:prstGeom prst="rect">
            <a:avLst/>
          </a:prstGeom>
        </p:spPr>
        <p:txBody>
          <a:bodyPr vert="horz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BlowFish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4" descr="Blowfish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6229350"/>
            <a:ext cx="739873" cy="628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In cryptography</a:t>
            </a:r>
            <a:r>
              <a:rPr lang="en-US" dirty="0" smtClean="0"/>
              <a:t>: S-Box is a basic component of symmetric key encryption algorithms which performs substitution.</a:t>
            </a:r>
          </a:p>
          <a:p>
            <a:endParaRPr lang="en-US" dirty="0" smtClean="0"/>
          </a:p>
          <a:p>
            <a:r>
              <a:rPr lang="en-US" sz="2800" b="1" dirty="0" smtClean="0"/>
              <a:t>In block ciphers</a:t>
            </a:r>
            <a:r>
              <a:rPr lang="en-US" dirty="0" smtClean="0"/>
              <a:t>: S-Box are typically used to obscure the relationship between the key and the Cipher text.</a:t>
            </a:r>
          </a:p>
          <a:p>
            <a:endParaRPr lang="en-US" b="1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1- S-box</a:t>
            </a:r>
            <a:r>
              <a:rPr lang="en-US" dirty="0" smtClean="0"/>
              <a:t> (Substitution-box)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Footer Placeholder 11"/>
          <p:cNvSpPr txBox="1">
            <a:spLocks/>
          </p:cNvSpPr>
          <p:nvPr/>
        </p:nvSpPr>
        <p:spPr>
          <a:xfrm>
            <a:off x="0" y="6492875"/>
            <a:ext cx="2350681" cy="365125"/>
          </a:xfrm>
          <a:prstGeom prst="rect">
            <a:avLst/>
          </a:prstGeom>
        </p:spPr>
        <p:txBody>
          <a:bodyPr vert="horz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BlowFish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4" descr="Blowfish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6229350"/>
            <a:ext cx="739873" cy="628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S-Box takes some number of input “bits m”, and transforms them into some number of output “bits n”.</a:t>
            </a:r>
          </a:p>
          <a:p>
            <a:r>
              <a:rPr lang="en-US" dirty="0" smtClean="0"/>
              <a:t>S-box types</a:t>
            </a:r>
          </a:p>
          <a:p>
            <a:pPr lvl="1"/>
            <a:r>
              <a:rPr lang="en-US" dirty="0" smtClean="0"/>
              <a:t>Fixed tables are normally used, as in the Data Encryption Standard(DES)</a:t>
            </a:r>
          </a:p>
          <a:p>
            <a:pPr lvl="1"/>
            <a:r>
              <a:rPr lang="en-US" dirty="0" smtClean="0"/>
              <a:t>Dynamically generated from the key; e.g. the Blowfish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S-box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Footer Placeholder 11"/>
          <p:cNvSpPr txBox="1">
            <a:spLocks/>
          </p:cNvSpPr>
          <p:nvPr/>
        </p:nvSpPr>
        <p:spPr>
          <a:xfrm>
            <a:off x="0" y="6492875"/>
            <a:ext cx="2350681" cy="365125"/>
          </a:xfrm>
          <a:prstGeom prst="rect">
            <a:avLst/>
          </a:prstGeom>
        </p:spPr>
        <p:txBody>
          <a:bodyPr vert="horz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BlowFish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4" descr="Blowfish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6229350"/>
            <a:ext cx="739873" cy="628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Example:6×4-bit S-Box from DES (S5)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Given a 6-bit input, the 4-bit output is found by selecting the row using the outer two bits (the first and last bits), and the column using the inner four bits.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S-box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Footer Placeholder 11"/>
          <p:cNvSpPr txBox="1">
            <a:spLocks/>
          </p:cNvSpPr>
          <p:nvPr/>
        </p:nvSpPr>
        <p:spPr>
          <a:xfrm>
            <a:off x="0" y="6492875"/>
            <a:ext cx="2350681" cy="365125"/>
          </a:xfrm>
          <a:prstGeom prst="rect">
            <a:avLst/>
          </a:prstGeom>
        </p:spPr>
        <p:txBody>
          <a:bodyPr vert="horz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BlowFish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4" descr="Blowfish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6229350"/>
            <a:ext cx="739873" cy="628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n input "011011" has outer bits "01" and inner bits "1101"; the corresponding output would be "1001".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S-Box</a:t>
            </a:r>
            <a:endParaRPr lang="en-US" dirty="0"/>
          </a:p>
        </p:txBody>
      </p:sp>
      <p:pic>
        <p:nvPicPr>
          <p:cNvPr id="4" name="Picture 2" descr="clip_image0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200400"/>
            <a:ext cx="87630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Footer Placeholder 11"/>
          <p:cNvSpPr txBox="1">
            <a:spLocks/>
          </p:cNvSpPr>
          <p:nvPr/>
        </p:nvSpPr>
        <p:spPr>
          <a:xfrm>
            <a:off x="0" y="6492875"/>
            <a:ext cx="2350681" cy="365125"/>
          </a:xfrm>
          <a:prstGeom prst="rect">
            <a:avLst/>
          </a:prstGeom>
        </p:spPr>
        <p:txBody>
          <a:bodyPr vert="horz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BlowFish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4" descr="Blowfish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6229350"/>
            <a:ext cx="739873" cy="628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Feistel networks designed by Horst Feistel in IBM.</a:t>
            </a:r>
          </a:p>
          <a:p>
            <a:pPr lvl="0"/>
            <a:r>
              <a:rPr lang="en-US" dirty="0" smtClean="0"/>
              <a:t>One of the advantages of this module is that encryption and decryption operations are very similar, requiring only a reversal of the key schedule.</a:t>
            </a:r>
          </a:p>
          <a:p>
            <a:pPr lvl="0"/>
            <a:r>
              <a:rPr lang="en-US" dirty="0" smtClean="0"/>
              <a:t>Therefore the size of the code or circuitry required to implement such a cipher is nearly half. </a:t>
            </a:r>
          </a:p>
          <a:p>
            <a:pPr lvl="0"/>
            <a:r>
              <a:rPr lang="en-US" dirty="0" smtClean="0"/>
              <a:t>Feistel construction makes implementing the cryptosystem in hardware easier.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2- Feistel cipher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Footer Placeholder 11"/>
          <p:cNvSpPr txBox="1">
            <a:spLocks/>
          </p:cNvSpPr>
          <p:nvPr/>
        </p:nvSpPr>
        <p:spPr>
          <a:xfrm>
            <a:off x="0" y="6492875"/>
            <a:ext cx="2350681" cy="365125"/>
          </a:xfrm>
          <a:prstGeom prst="rect">
            <a:avLst/>
          </a:prstGeom>
        </p:spPr>
        <p:txBody>
          <a:bodyPr vert="horz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BlowFish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4" descr="Blowfish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6229350"/>
            <a:ext cx="739873" cy="628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Feistel cipher</a:t>
            </a:r>
            <a:endParaRPr lang="en-US" dirty="0"/>
          </a:p>
        </p:txBody>
      </p:sp>
      <p:pic>
        <p:nvPicPr>
          <p:cNvPr id="1026" name="Picture 2" descr="C:\Users\raafat\AppData\Local\Temp\msohtmlclip1\01\clip_image001.png"/>
          <p:cNvPicPr>
            <a:picLocks noChangeAspect="1" noChangeArrowheads="1"/>
          </p:cNvPicPr>
          <p:nvPr/>
        </p:nvPicPr>
        <p:blipFill>
          <a:blip r:embed="rId2" r:link="rId3" cstate="print"/>
          <a:srcRect/>
          <a:stretch>
            <a:fillRect/>
          </a:stretch>
        </p:blipFill>
        <p:spPr bwMode="auto">
          <a:xfrm>
            <a:off x="2627313" y="998538"/>
            <a:ext cx="4002087" cy="5783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11"/>
          <p:cNvSpPr txBox="1">
            <a:spLocks/>
          </p:cNvSpPr>
          <p:nvPr/>
        </p:nvSpPr>
        <p:spPr>
          <a:xfrm>
            <a:off x="0" y="6492875"/>
            <a:ext cx="2350681" cy="365125"/>
          </a:xfrm>
          <a:prstGeom prst="rect">
            <a:avLst/>
          </a:prstGeom>
        </p:spPr>
        <p:txBody>
          <a:bodyPr vert="horz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BlowFish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4" descr="Blowfish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6229350"/>
            <a:ext cx="739873" cy="628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408</TotalTime>
  <Words>1057</Words>
  <Application>Microsoft Office PowerPoint</Application>
  <PresentationFormat>On-screen Show (4:3)</PresentationFormat>
  <Paragraphs>279</Paragraphs>
  <Slides>36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Concourse</vt:lpstr>
      <vt:lpstr>BlowFish  </vt:lpstr>
      <vt:lpstr>BlowFish</vt:lpstr>
      <vt:lpstr>Basic concepts in cryptography  </vt:lpstr>
      <vt:lpstr>1- S-box (Substitution-box) </vt:lpstr>
      <vt:lpstr>S-box</vt:lpstr>
      <vt:lpstr>S-box</vt:lpstr>
      <vt:lpstr>S-Box</vt:lpstr>
      <vt:lpstr>2- Feistel cipher </vt:lpstr>
      <vt:lpstr>Feistel cipher</vt:lpstr>
      <vt:lpstr>Feistel cipher</vt:lpstr>
      <vt:lpstr>Feistel cipher</vt:lpstr>
      <vt:lpstr>Feistel cipher</vt:lpstr>
      <vt:lpstr>Blowfish in details </vt:lpstr>
      <vt:lpstr>Blowfish </vt:lpstr>
      <vt:lpstr>Blowfish</vt:lpstr>
      <vt:lpstr>Blowfish</vt:lpstr>
      <vt:lpstr>Blowfish</vt:lpstr>
      <vt:lpstr>   1-Data- encryption and Decryption</vt:lpstr>
      <vt:lpstr>Blowfish Encryption process</vt:lpstr>
      <vt:lpstr> Data- encryption</vt:lpstr>
      <vt:lpstr> Data- encryption and Decryption</vt:lpstr>
      <vt:lpstr> Blowfish Function F  </vt:lpstr>
      <vt:lpstr>Slide 23</vt:lpstr>
      <vt:lpstr>Blowfish Decryption Process  </vt:lpstr>
      <vt:lpstr>2- key-expansion</vt:lpstr>
      <vt:lpstr>key-expansion</vt:lpstr>
      <vt:lpstr>key-expansion</vt:lpstr>
      <vt:lpstr>key-expansion</vt:lpstr>
      <vt:lpstr>   Implementation of Blowfish using python  </vt:lpstr>
      <vt:lpstr>Blowfish using python</vt:lpstr>
      <vt:lpstr>Encryption Algorithm flowchart</vt:lpstr>
      <vt:lpstr>Function F flowchart</vt:lpstr>
      <vt:lpstr>Slide 33</vt:lpstr>
      <vt:lpstr>Crypto analysis of Blowfish  </vt:lpstr>
      <vt:lpstr>Crypto analysis of Blowfish </vt:lpstr>
      <vt:lpstr>Slide 36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BlowFish</dc:title>
  <dc:creator>raafat</dc:creator>
  <cp:lastModifiedBy>raafat</cp:lastModifiedBy>
  <cp:revision>93</cp:revision>
  <dcterms:created xsi:type="dcterms:W3CDTF">2006-08-16T00:00:00Z</dcterms:created>
  <dcterms:modified xsi:type="dcterms:W3CDTF">2009-12-14T15:45:03Z</dcterms:modified>
</cp:coreProperties>
</file>