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s.wikipedia.org/wiki/XHTML" TargetMode="External"/><Relationship Id="rId13" Type="http://schemas.openxmlformats.org/officeDocument/2006/relationships/hyperlink" Target="https://es.wikipedia.org/wiki/Imagen_digital" TargetMode="External"/><Relationship Id="rId3" Type="http://schemas.openxmlformats.org/officeDocument/2006/relationships/hyperlink" Target="https://es.wikipedia.org/wiki/Sonido" TargetMode="External"/><Relationship Id="rId7" Type="http://schemas.openxmlformats.org/officeDocument/2006/relationships/hyperlink" Target="https://es.wikipedia.org/wiki/HTML" TargetMode="External"/><Relationship Id="rId12" Type="http://schemas.openxmlformats.org/officeDocument/2006/relationships/hyperlink" Target="https://es.wikipedia.org/w/index.php?title=Script_del_lado_del_cliente&amp;action=edit&amp;redlink=1" TargetMode="External"/><Relationship Id="rId2" Type="http://schemas.openxmlformats.org/officeDocument/2006/relationships/hyperlink" Target="https://es.wikipedia.org/wiki/Documento" TargetMode="External"/><Relationship Id="rId1" Type="http://schemas.openxmlformats.org/officeDocument/2006/relationships/slideLayout" Target="../slideLayouts/slideLayout2.xml"/><Relationship Id="rId6" Type="http://schemas.openxmlformats.org/officeDocument/2006/relationships/hyperlink" Target="https://es.wikipedia.org/wiki/Navegador_web" TargetMode="External"/><Relationship Id="rId11" Type="http://schemas.openxmlformats.org/officeDocument/2006/relationships/hyperlink" Target="https://es.wikipedia.org/wiki/Hojas_de_estilo_en_cascada" TargetMode="External"/><Relationship Id="rId5" Type="http://schemas.openxmlformats.org/officeDocument/2006/relationships/hyperlink" Target="https://es.wikipedia.org/wiki/World_Wide_Web" TargetMode="External"/><Relationship Id="rId10" Type="http://schemas.openxmlformats.org/officeDocument/2006/relationships/hyperlink" Target="https://es.wikipedia.org/wiki/Hipertexto" TargetMode="External"/><Relationship Id="rId4" Type="http://schemas.openxmlformats.org/officeDocument/2006/relationships/hyperlink" Target="https://es.wikipedia.org/wiki/V%C3%ADdeo" TargetMode="External"/><Relationship Id="rId9" Type="http://schemas.openxmlformats.org/officeDocument/2006/relationships/hyperlink" Target="https://es.wikipedia.org/wiki/Hiperv%C3%ADncul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gob.mx/sectu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Dominio_de_internet" TargetMode="External"/><Relationship Id="rId2" Type="http://schemas.openxmlformats.org/officeDocument/2006/relationships/hyperlink" Target="https://es.wikipedia.org/wiki/P%C3%A1gina_web"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es.wikipedia.org/wiki/World_Wide_Web" TargetMode="External"/><Relationship Id="rId4" Type="http://schemas.openxmlformats.org/officeDocument/2006/relationships/hyperlink" Target="https://es.wikipedia.org/wiki/Subdomin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Aplicaciones Hibridas</a:t>
            </a:r>
            <a:endParaRPr lang="es-GT" dirty="0"/>
          </a:p>
        </p:txBody>
      </p:sp>
      <p:sp>
        <p:nvSpPr>
          <p:cNvPr id="3" name="Subtítulo 2"/>
          <p:cNvSpPr>
            <a:spLocks noGrp="1"/>
          </p:cNvSpPr>
          <p:nvPr>
            <p:ph type="subTitle" idx="1"/>
          </p:nvPr>
        </p:nvSpPr>
        <p:spPr/>
        <p:txBody>
          <a:bodyPr/>
          <a:lstStyle/>
          <a:p>
            <a:r>
              <a:rPr lang="es-GT" dirty="0" smtClean="0"/>
              <a:t>Sitios WEB</a:t>
            </a:r>
            <a:endParaRPr lang="es-GT" dirty="0"/>
          </a:p>
        </p:txBody>
      </p:sp>
    </p:spTree>
    <p:extLst>
      <p:ext uri="{BB962C8B-B14F-4D97-AF65-F5344CB8AC3E}">
        <p14:creationId xmlns:p14="http://schemas.microsoft.com/office/powerpoint/2010/main" val="410766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sitios web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560512"/>
            <a:ext cx="4714875" cy="30575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sitios web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899" y="1261193"/>
            <a:ext cx="5883275" cy="335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5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Paginas</a:t>
            </a:r>
            <a:endParaRPr lang="es-GT" dirty="0"/>
          </a:p>
        </p:txBody>
      </p:sp>
      <p:sp>
        <p:nvSpPr>
          <p:cNvPr id="3" name="Marcador de contenido 2"/>
          <p:cNvSpPr>
            <a:spLocks noGrp="1"/>
          </p:cNvSpPr>
          <p:nvPr>
            <p:ph idx="1"/>
          </p:nvPr>
        </p:nvSpPr>
        <p:spPr/>
        <p:txBody>
          <a:bodyPr/>
          <a:lstStyle/>
          <a:p>
            <a:r>
              <a:rPr lang="es-GT" dirty="0"/>
              <a:t> es un </a:t>
            </a:r>
            <a:r>
              <a:rPr lang="es-GT" dirty="0">
                <a:hlinkClick r:id="rId2" tooltip="Documento"/>
              </a:rPr>
              <a:t>documento</a:t>
            </a:r>
            <a:r>
              <a:rPr lang="es-GT" dirty="0"/>
              <a:t> o información electrónica capaz de contener texto, </a:t>
            </a:r>
            <a:r>
              <a:rPr lang="es-GT" dirty="0">
                <a:hlinkClick r:id="rId3" tooltip="Sonido"/>
              </a:rPr>
              <a:t>sonido</a:t>
            </a:r>
            <a:r>
              <a:rPr lang="es-GT" dirty="0"/>
              <a:t>, </a:t>
            </a:r>
            <a:r>
              <a:rPr lang="es-GT" dirty="0">
                <a:hlinkClick r:id="rId4" tooltip="Vídeo"/>
              </a:rPr>
              <a:t>vídeo</a:t>
            </a:r>
            <a:r>
              <a:rPr lang="es-GT" dirty="0"/>
              <a:t>, programas, enlaces, imágenes y muchas otras cosas, adaptada para la llamada </a:t>
            </a:r>
            <a:r>
              <a:rPr lang="es-GT" dirty="0" err="1">
                <a:hlinkClick r:id="rId5" tooltip="World Wide Web"/>
              </a:rPr>
              <a:t>World</a:t>
            </a:r>
            <a:r>
              <a:rPr lang="es-GT" dirty="0">
                <a:hlinkClick r:id="rId5" tooltip="World Wide Web"/>
              </a:rPr>
              <a:t> Wide Web</a:t>
            </a:r>
            <a:r>
              <a:rPr lang="es-GT" dirty="0"/>
              <a:t> (WWW) y que puede ser accedida mediante un </a:t>
            </a:r>
            <a:r>
              <a:rPr lang="es-GT" dirty="0">
                <a:hlinkClick r:id="rId6" tooltip="Navegador web"/>
              </a:rPr>
              <a:t>navegador web</a:t>
            </a:r>
            <a:r>
              <a:rPr lang="es-GT" dirty="0"/>
              <a:t>. Esta información se encuentra generalmente en formato </a:t>
            </a:r>
            <a:r>
              <a:rPr lang="es-GT" dirty="0">
                <a:hlinkClick r:id="rId7" tooltip="HTML"/>
              </a:rPr>
              <a:t>HTML</a:t>
            </a:r>
            <a:r>
              <a:rPr lang="es-GT" dirty="0"/>
              <a:t> o </a:t>
            </a:r>
            <a:r>
              <a:rPr lang="es-GT" dirty="0">
                <a:hlinkClick r:id="rId8" tooltip="XHTML"/>
              </a:rPr>
              <a:t>XHTML</a:t>
            </a:r>
            <a:r>
              <a:rPr lang="es-GT" dirty="0"/>
              <a:t>, y puede proporcionar acceso a otras páginas web mediante </a:t>
            </a:r>
            <a:r>
              <a:rPr lang="es-GT" dirty="0">
                <a:hlinkClick r:id="rId9" tooltip="Hipervínculo"/>
              </a:rPr>
              <a:t>enlaces</a:t>
            </a:r>
            <a:r>
              <a:rPr lang="es-GT" dirty="0"/>
              <a:t> de </a:t>
            </a:r>
            <a:r>
              <a:rPr lang="es-GT" dirty="0">
                <a:hlinkClick r:id="rId10" tooltip="Hipertexto"/>
              </a:rPr>
              <a:t>hipertexto</a:t>
            </a:r>
            <a:r>
              <a:rPr lang="es-GT" dirty="0"/>
              <a:t>. Frecuentemente también incluyen otros recursos como pueden ser </a:t>
            </a:r>
            <a:r>
              <a:rPr lang="es-GT" dirty="0">
                <a:hlinkClick r:id="rId11" tooltip="Hojas de estilo en cascada"/>
              </a:rPr>
              <a:t>hojas de estilo en cascada</a:t>
            </a:r>
            <a:r>
              <a:rPr lang="es-GT" dirty="0"/>
              <a:t>, </a:t>
            </a:r>
            <a:r>
              <a:rPr lang="es-GT" dirty="0">
                <a:hlinkClick r:id="rId12" tooltip="Script del lado del cliente (aún no redactado)"/>
              </a:rPr>
              <a:t>guiones</a:t>
            </a:r>
            <a:r>
              <a:rPr lang="es-GT" dirty="0"/>
              <a:t> (</a:t>
            </a:r>
            <a:r>
              <a:rPr lang="es-GT" i="1" dirty="0"/>
              <a:t>scripts</a:t>
            </a:r>
            <a:r>
              <a:rPr lang="es-GT" dirty="0"/>
              <a:t>), </a:t>
            </a:r>
            <a:r>
              <a:rPr lang="es-GT" dirty="0">
                <a:hlinkClick r:id="rId13" tooltip="Imagen digital"/>
              </a:rPr>
              <a:t>imágenes digitales</a:t>
            </a:r>
            <a:r>
              <a:rPr lang="es-GT" dirty="0"/>
              <a:t>, entre otros</a:t>
            </a:r>
            <a:endParaRPr lang="es-GT" dirty="0"/>
          </a:p>
        </p:txBody>
      </p:sp>
    </p:spTree>
    <p:extLst>
      <p:ext uri="{BB962C8B-B14F-4D97-AF65-F5344CB8AC3E}">
        <p14:creationId xmlns:p14="http://schemas.microsoft.com/office/powerpoint/2010/main" val="364731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amazon pagina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76" y="800100"/>
            <a:ext cx="928777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15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Un sitio web</a:t>
            </a:r>
          </a:p>
        </p:txBody>
      </p:sp>
      <p:sp>
        <p:nvSpPr>
          <p:cNvPr id="3" name="Marcador de contenido 2"/>
          <p:cNvSpPr>
            <a:spLocks noGrp="1"/>
          </p:cNvSpPr>
          <p:nvPr>
            <p:ph idx="1"/>
          </p:nvPr>
        </p:nvSpPr>
        <p:spPr/>
        <p:txBody>
          <a:bodyPr/>
          <a:lstStyle/>
          <a:p>
            <a:r>
              <a:rPr lang="es-GT" dirty="0"/>
              <a:t>Un sitio web es un conjunto de archivos electrónicos y páginas web referentes a un tema en particular, incluyendo una página inicial de bienvenida generalmente denominada home page, a los cuales se puede acceder a través de un nombre de dominio y dirección en Internet específicos. El </a:t>
            </a:r>
            <a:r>
              <a:rPr lang="es-GT" dirty="0" err="1"/>
              <a:t>World</a:t>
            </a:r>
            <a:r>
              <a:rPr lang="es-GT" dirty="0"/>
              <a:t> Wide Web, o simplemente Web como se le llama </a:t>
            </a:r>
            <a:r>
              <a:rPr lang="es-GT" dirty="0" err="1"/>
              <a:t>comunmente</a:t>
            </a:r>
            <a:r>
              <a:rPr lang="es-GT" dirty="0"/>
              <a:t>, está integrado por sitios web y éstos a su vez por páginas web. La gente suele confundir estos términos, pero un sitio web es en realidad un conjunto de páginas web. A manera de ejemplo, la Secretaría de Turismo en México cuenta con un sitio web que se puede visitar a través de la siguiente dirección </a:t>
            </a:r>
            <a:r>
              <a:rPr lang="es-GT" dirty="0">
                <a:hlinkClick r:id="rId2"/>
              </a:rPr>
              <a:t>http://www.gob.mx/sectur/</a:t>
            </a:r>
            <a:r>
              <a:rPr lang="es-GT" dirty="0"/>
              <a:t> y cada tema (vínculo) que se puede consultar dentro de este sitio representa una página web.</a:t>
            </a:r>
            <a:endParaRPr lang="es-GT" dirty="0"/>
          </a:p>
        </p:txBody>
      </p:sp>
    </p:spTree>
    <p:extLst>
      <p:ext uri="{BB962C8B-B14F-4D97-AF65-F5344CB8AC3E}">
        <p14:creationId xmlns:p14="http://schemas.microsoft.com/office/powerpoint/2010/main" val="276699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92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295400"/>
            <a:ext cx="3717817" cy="1600200"/>
          </a:xfrm>
        </p:spPr>
        <p:txBody>
          <a:bodyPr/>
          <a:lstStyle/>
          <a:p>
            <a:r>
              <a:rPr lang="es-GT" dirty="0" smtClean="0"/>
              <a:t>Que Son</a:t>
            </a:r>
            <a:endParaRPr lang="es-GT" dirty="0"/>
          </a:p>
        </p:txBody>
      </p:sp>
      <p:sp>
        <p:nvSpPr>
          <p:cNvPr id="4" name="Marcador de texto 3"/>
          <p:cNvSpPr>
            <a:spLocks noGrp="1"/>
          </p:cNvSpPr>
          <p:nvPr>
            <p:ph type="body" sz="half" idx="2"/>
          </p:nvPr>
        </p:nvSpPr>
        <p:spPr>
          <a:xfrm>
            <a:off x="495300" y="3129280"/>
            <a:ext cx="4060717" cy="3500120"/>
          </a:xfrm>
        </p:spPr>
        <p:txBody>
          <a:bodyPr>
            <a:normAutofit fontScale="92500"/>
          </a:bodyPr>
          <a:lstStyle/>
          <a:p>
            <a:r>
              <a:rPr lang="es-GT" dirty="0"/>
              <a:t>Las aplicaciones híbridas son aplicaciones móviles diseñadas en un lenguaje de programación web ya sea HTML5, CSS o JavaScript, junto con un </a:t>
            </a:r>
            <a:r>
              <a:rPr lang="es-GT" dirty="0" err="1"/>
              <a:t>framework</a:t>
            </a:r>
            <a:r>
              <a:rPr lang="es-GT" dirty="0"/>
              <a:t> que permite adaptar la vista web a cualquier vista de un dispositivo móvil. En otras palabras, no son más que una aplicación construida para ser utilizada o implementada en distintos sistemas operativos móviles, tales como, iOS, Android o Windows </a:t>
            </a:r>
            <a:r>
              <a:rPr lang="es-GT" dirty="0" err="1"/>
              <a:t>Phone</a:t>
            </a:r>
            <a:r>
              <a:rPr lang="es-GT" dirty="0"/>
              <a:t>,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GT" dirty="0"/>
          </a:p>
        </p:txBody>
      </p:sp>
      <p:pic>
        <p:nvPicPr>
          <p:cNvPr id="1026" name="Picture 2" descr="Resultado de imagen para aplicaciones hibrida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9125" y="1971834"/>
            <a:ext cx="5195888" cy="311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9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11179494" y="4660900"/>
            <a:ext cx="45719" cy="88900"/>
          </a:xfrm>
        </p:spPr>
        <p:txBody>
          <a:bodyPr/>
          <a:lstStyle/>
          <a:p>
            <a:endParaRPr lang="es-GT" dirty="0"/>
          </a:p>
        </p:txBody>
      </p:sp>
      <p:sp>
        <p:nvSpPr>
          <p:cNvPr id="3" name="Marcador de texto 2"/>
          <p:cNvSpPr>
            <a:spLocks noGrp="1"/>
          </p:cNvSpPr>
          <p:nvPr>
            <p:ph type="body" sz="half" idx="2"/>
          </p:nvPr>
        </p:nvSpPr>
        <p:spPr/>
        <p:txBody>
          <a:bodyPr>
            <a:normAutofit fontScale="92500" lnSpcReduction="20000"/>
          </a:bodyPr>
          <a:lstStyle/>
          <a:p>
            <a:r>
              <a:rPr lang="es-GT" dirty="0"/>
              <a:t>Sin embargo, a pesar que el desarrollo de aplicaciones híbridas y nativas requiere de una construcción totalmente distinta, la forma de utilizarlas es igual. Para ello, solo debes dirigirte hasta la tienda de aplicaciones de tu dispositivo móvil, buscar la App que quieres instalar y descargarla. Aunque ambas son iguales en su forma de usabilidad, el rendimiento de una aplicación híbrida comparada con una nativa es mucho menor, debido a que estas últimas aprovechan de forma más óptima los recursos de hardware del dispositivo, por ejemplo, la cámara, el GPS, los sensores en el interior del dispositivo, entre otros. Por el contrario, las aplicaciones híbridas también pueden utilizar estos recursos de hardware, pero no al mismo nivel en comparación con las nativas.</a:t>
            </a:r>
            <a:endParaRPr lang="es-GT" dirty="0"/>
          </a:p>
        </p:txBody>
      </p:sp>
      <p:pic>
        <p:nvPicPr>
          <p:cNvPr id="2050" name="Picture 2"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870350"/>
            <a:ext cx="5273675" cy="228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06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0"/>
            <a:ext cx="4514850" cy="3143250"/>
          </a:xfrm>
          <a:prstGeom prst="rect">
            <a:avLst/>
          </a:prstGeom>
        </p:spPr>
      </p:pic>
      <p:pic>
        <p:nvPicPr>
          <p:cNvPr id="3076" name="Picture 4" descr="Resultado de imagen para aplicaciones hibri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963" y="3581533"/>
            <a:ext cx="3930650" cy="32764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aplicaciones hibri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6570"/>
            <a:ext cx="4398963" cy="36914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0"/>
            <a:ext cx="5381625" cy="358153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n para aplicaciones hibrid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8100" y="4045968"/>
            <a:ext cx="2616200" cy="193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1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31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1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App</a:t>
            </a:r>
            <a:endParaRPr lang="es-GT" dirty="0"/>
          </a:p>
        </p:txBody>
      </p:sp>
      <p:sp>
        <p:nvSpPr>
          <p:cNvPr id="3" name="Marcador de contenido 2"/>
          <p:cNvSpPr>
            <a:spLocks noGrp="1"/>
          </p:cNvSpPr>
          <p:nvPr>
            <p:ph idx="1"/>
          </p:nvPr>
        </p:nvSpPr>
        <p:spPr/>
        <p:txBody>
          <a:bodyPr/>
          <a:lstStyle/>
          <a:p>
            <a:r>
              <a:rPr lang="es-GT" dirty="0"/>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endParaRPr lang="es-GT" dirty="0"/>
          </a:p>
        </p:txBody>
      </p:sp>
    </p:spTree>
    <p:extLst>
      <p:ext uri="{BB962C8B-B14F-4D97-AF65-F5344CB8AC3E}">
        <p14:creationId xmlns:p14="http://schemas.microsoft.com/office/powerpoint/2010/main" val="140032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1270000"/>
            <a:ext cx="11356975"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92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Sitios Web</a:t>
            </a:r>
            <a:endParaRPr lang="es-GT" dirty="0"/>
          </a:p>
        </p:txBody>
      </p:sp>
      <p:sp>
        <p:nvSpPr>
          <p:cNvPr id="3" name="Marcador de contenido 2"/>
          <p:cNvSpPr>
            <a:spLocks noGrp="1"/>
          </p:cNvSpPr>
          <p:nvPr>
            <p:ph idx="1"/>
          </p:nvPr>
        </p:nvSpPr>
        <p:spPr/>
        <p:txBody>
          <a:bodyPr/>
          <a:lstStyle/>
          <a:p>
            <a:r>
              <a:rPr lang="es-GT" dirty="0"/>
              <a:t>es una colección de </a:t>
            </a:r>
            <a:r>
              <a:rPr lang="es-GT" dirty="0">
                <a:hlinkClick r:id="rId2" tooltip="Página web"/>
              </a:rPr>
              <a:t>páginas web</a:t>
            </a:r>
            <a:r>
              <a:rPr lang="es-GT" dirty="0"/>
              <a:t> relacionadas y comunes a un </a:t>
            </a:r>
            <a:r>
              <a:rPr lang="es-GT" dirty="0">
                <a:hlinkClick r:id="rId3" tooltip="Dominio de internet"/>
              </a:rPr>
              <a:t>dominio de internet</a:t>
            </a:r>
            <a:r>
              <a:rPr lang="es-GT" dirty="0"/>
              <a:t> o </a:t>
            </a:r>
            <a:r>
              <a:rPr lang="es-GT" dirty="0">
                <a:hlinkClick r:id="rId4" tooltip="Subdominio"/>
              </a:rPr>
              <a:t>subdominio</a:t>
            </a:r>
            <a:r>
              <a:rPr lang="es-GT" dirty="0"/>
              <a:t> en la </a:t>
            </a:r>
            <a:r>
              <a:rPr lang="es-GT" dirty="0" err="1">
                <a:hlinkClick r:id="rId5" tooltip="World Wide Web"/>
              </a:rPr>
              <a:t>World</a:t>
            </a:r>
            <a:r>
              <a:rPr lang="es-GT" dirty="0">
                <a:hlinkClick r:id="rId5" tooltip="World Wide Web"/>
              </a:rPr>
              <a:t> Wide Web</a:t>
            </a:r>
            <a:r>
              <a:rPr lang="es-GT" dirty="0"/>
              <a:t> dentro de </a:t>
            </a:r>
            <a:r>
              <a:rPr lang="es-GT" dirty="0" smtClean="0"/>
              <a:t>Internet​</a:t>
            </a:r>
            <a:endParaRPr lang="es-GT" dirty="0"/>
          </a:p>
          <a:p>
            <a:r>
              <a:rPr lang="es-GT" dirty="0"/>
              <a:t>Todos los sitios web públicamente accesibles constituyen una gigantesca </a:t>
            </a:r>
            <a:r>
              <a:rPr lang="es-GT" i="1" dirty="0" err="1"/>
              <a:t>World</a:t>
            </a:r>
            <a:r>
              <a:rPr lang="es-GT" i="1" dirty="0"/>
              <a:t> Wide Web</a:t>
            </a:r>
            <a:r>
              <a:rPr lang="es-GT" dirty="0"/>
              <a:t> de información; y un gigantesco entramado de recursos de alcance mundial.</a:t>
            </a:r>
          </a:p>
          <a:p>
            <a:endParaRPr lang="es-GT" dirty="0"/>
          </a:p>
        </p:txBody>
      </p:sp>
      <p:pic>
        <p:nvPicPr>
          <p:cNvPr id="5" name="Imagen 4"/>
          <p:cNvPicPr>
            <a:picLocks noChangeAspect="1"/>
          </p:cNvPicPr>
          <p:nvPr/>
        </p:nvPicPr>
        <p:blipFill>
          <a:blip r:embed="rId6"/>
          <a:stretch>
            <a:fillRect/>
          </a:stretch>
        </p:blipFill>
        <p:spPr>
          <a:xfrm>
            <a:off x="6642100" y="4092195"/>
            <a:ext cx="4241800" cy="2487758"/>
          </a:xfrm>
          <a:prstGeom prst="rect">
            <a:avLst/>
          </a:prstGeom>
        </p:spPr>
      </p:pic>
    </p:spTree>
    <p:extLst>
      <p:ext uri="{BB962C8B-B14F-4D97-AF65-F5344CB8AC3E}">
        <p14:creationId xmlns:p14="http://schemas.microsoft.com/office/powerpoint/2010/main" val="170638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Visión general</a:t>
            </a:r>
            <a:br>
              <a:rPr lang="es-GT" dirty="0"/>
            </a:br>
            <a:endParaRPr lang="es-GT" dirty="0"/>
          </a:p>
        </p:txBody>
      </p:sp>
      <p:sp>
        <p:nvSpPr>
          <p:cNvPr id="3" name="Marcador de contenido 2"/>
          <p:cNvSpPr>
            <a:spLocks noGrp="1"/>
          </p:cNvSpPr>
          <p:nvPr>
            <p:ph idx="1"/>
          </p:nvPr>
        </p:nvSpPr>
        <p:spPr/>
        <p:txBody>
          <a:bodyPr/>
          <a:lstStyle/>
          <a:p>
            <a:r>
              <a:rPr lang="es-GT" dirty="0"/>
              <a:t>Un sitio web es el conjunto de archivos electrónicos y páginas web referentes a un tema en particular, que incluye una página inicial de bienvenida, generalmente denominada </a:t>
            </a:r>
            <a:r>
              <a:rPr lang="es-GT" i="1" dirty="0"/>
              <a:t>home page</a:t>
            </a:r>
            <a:r>
              <a:rPr lang="es-GT" dirty="0"/>
              <a:t>, con un nombre de dominio y dirección en Internet específicos. Un sitio web es un gran espacio documental organizado que la mayoría de las veces está típicamente dedicado a algún tema particular o propósito específico. Cualquier sitio web puede contener hiperenlaces a cualquier otro sitio web, de manera que la distinción entre sitios individuales, percibido por el usuario, puede ser a veces borrosa.</a:t>
            </a:r>
          </a:p>
          <a:p>
            <a:r>
              <a:rPr lang="es-GT" dirty="0"/>
              <a:t/>
            </a:r>
            <a:br>
              <a:rPr lang="es-GT" dirty="0"/>
            </a:br>
            <a:endParaRPr lang="es-GT" dirty="0"/>
          </a:p>
        </p:txBody>
      </p:sp>
    </p:spTree>
    <p:extLst>
      <p:ext uri="{BB962C8B-B14F-4D97-AF65-F5344CB8AC3E}">
        <p14:creationId xmlns:p14="http://schemas.microsoft.com/office/powerpoint/2010/main" val="15432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27</TotalTime>
  <Words>530</Words>
  <Application>Microsoft Office PowerPoint</Application>
  <PresentationFormat>Panorámica</PresentationFormat>
  <Paragraphs>17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Ion</vt:lpstr>
      <vt:lpstr>Aplicaciones Hibridas</vt:lpstr>
      <vt:lpstr>Que Son</vt:lpstr>
      <vt:lpstr>Presentación de PowerPoint</vt:lpstr>
      <vt:lpstr>Presentación de PowerPoint</vt:lpstr>
      <vt:lpstr>Presentación de PowerPoint</vt:lpstr>
      <vt:lpstr>App</vt:lpstr>
      <vt:lpstr>Presentación de PowerPoint</vt:lpstr>
      <vt:lpstr>Sitios Web</vt:lpstr>
      <vt:lpstr>Visión general </vt:lpstr>
      <vt:lpstr>Presentación de PowerPoint</vt:lpstr>
      <vt:lpstr>Paginas</vt:lpstr>
      <vt:lpstr>Presentación de PowerPoint</vt:lpstr>
      <vt:lpstr>Un sitio web</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dc:title>
  <dc:creator>Liceo Compu-Market</dc:creator>
  <cp:lastModifiedBy>Liceo Compu-Market</cp:lastModifiedBy>
  <cp:revision>3</cp:revision>
  <dcterms:created xsi:type="dcterms:W3CDTF">2019-05-30T13:48:58Z</dcterms:created>
  <dcterms:modified xsi:type="dcterms:W3CDTF">2019-05-30T14:16:01Z</dcterms:modified>
</cp:coreProperties>
</file>