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9"/>
  </p:handoutMasterIdLst>
  <p:sldIdLst>
    <p:sldId id="271" r:id="rId5"/>
    <p:sldId id="272" r:id="rId7"/>
    <p:sldId id="273" r:id="rId8"/>
    <p:sldId id="274" r:id="rId9"/>
    <p:sldId id="275" r:id="rId10"/>
    <p:sldId id="276" r:id="rId11"/>
    <p:sldId id="277" r:id="rId12"/>
    <p:sldId id="278" r:id="rId13"/>
    <p:sldId id="283" r:id="rId14"/>
    <p:sldId id="284" r:id="rId15"/>
    <p:sldId id="285" r:id="rId16"/>
    <p:sldId id="286" r:id="rId17"/>
    <p:sldId id="28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9A8C-CE32-468A-A376-38152692F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6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5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6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6" Type="http://schemas.openxmlformats.org/officeDocument/2006/relationships/tags" Target="../tags/tag276.xml"/><Relationship Id="rId15" Type="http://schemas.openxmlformats.org/officeDocument/2006/relationships/tags" Target="../tags/tag275.xml"/><Relationship Id="rId14" Type="http://schemas.openxmlformats.org/officeDocument/2006/relationships/tags" Target="../tags/tag274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85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90.xml"/><Relationship Id="rId6" Type="http://schemas.openxmlformats.org/officeDocument/2006/relationships/image" Target="../media/image14.png"/><Relationship Id="rId5" Type="http://schemas.openxmlformats.org/officeDocument/2006/relationships/tags" Target="../tags/tag389.xml"/><Relationship Id="rId4" Type="http://schemas.openxmlformats.org/officeDocument/2006/relationships/image" Target="../media/image13.png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94.xml"/><Relationship Id="rId4" Type="http://schemas.openxmlformats.org/officeDocument/2006/relationships/image" Target="../media/image15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01.xml"/><Relationship Id="rId1" Type="http://schemas.openxmlformats.org/officeDocument/2006/relationships/tags" Target="../tags/tag3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6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29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7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tags" Target="../tags/tag314.xml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2.xml"/><Relationship Id="rId4" Type="http://schemas.openxmlformats.org/officeDocument/2006/relationships/image" Target="file:///C:\Users\1V994W2\PycharmProjects\PPT_Background_Generation/pic_temp/0_pic_quater_right_down.png" TargetMode="External"/><Relationship Id="rId33" Type="http://schemas.openxmlformats.org/officeDocument/2006/relationships/notesSlide" Target="../notesSlides/notesSlide4.xml"/><Relationship Id="rId32" Type="http://schemas.openxmlformats.org/officeDocument/2006/relationships/slideLayout" Target="../slideLayouts/slideLayout17.xml"/><Relationship Id="rId31" Type="http://schemas.openxmlformats.org/officeDocument/2006/relationships/tags" Target="../tags/tag356.xml"/><Relationship Id="rId30" Type="http://schemas.openxmlformats.org/officeDocument/2006/relationships/tags" Target="../tags/tag355.xml"/><Relationship Id="rId3" Type="http://schemas.openxmlformats.org/officeDocument/2006/relationships/image" Target="../media/image2.png"/><Relationship Id="rId29" Type="http://schemas.openxmlformats.org/officeDocument/2006/relationships/tags" Target="../tags/tag354.xml"/><Relationship Id="rId28" Type="http://schemas.openxmlformats.org/officeDocument/2006/relationships/tags" Target="../tags/tag353.xml"/><Relationship Id="rId27" Type="http://schemas.openxmlformats.org/officeDocument/2006/relationships/tags" Target="../tags/tag352.xml"/><Relationship Id="rId26" Type="http://schemas.openxmlformats.org/officeDocument/2006/relationships/tags" Target="../tags/tag351.xml"/><Relationship Id="rId25" Type="http://schemas.openxmlformats.org/officeDocument/2006/relationships/tags" Target="../tags/tag350.xml"/><Relationship Id="rId24" Type="http://schemas.openxmlformats.org/officeDocument/2006/relationships/tags" Target="../tags/tag349.xml"/><Relationship Id="rId23" Type="http://schemas.openxmlformats.org/officeDocument/2006/relationships/tags" Target="../tags/tag348.xml"/><Relationship Id="rId22" Type="http://schemas.openxmlformats.org/officeDocument/2006/relationships/tags" Target="../tags/tag347.xml"/><Relationship Id="rId21" Type="http://schemas.openxmlformats.org/officeDocument/2006/relationships/tags" Target="../tags/tag346.xml"/><Relationship Id="rId20" Type="http://schemas.openxmlformats.org/officeDocument/2006/relationships/tags" Target="../tags/tag345.xml"/><Relationship Id="rId2" Type="http://schemas.openxmlformats.org/officeDocument/2006/relationships/tags" Target="../tags/tag331.xml"/><Relationship Id="rId19" Type="http://schemas.openxmlformats.org/officeDocument/2006/relationships/tags" Target="../tags/tag344.xml"/><Relationship Id="rId18" Type="http://schemas.openxmlformats.org/officeDocument/2006/relationships/tags" Target="../tags/tag343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61.xml"/><Relationship Id="rId6" Type="http://schemas.openxmlformats.org/officeDocument/2006/relationships/image" Target="../media/image7.png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image" Target="../media/image6.png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66.xml"/><Relationship Id="rId6" Type="http://schemas.openxmlformats.org/officeDocument/2006/relationships/image" Target="../media/image9.png"/><Relationship Id="rId5" Type="http://schemas.openxmlformats.org/officeDocument/2006/relationships/tags" Target="../tags/tag365.xml"/><Relationship Id="rId4" Type="http://schemas.openxmlformats.org/officeDocument/2006/relationships/image" Target="../media/image8.png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71.xml"/><Relationship Id="rId6" Type="http://schemas.openxmlformats.org/officeDocument/2006/relationships/image" Target="../media/image11.png"/><Relationship Id="rId5" Type="http://schemas.openxmlformats.org/officeDocument/2006/relationships/tags" Target="../tags/tag370.xml"/><Relationship Id="rId4" Type="http://schemas.openxmlformats.org/officeDocument/2006/relationships/image" Target="../media/image10.png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76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85.xml"/><Relationship Id="rId14" Type="http://schemas.openxmlformats.org/officeDocument/2006/relationships/tags" Target="../tags/tag384.xml"/><Relationship Id="rId13" Type="http://schemas.openxmlformats.org/officeDocument/2006/relationships/tags" Target="../tags/tag383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5824998" y="4112228"/>
            <a:ext cx="476504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5"/>
          <p:cNvSpPr txBox="1"/>
          <p:nvPr>
            <p:custDataLst>
              <p:tags r:id="rId2"/>
            </p:custDataLst>
          </p:nvPr>
        </p:nvSpPr>
        <p:spPr>
          <a:xfrm>
            <a:off x="5848492" y="1615916"/>
            <a:ext cx="1725930" cy="736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400" b="1" spc="2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2024</a:t>
            </a:r>
            <a:endParaRPr lang="en-US" altLang="zh-CN" sz="4400" b="1" spc="200" dirty="0">
              <a:solidFill>
                <a:schemeClr val="accent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5824855" y="4349750"/>
            <a:ext cx="6194425" cy="408940"/>
          </a:xfrm>
        </p:spPr>
        <p:txBody>
          <a:bodyPr>
            <a:noAutofit/>
          </a:bodyPr>
          <a:p>
            <a:pPr marL="0" indent="-3429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>
                <a:solidFill>
                  <a:schemeClr val="dk1"/>
                </a:solidFill>
              </a:rPr>
              <a:t>Group 1：Zewei Yu，Qiang Hu，Jiarui Sun，Dexin Sun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000">
                <a:solidFill>
                  <a:schemeClr val="dk1"/>
                </a:solidFill>
              </a:rPr>
              <a:t>2024. 04. 27</a:t>
            </a:r>
            <a:endParaRPr lang="en-US" altLang="zh-CN" sz="1000">
              <a:solidFill>
                <a:schemeClr val="dk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5848350" y="2423795"/>
            <a:ext cx="5282565" cy="97091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LeekHarvester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6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000">
                <a:solidFill>
                  <a:schemeClr val="dk1"/>
                </a:solidFill>
              </a:rPr>
              <a:t>Algorithm Trading System</a:t>
            </a:r>
            <a:endParaRPr lang="en-US" altLang="zh-CN" sz="1000">
              <a:solidFill>
                <a:schemeClr val="dk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Live Trading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TradingBot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TCA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1564640"/>
            <a:ext cx="5283200" cy="4105910"/>
          </a:xfrm>
          <a:prstGeom prst="rect">
            <a:avLst/>
          </a:prstGeom>
        </p:spPr>
      </p:pic>
      <p:pic>
        <p:nvPicPr>
          <p:cNvPr id="11" name="内容占位符 10"/>
          <p:cNvPicPr>
            <a:picLocks noChangeAspect="1"/>
          </p:cNvPicPr>
          <p:nvPr>
            <p:ph sz="half" idx="2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1280" y="1738630"/>
            <a:ext cx="5283200" cy="3931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Live Trading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2250" y="1882775"/>
            <a:ext cx="4064000" cy="279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dk1"/>
                </a:solidFill>
              </a:rPr>
              <a:t>Parameters: 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Symble: BTCUSDT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Frequency: 1 min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Period: Live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Strategy: Dual Moving Average(10,5)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2250" y="1473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LiveTrading Demo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37100" y="172085"/>
            <a:ext cx="5901055" cy="6514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Future Improvements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Better pattern design. </a:t>
            </a:r>
            <a:endParaRPr lang="en-US" altLang="zh-CN"/>
          </a:p>
          <a:p>
            <a:r>
              <a:rPr lang="en-US" altLang="zh-CN"/>
              <a:t>Better strategy.</a:t>
            </a:r>
            <a:endParaRPr lang="en-US" altLang="zh-CN"/>
          </a:p>
          <a:p>
            <a:r>
              <a:rPr lang="en-US" altLang="zh-CN"/>
              <a:t>Multiple accounts management.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8831"/>
            <a:ext cx="1620202" cy="1159169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1524000" y="1359077"/>
            <a:ext cx="9144000" cy="1919363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altLang="zh-CN" sz="6000" b="1" spc="30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Thanks!</a:t>
            </a:r>
            <a:endParaRPr altLang="zh-CN" sz="6000" b="1" spc="30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5" name="Rectángulo 5"/>
          <p:cNvSpPr/>
          <p:nvPr>
            <p:custDataLst>
              <p:tags r:id="rId9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5026025" y="2536109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Overview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6025" y="3017083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This system includes two main modules.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038600" y="3878024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5026025" y="3830399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Backtest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026025" y="4311373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Do backtest and moniter strategy.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115117" y="3993594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4038600" y="5190569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5026025" y="5142944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Live Trading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026025" y="5623918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Do live trading and tca.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4115117" y="5306139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4040981" y="1772206"/>
            <a:ext cx="3556000" cy="100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4328636" y="874316"/>
            <a:ext cx="1604010" cy="831215"/>
          </a:xfrm>
          <a:prstGeom prst="rect">
            <a:avLst/>
          </a:prstGeom>
        </p:spPr>
        <p:txBody>
          <a:bodyPr wrap="square" anchor="b" anchorCtr="0">
            <a:normAutofit fontScale="52500"/>
          </a:bodyPr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sym typeface="Arial" panose="020B0604020202090204" pitchFamily="34" charset="0"/>
              </a:rPr>
              <a:t>Contents</a:t>
            </a:r>
            <a:endParaRPr lang="en-US" altLang="zh-CN" sz="440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4115117" y="2688043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038600" y="2571829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Overview</a:t>
            </a:r>
            <a:endParaRPr altLang="zh-CN" sz="3200" b="1" spc="15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2078274" y="2094513"/>
            <a:ext cx="5220970" cy="154495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958894" y="1994183"/>
            <a:ext cx="5220970" cy="1544955"/>
          </a:xfrm>
          <a:prstGeom prst="rect">
            <a:avLst/>
          </a:prstGeom>
          <a:solidFill>
            <a:schemeClr val="lt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4276644" y="1698273"/>
            <a:ext cx="585470" cy="58547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4335064" y="1732076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</a:t>
            </a:r>
            <a:endParaRPr lang="en-US" altLang="zh-CN" sz="28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2254804" y="2969049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 fontScale="5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Data_Loader, Account, Order_Excection, Strategy, Backtest</a:t>
            </a:r>
            <a:endParaRPr lang="en-US" altLang="zh-CN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2254804" y="2535062"/>
            <a:ext cx="4629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sym typeface="Arial" panose="020B0604020202090204" pitchFamily="34" charset="0"/>
              </a:rPr>
              <a:t>Backtest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5007529" y="4377973"/>
            <a:ext cx="5220970" cy="154495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6"/>
            </p:custDataLst>
          </p:nvPr>
        </p:nvSpPr>
        <p:spPr>
          <a:xfrm>
            <a:off x="4887514" y="4278278"/>
            <a:ext cx="5220970" cy="1544955"/>
          </a:xfrm>
          <a:prstGeom prst="rect">
            <a:avLst/>
          </a:prstGeom>
          <a:solidFill>
            <a:schemeClr val="l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7205264" y="3981733"/>
            <a:ext cx="585470" cy="58547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7263684" y="4015536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</a:t>
            </a:r>
            <a:endParaRPr lang="en-US" altLang="zh-CN" sz="28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5183424" y="5264433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TradingBot</a:t>
            </a:r>
            <a:endParaRPr lang="en-US" altLang="zh-CN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5183424" y="4819157"/>
            <a:ext cx="4629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sym typeface="Arial" panose="020B0604020202090204" pitchFamily="34" charset="0"/>
              </a:rPr>
              <a:t>Live Trading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30" name="图片 2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31" name="图片 3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Backtest</a:t>
            </a:r>
            <a:endParaRPr altLang="zh-CN" sz="3200" b="1" spc="15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Shape 1318"/>
          <p:cNvSpPr/>
          <p:nvPr>
            <p:custDataLst>
              <p:tags r:id="rId9"/>
            </p:custDataLst>
          </p:nvPr>
        </p:nvSpPr>
        <p:spPr bwMode="auto">
          <a:xfrm>
            <a:off x="4573143" y="1227377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01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Shape 1318"/>
          <p:cNvSpPr/>
          <p:nvPr>
            <p:custDataLst>
              <p:tags r:id="rId10"/>
            </p:custDataLst>
          </p:nvPr>
        </p:nvSpPr>
        <p:spPr bwMode="auto">
          <a:xfrm>
            <a:off x="6840553" y="1964104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02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Shape 1318"/>
          <p:cNvSpPr/>
          <p:nvPr>
            <p:custDataLst>
              <p:tags r:id="rId11"/>
            </p:custDataLst>
          </p:nvPr>
        </p:nvSpPr>
        <p:spPr bwMode="auto">
          <a:xfrm>
            <a:off x="6840553" y="4348200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03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Shape 1318"/>
          <p:cNvSpPr/>
          <p:nvPr>
            <p:custDataLst>
              <p:tags r:id="rId12"/>
            </p:custDataLst>
          </p:nvPr>
        </p:nvSpPr>
        <p:spPr bwMode="auto">
          <a:xfrm>
            <a:off x="4573143" y="5084927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04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1046731" y="1067545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DataLoader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312420" y="1595120"/>
            <a:ext cx="3770630" cy="1015365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Get data from outside source</a:t>
            </a:r>
            <a:r>
              <a:rPr lang="zh-CN" altLang="en-US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；</a:t>
            </a:r>
            <a:endParaRPr lang="zh-CN" altLang="en-US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Store data in local database(Sqlite);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Aquire data from database to RAM;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Process data requirement during backtesting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-28324" y="2978298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Strategy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-28324" y="3435228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Generate signal according to the some logic and send the signal to OrderExecution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1046731" y="4889050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RiskManager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8"/>
            </p:custDataLst>
          </p:nvPr>
        </p:nvSpPr>
        <p:spPr>
          <a:xfrm>
            <a:off x="1046731" y="5340265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position and pnl before sending buy or sell signal;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order quantity limit;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execution limit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578685" y="1800866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Account &amp; Evaluation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8578685" y="2257796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Manage position and netvalue</a:t>
            </a:r>
            <a:r>
              <a:rPr lang="zh-CN" altLang="en-US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；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Get buy and sell signal and adjust the position;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Calculate the return metrics such as Sharpe Ratio, MaxDrawdown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8578685" y="4191068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OrderExecution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2"/>
            </p:custDataLst>
          </p:nvPr>
        </p:nvSpPr>
        <p:spPr>
          <a:xfrm>
            <a:off x="8578685" y="4647998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Process order signal from strategy;</a:t>
            </a:r>
            <a:endParaRPr lang="en-US" altLang="zh-CN" sz="14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Send buy or sell information (quantity,price)to Account</a:t>
            </a:r>
            <a:endParaRPr lang="en-US" altLang="zh-CN" sz="14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Shape 1309"/>
          <p:cNvSpPr/>
          <p:nvPr>
            <p:custDataLst>
              <p:tags r:id="rId23"/>
            </p:custDataLst>
          </p:nvPr>
        </p:nvSpPr>
        <p:spPr bwMode="auto">
          <a:xfrm rot="18184189">
            <a:off x="3636649" y="2455845"/>
            <a:ext cx="716488" cy="30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Shape 1310"/>
          <p:cNvSpPr/>
          <p:nvPr>
            <p:custDataLst>
              <p:tags r:id="rId24"/>
            </p:custDataLst>
          </p:nvPr>
        </p:nvSpPr>
        <p:spPr bwMode="auto">
          <a:xfrm rot="14199600">
            <a:off x="3684112" y="4793605"/>
            <a:ext cx="714799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Shape 1305"/>
          <p:cNvSpPr/>
          <p:nvPr>
            <p:custDataLst>
              <p:tags r:id="rId25"/>
            </p:custDataLst>
          </p:nvPr>
        </p:nvSpPr>
        <p:spPr bwMode="auto">
          <a:xfrm rot="1034468">
            <a:off x="5953876" y="1739561"/>
            <a:ext cx="71479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endParaRPr sz="2665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Shape 1307"/>
          <p:cNvSpPr/>
          <p:nvPr>
            <p:custDataLst>
              <p:tags r:id="rId26"/>
            </p:custDataLst>
          </p:nvPr>
        </p:nvSpPr>
        <p:spPr bwMode="auto">
          <a:xfrm rot="5400000">
            <a:off x="7266438" y="3601074"/>
            <a:ext cx="71479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7" name="Shape 1308"/>
          <p:cNvSpPr/>
          <p:nvPr>
            <p:custDataLst>
              <p:tags r:id="rId27"/>
            </p:custDataLst>
          </p:nvPr>
        </p:nvSpPr>
        <p:spPr bwMode="auto">
          <a:xfrm rot="9900000">
            <a:off x="6024235" y="5432283"/>
            <a:ext cx="71648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Shape 1315"/>
          <p:cNvSpPr/>
          <p:nvPr>
            <p:custDataLst>
              <p:tags r:id="rId28"/>
            </p:custDataLst>
          </p:nvPr>
        </p:nvSpPr>
        <p:spPr bwMode="auto">
          <a:xfrm>
            <a:off x="3174024" y="3159372"/>
            <a:ext cx="1012208" cy="1012209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05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9"/>
            </p:custDataLst>
          </p:nvPr>
        </p:nvSpPr>
        <p:spPr>
          <a:xfrm>
            <a:off x="4427690" y="2952756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Logger&amp;UI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0"/>
            </p:custDataLst>
          </p:nvPr>
        </p:nvSpPr>
        <p:spPr>
          <a:xfrm>
            <a:off x="4428325" y="3489696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Flush netvalue and execution information to log file.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Read log file and present in the webpage.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Account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5495" y="1406525"/>
            <a:ext cx="5050790" cy="493458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OrderExecution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5700" y="2166620"/>
            <a:ext cx="5283200" cy="33324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RiskManager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Strategy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1826895"/>
            <a:ext cx="5283200" cy="371030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5700" y="1826260"/>
            <a:ext cx="5283200" cy="37103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Logger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UI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44285" y="1333500"/>
            <a:ext cx="4073525" cy="4934585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1515745"/>
            <a:ext cx="5283200" cy="22307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4" name="图片 3" descr="dashboard_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442595"/>
            <a:ext cx="6007735" cy="56794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2250" y="1882775"/>
            <a:ext cx="4064000" cy="279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dk1"/>
                </a:solidFill>
              </a:rPr>
              <a:t>Parameters: 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Symble: SZ.000001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Frequency: 5 min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Period: 2020-01-02 - 2020-04-02 10:30:00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Strategy: Dual Moving Average(10,5)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2250" y="1473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Paper Trading Demo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Live Trading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Shape 1312"/>
          <p:cNvSpPr/>
          <p:nvPr>
            <p:custDataLst>
              <p:tags r:id="rId9"/>
            </p:custDataLst>
          </p:nvPr>
        </p:nvSpPr>
        <p:spPr bwMode="auto">
          <a:xfrm>
            <a:off x="7493985" y="3349296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Shape 1315"/>
          <p:cNvSpPr/>
          <p:nvPr>
            <p:custDataLst>
              <p:tags r:id="rId10"/>
            </p:custDataLst>
          </p:nvPr>
        </p:nvSpPr>
        <p:spPr bwMode="auto">
          <a:xfrm>
            <a:off x="3679221" y="3349296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8756595" y="3179187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TCA</a:t>
            </a:r>
            <a:endParaRPr lang="en-US" altLang="zh-CN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756595" y="3608447"/>
            <a:ext cx="2760001" cy="1257230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Calculate the transaction cost metrics, such as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average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execution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price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,inplementation shortfall,RPM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670796" y="3179187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TradingBot</a:t>
            </a:r>
            <a:endParaRPr lang="en-US" altLang="zh-CN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670796" y="3608447"/>
            <a:ext cx="2760001" cy="1257230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Connet to live data source and fetch data;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Manage strategy and account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1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1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37_1*b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ISNUMDGMTITLE" val="0"/>
  <p:tag name="KSO_WM_UNIT_VALUE" val="8"/>
  <p:tag name="KSO_WM_UNIT_TYPE" val="b"/>
  <p:tag name="KSO_WM_UNIT_INDEX" val="2"/>
  <p:tag name="KSO_WM_UNIT_PRESET_TEXT" val="汇报人姓名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37_1*b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ISNUMDGMTITLE" val="0"/>
  <p:tag name="KSO_WM_UNIT_VALUE" val="8"/>
  <p:tag name="KSO_WM_UNIT_TYPE" val="b"/>
  <p:tag name="KSO_WM_UNIT_INDEX" val="3"/>
  <p:tag name="KSO_WM_UNIT_PRESET_TEXT" val="汇报日期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1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工作汇报总结"/>
  <p:tag name="KSO_WM_UNIT_ISNUMDGMTITLE" val="0"/>
</p:tagLst>
</file>

<file path=ppt/tags/tag29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37_1*b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  <p:tag name="KSO_WM_SPECIAL_SOURCE" val="bdnull"/>
</p:tagLst>
</file>

<file path=ppt/tags/tag29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7_3*l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29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7_3*l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7_3*l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537_3*l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30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7_3*l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0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537_3*l_h_i*1_2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4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7_3*l_h_i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537_3*l_h_a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30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7_3*l_h_f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0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537_3*l_h_i*1_3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8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4537_3*l_i*1_1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7_3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目 录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7_3*l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11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537_3*l_h_i*1_1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12.xml><?xml version="1.0" encoding="utf-8"?>
<p:tagLst xmlns:p="http://schemas.openxmlformats.org/presentationml/2006/main">
  <p:tag name="KSO_WM_SLIDE_ID" val="custom20204537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7"/>
  <p:tag name="KSO_WM_SLIDE_LAYOUT" val="a_b_l"/>
  <p:tag name="KSO_WM_SLIDE_LAYOUT_CNT" val="1_1_1"/>
  <p:tag name="KSO_WM_SPECIAL_SOURCE" val="bdnull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537_24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537_24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537_24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537_24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COLOR_SCHEME_SHAPE_ID" val="8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537_24*l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18.xml><?xml version="1.0" encoding="utf-8"?>
<p:tagLst xmlns:p="http://schemas.openxmlformats.org/presentationml/2006/main">
  <p:tag name="KSO_WM_UNIT_COLOR_SCHEME_SHAPE_ID" val="16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537_24*l_h_i*1_1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19.xml><?xml version="1.0" encoding="utf-8"?>
<p:tagLst xmlns:p="http://schemas.openxmlformats.org/presentationml/2006/main">
  <p:tag name="KSO_WM_UNIT_COLOR_SCHEME_SHAPE_ID" val="3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04537_24*l_h_i*1_1_3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COLOR_SCHEME_SHAPE_ID" val="32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4"/>
  <p:tag name="KSO_WM_UNIT_ID" val="custom20204537_24*l_h_i*1_1_4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1.xml><?xml version="1.0" encoding="utf-8"?>
<p:tagLst xmlns:p="http://schemas.openxmlformats.org/presentationml/2006/main">
  <p:tag name="KSO_WM_UNIT_TEXT_PART_ID_V2" val="d-5-1"/>
  <p:tag name="KSO_WM_UNIT_COLOR_SCHEME_SHAPE_ID" val="64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537_24*l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2.xml><?xml version="1.0" encoding="utf-8"?>
<p:tagLst xmlns:p="http://schemas.openxmlformats.org/presentationml/2006/main">
  <p:tag name="KSO_WM_UNIT_TEXT_PART_ID_V2" val="c-5-1"/>
  <p:tag name="KSO_WM_UNIT_COLOR_SCHEME_SHAPE_ID" val="65"/>
  <p:tag name="KSO_WM_UNIT_COLOR_SCHEME_PARENT_PAGE" val="0_1"/>
  <p:tag name="KSO_WM_UNIT_DIAGRAM_MODELTYPE" val="stripeEnum"/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537_24*l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3.xml><?xml version="1.0" encoding="utf-8"?>
<p:tagLst xmlns:p="http://schemas.openxmlformats.org/presentationml/2006/main">
  <p:tag name="KSO_WM_UNIT_COLOR_SCHEME_SHAPE_ID" val="7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537_24*l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4.xml><?xml version="1.0" encoding="utf-8"?>
<p:tagLst xmlns:p="http://schemas.openxmlformats.org/presentationml/2006/main">
  <p:tag name="KSO_WM_UNIT_COLOR_SCHEME_SHAPE_ID" val="73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537_24*l_h_i*1_2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5.xml><?xml version="1.0" encoding="utf-8"?>
<p:tagLst xmlns:p="http://schemas.openxmlformats.org/presentationml/2006/main">
  <p:tag name="KSO_WM_UNIT_COLOR_SCHEME_SHAPE_ID" val="80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04537_24*l_h_i*1_2_3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6.xml><?xml version="1.0" encoding="utf-8"?>
<p:tagLst xmlns:p="http://schemas.openxmlformats.org/presentationml/2006/main">
  <p:tag name="KSO_WM_UNIT_COLOR_SCHEME_SHAPE_ID" val="8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4"/>
  <p:tag name="KSO_WM_UNIT_ID" val="custom20204537_24*l_h_i*1_2_4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7.xml><?xml version="1.0" encoding="utf-8"?>
<p:tagLst xmlns:p="http://schemas.openxmlformats.org/presentationml/2006/main">
  <p:tag name="KSO_WM_UNIT_TEXT_PART_ID_V2" val="d-5-1"/>
  <p:tag name="KSO_WM_UNIT_COLOR_SCHEME_SHAPE_ID" val="78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537_24*l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8.xml><?xml version="1.0" encoding="utf-8"?>
<p:tagLst xmlns:p="http://schemas.openxmlformats.org/presentationml/2006/main">
  <p:tag name="KSO_WM_UNIT_TEXT_PART_ID_V2" val="c-5-1"/>
  <p:tag name="KSO_WM_UNIT_COLOR_SCHEME_SHAPE_ID" val="79"/>
  <p:tag name="KSO_WM_UNIT_COLOR_SCHEME_PARENT_PAGE" val="0_1"/>
  <p:tag name="KSO_WM_UNIT_DIAGRAM_MODELTYPE" val="stripeEnum"/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537_24*l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SLIDE_ID" val="custom20204537_2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2"/>
  <p:tag name="KSO_WM_SLIDE_INDEX" val="24"/>
  <p:tag name="KSO_WM_SLIDE_SIZE" val="651.15*332.65"/>
  <p:tag name="KSO_WM_SLIDE_POSITION" val="154.244*133.722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37"/>
  <p:tag name="KSO_WM_SLIDE_LAYOUT" val="a_i_l"/>
  <p:tag name="KSO_WM_SLIDE_LAYOUT_CNT" val="1_1_1"/>
  <p:tag name="KSO_WM_SPECIAL_SOURCE" val="bdnul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537_35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537_35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537_35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537_35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537_35*q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537_35*q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537_35*q_h_i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537_35*q_h_i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537_35*q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537_35*q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537_35*q_h_a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537_35*q_h_f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537_35*q_h_a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537_35*q_h_f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5*q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5*q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537_35*q_h_a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537_35*q_h_f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537_35*q_i*1_4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537_35*q_i*1_5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537_35*q_i*1_1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537_35*q_i*1_2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537_35*q_i*1_3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537_35*q_h_i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5*q_h_a*1_2_1"/>
  <p:tag name="KSO_WM_TEMPLATE_CATEGORY" val="custom"/>
  <p:tag name="KSO_WM_TEMPLATE_INDEX" val="20204537"/>
  <p:tag name="KSO_WM_UNIT_LAYERLEVEL" val="1_1_1"/>
  <p:tag name="KSO_WM_TAG_VERSION" val="1.0"/>
  <p:tag name="KSO_WM_BEAUTIFY_FLAG" val="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5*q_h_f*1_2_1"/>
  <p:tag name="KSO_WM_TEMPLATE_CATEGORY" val="custom"/>
  <p:tag name="KSO_WM_TEMPLATE_INDEX" val="20204537"/>
  <p:tag name="KSO_WM_UNIT_LAYERLEVEL" val="1_1_1"/>
  <p:tag name="KSO_WM_TAG_VERSION" val="1.0"/>
  <p:tag name="KSO_WM_BEAUTIFY_FLAG" val="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37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5"/>
  <p:tag name="KSO_WM_SLIDE_SIZE" val="854*360.35"/>
  <p:tag name="KSO_WM_SLIDE_POSITION" val="52.8186*119.872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537"/>
  <p:tag name="KSO_WM_SLIDE_LAYOUT" val="a_i_q"/>
  <p:tag name="KSO_WM_SLIDE_LAYOUT_CNT" val="1_1_1"/>
  <p:tag name="KSO_WM_SPECIAL_SOURCE" val="bdnull"/>
</p:tagLst>
</file>

<file path=ppt/tags/tag3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537_32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537_32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537_32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537_32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537_32*q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537_32*q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2*q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2.xml><?xml version="1.0" encoding="utf-8"?>
<p:tagLst xmlns:p="http://schemas.openxmlformats.org/presentationml/2006/main"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2*q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3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537_32*q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4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537_32*q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37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2"/>
  <p:tag name="KSO_WM_SLIDE_SIZE" val="854*172.849"/>
  <p:tag name="KSO_WM_SLIDE_POSITION" val="52.8186*210.275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537"/>
  <p:tag name="KSO_WM_SLIDE_LAYOUT" val="a_i_q"/>
  <p:tag name="KSO_WM_SLIDE_LAYOUT_CNT" val="1_1_1"/>
  <p:tag name="KSO_WM_SPECIAL_SOURCE" val="bdnull"/>
</p:tagLst>
</file>

<file path=ppt/tags/tag3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  <p:tag name="KSO_WM_SPECIAL_SOURCE" val="bdnull"/>
</p:tagLst>
</file>

<file path=ppt/tags/tag3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7_21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21*i*2"/>
  <p:tag name="KSO_WM_TEMPLATE_CATEGORY" val="custom"/>
  <p:tag name="KSO_WM_TEMPLATE_INDEX" val="20204537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7_21*i*3"/>
  <p:tag name="KSO_WM_TEMPLATE_CATEGORY" val="custom"/>
  <p:tag name="KSO_WM_TEMPLATE_INDEX" val="20204537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DEFAULT_FONT" val="40;60;4"/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21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537_21*i*4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401.xml><?xml version="1.0" encoding="utf-8"?>
<p:tagLst xmlns:p="http://schemas.openxmlformats.org/presentationml/2006/main">
  <p:tag name="KSO_WM_SLIDE_LAYOUT_INFO" val="{&quot;direction&quot;:0,&quot;horizontalAlign&quot;:1,&quot;verticalAlign&quot;:1,&quot;type&quot;:0,&quot;diagramDirection&quot;:0,&quot;canSetOverLayout&quot;:0,&quot;isOverLayout&quot;:0,&quot;margin&quot;:{&quot;left&quot;:4.23,&quot;top&quot;:3.387,&quot;right&quot;:4.23,&quot;bottom&quot;:3.38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499010831,&quot;top&quot;:0.0887139142,&quot;right&quot;:0.0499010831,&quot;bottom&quot;:0.0887139142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37_2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21"/>
  <p:tag name="KSO_WM_SLIDE_SIZE" val="959*492"/>
  <p:tag name="KSO_WM_SLIDE_POSITION" val="0*47"/>
  <p:tag name="KSO_WM_TAG_VERSION" val="1.0"/>
  <p:tag name="KSO_WM_BEAUTIFY_FLAG" val="#wm#"/>
  <p:tag name="KSO_WM_TEMPLATE_CATEGORY" val="custom"/>
  <p:tag name="KSO_WM_TEMPLATE_INDEX" val="20204537"/>
  <p:tag name="KSO_WM_SLIDE_LAYOUT" val="a_f_i"/>
  <p:tag name="KSO_WM_SLIDE_LAYOUT_CNT" val="1_1_1"/>
  <p:tag name="KSO_WM_SPECIAL_SOURCE" val="bdnull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159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Arial Bold</vt:lpstr>
      <vt:lpstr>Segoe UI</vt:lpstr>
      <vt:lpstr>苹方-简</vt:lpstr>
      <vt:lpstr>Lato Light</vt:lpstr>
      <vt:lpstr>MS PGothic</vt:lpstr>
      <vt:lpstr>Helvetica Neue Light</vt:lpstr>
      <vt:lpstr>宋体</vt:lpstr>
      <vt:lpstr>Arial Unicode MS</vt:lpstr>
      <vt:lpstr>汉仪书宋二KW</vt:lpstr>
      <vt:lpstr>Thonburi</vt:lpstr>
      <vt:lpstr>冬青黑体简体中文</vt:lpstr>
      <vt:lpstr>WPS</vt:lpstr>
      <vt:lpstr>5_Office 主题​​</vt:lpstr>
      <vt:lpstr>1_Office 主题​​</vt:lpstr>
      <vt:lpstr>LeekHarvester</vt:lpstr>
      <vt:lpstr>PowerPoint 演示文稿</vt:lpstr>
      <vt:lpstr>PowerPoint 演示文稿</vt:lpstr>
      <vt:lpstr>PowerPoint 演示文稿</vt:lpstr>
      <vt:lpstr>Backtest</vt:lpstr>
      <vt:lpstr>Backtest</vt:lpstr>
      <vt:lpstr>Backtest</vt:lpstr>
      <vt:lpstr>Backtest</vt:lpstr>
      <vt:lpstr>PowerPoint 演示文稿</vt:lpstr>
      <vt:lpstr>Live Trading</vt:lpstr>
      <vt:lpstr>Live Trading</vt:lpstr>
      <vt:lpstr>Future Improvements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$¥£€₩ei</cp:lastModifiedBy>
  <cp:revision>17</cp:revision>
  <dcterms:created xsi:type="dcterms:W3CDTF">2024-04-26T16:08:05Z</dcterms:created>
  <dcterms:modified xsi:type="dcterms:W3CDTF">2024-04-26T16:08:05Z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F2032F5FA2F7908F318D2B66CF9E1090_41</vt:lpwstr>
  </property>
</Properties>
</file>