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9"/>
  </p:handoutMasterIdLst>
  <p:sldIdLst>
    <p:sldId id="271" r:id="rId5"/>
    <p:sldId id="272" r:id="rId7"/>
    <p:sldId id="273" r:id="rId8"/>
    <p:sldId id="274" r:id="rId9"/>
    <p:sldId id="275" r:id="rId10"/>
    <p:sldId id="276" r:id="rId11"/>
    <p:sldId id="277" r:id="rId12"/>
    <p:sldId id="278" r:id="rId13"/>
    <p:sldId id="283" r:id="rId14"/>
    <p:sldId id="284" r:id="rId15"/>
    <p:sldId id="285" r:id="rId16"/>
    <p:sldId id="286" r:id="rId17"/>
    <p:sldId id="281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19A8C-CE32-468A-A376-38152692F3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1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6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5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6" Type="http://schemas.openxmlformats.org/officeDocument/2006/relationships/tags" Target="../tags/tag187.xml"/><Relationship Id="rId15" Type="http://schemas.openxmlformats.org/officeDocument/2006/relationships/tags" Target="../tags/tag186.xml"/><Relationship Id="rId14" Type="http://schemas.openxmlformats.org/officeDocument/2006/relationships/tags" Target="../tags/tag185.xml"/><Relationship Id="rId13" Type="http://schemas.openxmlformats.org/officeDocument/2006/relationships/tags" Target="../tags/tag184.xml"/><Relationship Id="rId12" Type="http://schemas.openxmlformats.org/officeDocument/2006/relationships/tags" Target="../tags/tag18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88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9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4" Type="http://schemas.openxmlformats.org/officeDocument/2006/relationships/tags" Target="../tags/tag204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0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1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tags" Target="../tags/tag22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26.xml"/><Relationship Id="rId11" Type="http://schemas.openxmlformats.org/officeDocument/2006/relationships/tags" Target="../tags/tag231.xml"/><Relationship Id="rId10" Type="http://schemas.openxmlformats.org/officeDocument/2006/relationships/tags" Target="../tags/tag230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3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3" Type="http://schemas.openxmlformats.org/officeDocument/2006/relationships/tags" Target="../tags/tag239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4" Type="http://schemas.openxmlformats.org/officeDocument/2006/relationships/tags" Target="../tags/tag256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5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6" Type="http://schemas.openxmlformats.org/officeDocument/2006/relationships/tags" Target="../tags/tag276.xml"/><Relationship Id="rId15" Type="http://schemas.openxmlformats.org/officeDocument/2006/relationships/tags" Target="../tags/tag275.xml"/><Relationship Id="rId14" Type="http://schemas.openxmlformats.org/officeDocument/2006/relationships/tags" Target="../tags/tag274.xml"/><Relationship Id="rId13" Type="http://schemas.openxmlformats.org/officeDocument/2006/relationships/tags" Target="../tags/tag273.xml"/><Relationship Id="rId12" Type="http://schemas.openxmlformats.org/officeDocument/2006/relationships/tags" Target="../tags/tag272.xml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7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3" Type="http://schemas.openxmlformats.org/officeDocument/2006/relationships/tags" Target="../tags/tag284.xml"/><Relationship Id="rId12" Type="http://schemas.openxmlformats.org/officeDocument/2006/relationships/tags" Target="../tags/tag283.xml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5824998" y="4349844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9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9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5824998" y="4824823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9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9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848493" y="2423890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9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5848492" y="3599274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4131946" y="270256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9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4131946" y="374142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9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730982" y="4287202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9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910522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9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69355"/>
            <a:ext cx="720090" cy="58864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3015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533390"/>
            <a:ext cx="1619885" cy="132461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9125"/>
            <a:ext cx="1619885" cy="1158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5824998" y="4349844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9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9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5824998" y="4824823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9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9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5848493" y="2423890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9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5848492" y="3599274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4131946" y="270256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9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4131946" y="374142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9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730982" y="4287202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9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910522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9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69355"/>
            <a:ext cx="720090" cy="58864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3015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533390"/>
            <a:ext cx="1619885" cy="132461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9125"/>
            <a:ext cx="1619885" cy="1158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45.xml"/><Relationship Id="rId23" Type="http://schemas.openxmlformats.org/officeDocument/2006/relationships/tags" Target="../tags/tag144.xml"/><Relationship Id="rId22" Type="http://schemas.openxmlformats.org/officeDocument/2006/relationships/tags" Target="../tags/tag143.xml"/><Relationship Id="rId21" Type="http://schemas.openxmlformats.org/officeDocument/2006/relationships/tags" Target="../tags/tag142.xml"/><Relationship Id="rId20" Type="http://schemas.openxmlformats.org/officeDocument/2006/relationships/tags" Target="../tags/tag141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40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90.xml"/><Relationship Id="rId23" Type="http://schemas.openxmlformats.org/officeDocument/2006/relationships/tags" Target="../tags/tag289.xml"/><Relationship Id="rId22" Type="http://schemas.openxmlformats.org/officeDocument/2006/relationships/tags" Target="../tags/tag288.xml"/><Relationship Id="rId21" Type="http://schemas.openxmlformats.org/officeDocument/2006/relationships/tags" Target="../tags/tag287.xml"/><Relationship Id="rId20" Type="http://schemas.openxmlformats.org/officeDocument/2006/relationships/tags" Target="../tags/tag286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85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1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7" Type="http://schemas.openxmlformats.org/officeDocument/2006/relationships/tags" Target="../tags/tag390.xml"/><Relationship Id="rId6" Type="http://schemas.openxmlformats.org/officeDocument/2006/relationships/image" Target="../media/image14.png"/><Relationship Id="rId5" Type="http://schemas.openxmlformats.org/officeDocument/2006/relationships/tags" Target="../tags/tag389.xml"/><Relationship Id="rId4" Type="http://schemas.openxmlformats.org/officeDocument/2006/relationships/image" Target="../media/image13.png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tags" Target="../tags/tag38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94.xml"/><Relationship Id="rId4" Type="http://schemas.openxmlformats.org/officeDocument/2006/relationships/image" Target="../media/image15.png"/><Relationship Id="rId3" Type="http://schemas.openxmlformats.org/officeDocument/2006/relationships/tags" Target="../tags/tag393.xml"/><Relationship Id="rId2" Type="http://schemas.openxmlformats.org/officeDocument/2006/relationships/tags" Target="../tags/tag392.xml"/><Relationship Id="rId1" Type="http://schemas.openxmlformats.org/officeDocument/2006/relationships/tags" Target="../tags/tag39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00.xml"/><Relationship Id="rId8" Type="http://schemas.openxmlformats.org/officeDocument/2006/relationships/tags" Target="../tags/tag39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9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97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401.xml"/><Relationship Id="rId1" Type="http://schemas.openxmlformats.org/officeDocument/2006/relationships/tags" Target="../tags/tag39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06.xml"/><Relationship Id="rId8" Type="http://schemas.openxmlformats.org/officeDocument/2006/relationships/tags" Target="../tags/tag305.xml"/><Relationship Id="rId7" Type="http://schemas.openxmlformats.org/officeDocument/2006/relationships/tags" Target="../tags/tag304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16.xml"/><Relationship Id="rId15" Type="http://schemas.openxmlformats.org/officeDocument/2006/relationships/tags" Target="../tags/tag312.xml"/><Relationship Id="rId14" Type="http://schemas.openxmlformats.org/officeDocument/2006/relationships/tags" Target="../tags/tag311.xml"/><Relationship Id="rId13" Type="http://schemas.openxmlformats.org/officeDocument/2006/relationships/tags" Target="../tags/tag310.xml"/><Relationship Id="rId12" Type="http://schemas.openxmlformats.org/officeDocument/2006/relationships/tags" Target="../tags/tag309.xml"/><Relationship Id="rId11" Type="http://schemas.openxmlformats.org/officeDocument/2006/relationships/tags" Target="../tags/tag308.xml"/><Relationship Id="rId10" Type="http://schemas.openxmlformats.org/officeDocument/2006/relationships/tags" Target="../tags/tag307.xml"/><Relationship Id="rId1" Type="http://schemas.openxmlformats.org/officeDocument/2006/relationships/tags" Target="../tags/tag29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tags" Target="../tags/tag31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1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3" Type="http://schemas.openxmlformats.org/officeDocument/2006/relationships/notesSlide" Target="../notesSlides/notesSlide3.xml"/><Relationship Id="rId22" Type="http://schemas.openxmlformats.org/officeDocument/2006/relationships/slideLayout" Target="../slideLayouts/slideLayout17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tags" Target="../tags/tag314.xml"/><Relationship Id="rId19" Type="http://schemas.openxmlformats.org/officeDocument/2006/relationships/tags" Target="../tags/tag327.xml"/><Relationship Id="rId18" Type="http://schemas.openxmlformats.org/officeDocument/2006/relationships/tags" Target="../tags/tag326.xml"/><Relationship Id="rId17" Type="http://schemas.openxmlformats.org/officeDocument/2006/relationships/tags" Target="../tags/tag325.xml"/><Relationship Id="rId16" Type="http://schemas.openxmlformats.org/officeDocument/2006/relationships/tags" Target="../tags/tag324.xml"/><Relationship Id="rId15" Type="http://schemas.openxmlformats.org/officeDocument/2006/relationships/tags" Target="../tags/tag323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tags" Target="../tags/tag3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tags" Target="../tags/tag33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32.xml"/><Relationship Id="rId4" Type="http://schemas.openxmlformats.org/officeDocument/2006/relationships/image" Target="file:///C:\Users\1V994W2\PycharmProjects\PPT_Background_Generation/pic_temp/0_pic_quater_right_down.png" TargetMode="External"/><Relationship Id="rId33" Type="http://schemas.openxmlformats.org/officeDocument/2006/relationships/notesSlide" Target="../notesSlides/notesSlide4.xml"/><Relationship Id="rId32" Type="http://schemas.openxmlformats.org/officeDocument/2006/relationships/slideLayout" Target="../slideLayouts/slideLayout17.xml"/><Relationship Id="rId31" Type="http://schemas.openxmlformats.org/officeDocument/2006/relationships/tags" Target="../tags/tag356.xml"/><Relationship Id="rId30" Type="http://schemas.openxmlformats.org/officeDocument/2006/relationships/tags" Target="../tags/tag355.xml"/><Relationship Id="rId3" Type="http://schemas.openxmlformats.org/officeDocument/2006/relationships/image" Target="../media/image2.png"/><Relationship Id="rId29" Type="http://schemas.openxmlformats.org/officeDocument/2006/relationships/tags" Target="../tags/tag354.xml"/><Relationship Id="rId28" Type="http://schemas.openxmlformats.org/officeDocument/2006/relationships/tags" Target="../tags/tag353.xml"/><Relationship Id="rId27" Type="http://schemas.openxmlformats.org/officeDocument/2006/relationships/tags" Target="../tags/tag352.xml"/><Relationship Id="rId26" Type="http://schemas.openxmlformats.org/officeDocument/2006/relationships/tags" Target="../tags/tag351.xml"/><Relationship Id="rId25" Type="http://schemas.openxmlformats.org/officeDocument/2006/relationships/tags" Target="../tags/tag350.xml"/><Relationship Id="rId24" Type="http://schemas.openxmlformats.org/officeDocument/2006/relationships/tags" Target="../tags/tag349.xml"/><Relationship Id="rId23" Type="http://schemas.openxmlformats.org/officeDocument/2006/relationships/tags" Target="../tags/tag348.xml"/><Relationship Id="rId22" Type="http://schemas.openxmlformats.org/officeDocument/2006/relationships/tags" Target="../tags/tag347.xml"/><Relationship Id="rId21" Type="http://schemas.openxmlformats.org/officeDocument/2006/relationships/tags" Target="../tags/tag346.xml"/><Relationship Id="rId20" Type="http://schemas.openxmlformats.org/officeDocument/2006/relationships/tags" Target="../tags/tag345.xml"/><Relationship Id="rId2" Type="http://schemas.openxmlformats.org/officeDocument/2006/relationships/tags" Target="../tags/tag331.xml"/><Relationship Id="rId19" Type="http://schemas.openxmlformats.org/officeDocument/2006/relationships/tags" Target="../tags/tag344.xml"/><Relationship Id="rId18" Type="http://schemas.openxmlformats.org/officeDocument/2006/relationships/tags" Target="../tags/tag343.xml"/><Relationship Id="rId17" Type="http://schemas.openxmlformats.org/officeDocument/2006/relationships/tags" Target="../tags/tag342.xml"/><Relationship Id="rId16" Type="http://schemas.openxmlformats.org/officeDocument/2006/relationships/tags" Target="../tags/tag341.xml"/><Relationship Id="rId15" Type="http://schemas.openxmlformats.org/officeDocument/2006/relationships/tags" Target="../tags/tag340.xml"/><Relationship Id="rId14" Type="http://schemas.openxmlformats.org/officeDocument/2006/relationships/tags" Target="../tags/tag339.xml"/><Relationship Id="rId13" Type="http://schemas.openxmlformats.org/officeDocument/2006/relationships/tags" Target="../tags/tag338.xml"/><Relationship Id="rId12" Type="http://schemas.openxmlformats.org/officeDocument/2006/relationships/tags" Target="../tags/tag337.xml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tags" Target="../tags/tag33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7" Type="http://schemas.openxmlformats.org/officeDocument/2006/relationships/tags" Target="../tags/tag361.xml"/><Relationship Id="rId6" Type="http://schemas.openxmlformats.org/officeDocument/2006/relationships/image" Target="../media/image7.png"/><Relationship Id="rId5" Type="http://schemas.openxmlformats.org/officeDocument/2006/relationships/tags" Target="../tags/tag360.xml"/><Relationship Id="rId4" Type="http://schemas.openxmlformats.org/officeDocument/2006/relationships/tags" Target="../tags/tag359.xml"/><Relationship Id="rId3" Type="http://schemas.openxmlformats.org/officeDocument/2006/relationships/image" Target="../media/image6.png"/><Relationship Id="rId2" Type="http://schemas.openxmlformats.org/officeDocument/2006/relationships/tags" Target="../tags/tag358.xml"/><Relationship Id="rId1" Type="http://schemas.openxmlformats.org/officeDocument/2006/relationships/tags" Target="../tags/tag35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7" Type="http://schemas.openxmlformats.org/officeDocument/2006/relationships/tags" Target="../tags/tag366.xml"/><Relationship Id="rId6" Type="http://schemas.openxmlformats.org/officeDocument/2006/relationships/image" Target="../media/image9.png"/><Relationship Id="rId5" Type="http://schemas.openxmlformats.org/officeDocument/2006/relationships/tags" Target="../tags/tag365.xml"/><Relationship Id="rId4" Type="http://schemas.openxmlformats.org/officeDocument/2006/relationships/image" Target="../media/image8.png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" Type="http://schemas.openxmlformats.org/officeDocument/2006/relationships/tags" Target="../tags/tag36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7" Type="http://schemas.openxmlformats.org/officeDocument/2006/relationships/tags" Target="../tags/tag371.xml"/><Relationship Id="rId6" Type="http://schemas.openxmlformats.org/officeDocument/2006/relationships/image" Target="../media/image11.png"/><Relationship Id="rId5" Type="http://schemas.openxmlformats.org/officeDocument/2006/relationships/tags" Target="../tags/tag370.xml"/><Relationship Id="rId4" Type="http://schemas.openxmlformats.org/officeDocument/2006/relationships/image" Target="../media/image10.png"/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7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76.xml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35.xml"/><Relationship Id="rId15" Type="http://schemas.openxmlformats.org/officeDocument/2006/relationships/tags" Target="../tags/tag385.xml"/><Relationship Id="rId14" Type="http://schemas.openxmlformats.org/officeDocument/2006/relationships/tags" Target="../tags/tag384.xml"/><Relationship Id="rId13" Type="http://schemas.openxmlformats.org/officeDocument/2006/relationships/tags" Target="../tags/tag383.xml"/><Relationship Id="rId12" Type="http://schemas.openxmlformats.org/officeDocument/2006/relationships/tags" Target="../tags/tag382.xml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>
            <p:custDataLst>
              <p:tags r:id="rId1"/>
            </p:custDataLst>
          </p:nvPr>
        </p:nvCxnSpPr>
        <p:spPr>
          <a:xfrm>
            <a:off x="5824998" y="4112228"/>
            <a:ext cx="476504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5"/>
          <p:cNvSpPr txBox="1"/>
          <p:nvPr>
            <p:custDataLst>
              <p:tags r:id="rId2"/>
            </p:custDataLst>
          </p:nvPr>
        </p:nvSpPr>
        <p:spPr>
          <a:xfrm>
            <a:off x="5848492" y="1615916"/>
            <a:ext cx="1725930" cy="736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400" b="1" spc="200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2024</a:t>
            </a:r>
            <a:endParaRPr lang="en-US" altLang="zh-CN" sz="4400" b="1" spc="200" dirty="0">
              <a:solidFill>
                <a:schemeClr val="accent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  <p:custDataLst>
              <p:tags r:id="rId3"/>
            </p:custDataLst>
          </p:nvPr>
        </p:nvSpPr>
        <p:spPr>
          <a:xfrm>
            <a:off x="5824855" y="4349750"/>
            <a:ext cx="6194425" cy="408940"/>
          </a:xfrm>
        </p:spPr>
        <p:txBody>
          <a:bodyPr>
            <a:noAutofit/>
          </a:bodyPr>
          <a:p>
            <a:pPr marL="0" indent="-3429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>
                <a:solidFill>
                  <a:schemeClr val="dk1"/>
                </a:solidFill>
              </a:rPr>
              <a:t>Group 1：Zewei Yu，Qiang Hu，Jiarui Sun，Dexin Sun</a:t>
            </a:r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824998" y="4824823"/>
            <a:ext cx="1910715" cy="40894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90204" pitchFamily="34" charset="0"/>
              <a:buNone/>
              <a:defRPr sz="1600" b="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429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1000">
                <a:solidFill>
                  <a:schemeClr val="dk1"/>
                </a:solidFill>
              </a:rPr>
              <a:t>2024. 04. 27</a:t>
            </a:r>
            <a:endParaRPr lang="en-US" altLang="zh-CN" sz="1000">
              <a:solidFill>
                <a:schemeClr val="dk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5848350" y="2423795"/>
            <a:ext cx="5282565" cy="970915"/>
          </a:xfrm>
        </p:spPr>
        <p:txBody>
          <a:bodyPr>
            <a:normAutofit fontScale="9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b="1">
                <a:solidFill>
                  <a:schemeClr val="accent1"/>
                </a:solidFill>
                <a:latin typeface="Arial Bold" panose="020B0604020202090204" charset="0"/>
                <a:cs typeface="Arial Bold" panose="020B0604020202090204" charset="0"/>
              </a:rPr>
              <a:t>LeekHarvester</a:t>
            </a:r>
            <a:endParaRPr lang="en-US" altLang="zh-CN" b="1">
              <a:solidFill>
                <a:schemeClr val="accent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3"/>
            <p:custDataLst>
              <p:tags r:id="rId6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1000">
                <a:solidFill>
                  <a:schemeClr val="dk1"/>
                </a:solidFill>
              </a:rPr>
              <a:t>Algorithm Trading System</a:t>
            </a:r>
            <a:endParaRPr lang="en-US" altLang="zh-CN" sz="1000">
              <a:solidFill>
                <a:schemeClr val="dk1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</a:rPr>
              <a:t>Live Trading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dk1"/>
                </a:solidFill>
              </a:rPr>
              <a:t>TradingBot</a:t>
            </a:r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dk1"/>
                </a:solidFill>
              </a:rPr>
              <a:t>TCA</a:t>
            </a:r>
            <a:endParaRPr lang="en-US" altLang="zh-CN">
              <a:solidFill>
                <a:schemeClr val="dk1"/>
              </a:solidFill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sz="quarter" idx="4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9925" y="1564640"/>
            <a:ext cx="5283200" cy="4105910"/>
          </a:xfrm>
          <a:prstGeom prst="rect">
            <a:avLst/>
          </a:prstGeom>
        </p:spPr>
      </p:pic>
      <p:pic>
        <p:nvPicPr>
          <p:cNvPr id="11" name="内容占位符 10"/>
          <p:cNvPicPr>
            <a:picLocks noChangeAspect="1"/>
          </p:cNvPicPr>
          <p:nvPr>
            <p:ph sz="half" idx="2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31280" y="1738630"/>
            <a:ext cx="5283200" cy="39319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</a:rPr>
              <a:t>Live Trading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22250" y="1882775"/>
            <a:ext cx="4064000" cy="2797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dk1"/>
                </a:solidFill>
              </a:rPr>
              <a:t>Parameters: 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Symble: BTCUSDT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Frequency: 1 min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Period: Live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Strategy: Dual Moving Average(10,5)</a:t>
            </a:r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22250" y="1473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LiveTrading Demo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86250" y="382270"/>
            <a:ext cx="6544310" cy="60928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Future Improvements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Better pattern design. </a:t>
            </a:r>
            <a:endParaRPr lang="en-US" altLang="zh-CN"/>
          </a:p>
          <a:p>
            <a:r>
              <a:rPr lang="en-US" altLang="zh-CN"/>
              <a:t>Better strategy.</a:t>
            </a:r>
            <a:endParaRPr lang="en-US" altLang="zh-CN"/>
          </a:p>
          <a:p>
            <a:r>
              <a:rPr lang="en-US" altLang="zh-CN"/>
              <a:t>Multiple accounts management.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608394" y="608400"/>
            <a:ext cx="10975212" cy="5641200"/>
          </a:xfrm>
          <a:prstGeom prst="rect">
            <a:avLst/>
          </a:prstGeom>
          <a:solidFill>
            <a:schemeClr val="dk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533275"/>
            <a:ext cx="1620202" cy="132472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8831"/>
            <a:ext cx="1620202" cy="1159169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8"/>
            </p:custDataLst>
          </p:nvPr>
        </p:nvSpPr>
        <p:spPr>
          <a:xfrm>
            <a:off x="1524000" y="1359077"/>
            <a:ext cx="9144000" cy="1919363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altLang="zh-CN" sz="6000" b="1" spc="300">
                <a:ln w="3175">
                  <a:noFill/>
                  <a:prstDash val="dash"/>
                </a:ln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</a:rPr>
              <a:t>Thanks!</a:t>
            </a:r>
            <a:endParaRPr altLang="zh-CN" sz="6000" b="1" spc="300">
              <a:ln w="3175">
                <a:noFill/>
                <a:prstDash val="dash"/>
              </a:ln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微软雅黑" charset="-122"/>
            </a:endParaRPr>
          </a:p>
        </p:txBody>
      </p:sp>
      <p:sp>
        <p:nvSpPr>
          <p:cNvPr id="5" name="Rectángulo 5"/>
          <p:cNvSpPr/>
          <p:nvPr>
            <p:custDataLst>
              <p:tags r:id="rId9"/>
            </p:custDataLst>
          </p:nvPr>
        </p:nvSpPr>
        <p:spPr>
          <a:xfrm>
            <a:off x="5628000" y="3461800"/>
            <a:ext cx="936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s-ES_tradnl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charset="-122"/>
              <a:cs typeface="+mn-cs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5026025" y="2536109"/>
            <a:ext cx="5159375" cy="4176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2000" b="1" spc="30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Arial" panose="020B0604020202090204" pitchFamily="34" charset="0"/>
              </a:rPr>
              <a:t>Overview</a:t>
            </a:r>
            <a:endParaRPr lang="en-US" altLang="zh-CN" sz="2000" b="1" spc="30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26025" y="3017083"/>
            <a:ext cx="5159375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1600" spc="15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This system includes two main modules.</a:t>
            </a:r>
            <a:endParaRPr lang="en-US" altLang="zh-CN" sz="1600" spc="15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4038600" y="3878024"/>
            <a:ext cx="793115" cy="7931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5026025" y="3830399"/>
            <a:ext cx="5159375" cy="4176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2000" b="1" spc="30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Arial" panose="020B0604020202090204" pitchFamily="34" charset="0"/>
              </a:rPr>
              <a:t>Backtest Module</a:t>
            </a:r>
            <a:endParaRPr lang="en-US" altLang="zh-CN" sz="2000" b="1" spc="30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026025" y="4311373"/>
            <a:ext cx="5159375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1600" spc="15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Do backtest and moniter strategy.</a:t>
            </a:r>
            <a:endParaRPr lang="en-US" altLang="zh-CN" sz="1600" spc="15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4115117" y="3993594"/>
            <a:ext cx="640080" cy="584835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lvl="0" algn="ctr">
              <a:buClrTx/>
              <a:buSzTx/>
              <a:buFontTx/>
            </a:pPr>
            <a:r>
              <a:rPr lang="en-US" altLang="zh-CN" sz="3200" b="1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02</a:t>
            </a:r>
            <a:endParaRPr lang="en-US" altLang="zh-CN" sz="3200" b="1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4038600" y="5190569"/>
            <a:ext cx="793115" cy="7931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5026025" y="5142944"/>
            <a:ext cx="5159375" cy="4176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2000" b="1" spc="30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  <a:sym typeface="Arial" panose="020B0604020202090204" pitchFamily="34" charset="0"/>
              </a:rPr>
              <a:t>Live Trading Module</a:t>
            </a:r>
            <a:endParaRPr lang="en-US" altLang="zh-CN" sz="2000" b="1" spc="30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5026025" y="5623918"/>
            <a:ext cx="5159375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en-US" altLang="zh-CN" sz="1600" spc="15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Do live trading and tca.</a:t>
            </a:r>
            <a:endParaRPr lang="en-US" altLang="zh-CN" sz="1600" spc="15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0"/>
            </p:custDataLst>
          </p:nvPr>
        </p:nvSpPr>
        <p:spPr>
          <a:xfrm>
            <a:off x="4115117" y="5306139"/>
            <a:ext cx="640080" cy="584835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lvl="0" algn="ctr">
              <a:buClrTx/>
              <a:buSzTx/>
              <a:buFontTx/>
            </a:pPr>
            <a:r>
              <a:rPr lang="en-US" altLang="zh-CN" sz="3200" b="1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03</a:t>
            </a:r>
            <a:endParaRPr lang="en-US" altLang="zh-CN" sz="3200" b="1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4040981" y="1772206"/>
            <a:ext cx="3556000" cy="100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2"/>
            </p:custDataLst>
          </p:nvPr>
        </p:nvSpPr>
        <p:spPr>
          <a:xfrm>
            <a:off x="4328636" y="874316"/>
            <a:ext cx="1604010" cy="831215"/>
          </a:xfrm>
          <a:prstGeom prst="rect">
            <a:avLst/>
          </a:prstGeom>
        </p:spPr>
        <p:txBody>
          <a:bodyPr wrap="square" anchor="b" anchorCtr="0">
            <a:normAutofit fontScale="52500"/>
          </a:bodyPr>
          <a:p>
            <a:pPr marL="0" indent="0"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sym typeface="Arial" panose="020B0604020202090204" pitchFamily="34" charset="0"/>
              </a:rPr>
              <a:t>Contents</a:t>
            </a:r>
            <a:endParaRPr lang="en-US" altLang="zh-CN" sz="4400">
              <a:solidFill>
                <a:schemeClr val="accent1"/>
              </a:solidFill>
              <a:uFillTx/>
              <a:latin typeface="Arial" panose="020B0604020202090204" pitchFamily="34" charset="0"/>
              <a:ea typeface="汉仪旗黑-85S" panose="00020600040101010101" pitchFamily="18" charset="-122"/>
              <a:sym typeface="Arial" panose="020B060402020209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4115117" y="2688043"/>
            <a:ext cx="640080" cy="584835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lvl="0" algn="ctr">
              <a:buClrTx/>
              <a:buSzTx/>
              <a:buFontTx/>
            </a:pPr>
            <a:r>
              <a:rPr lang="en-US" altLang="zh-CN" sz="3200" b="1" dirty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01</a:t>
            </a:r>
            <a:endParaRPr lang="en-US" altLang="zh-CN" sz="3200" b="1" dirty="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14"/>
            </p:custDataLst>
          </p:nvPr>
        </p:nvSpPr>
        <p:spPr>
          <a:xfrm>
            <a:off x="4038600" y="2571829"/>
            <a:ext cx="793115" cy="7931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pic>
        <p:nvPicPr>
          <p:cNvPr id="21" name="图片 20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22" name="图片 21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814"/>
            <a:ext cx="720090" cy="515186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</a:rPr>
              <a:t>Overview</a:t>
            </a:r>
            <a:endParaRPr altLang="zh-CN" sz="3200" b="1" spc="150">
              <a:ln w="3175">
                <a:noFill/>
                <a:prstDash val="dash"/>
              </a:ln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微软雅黑" charset="-122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2078274" y="2094513"/>
            <a:ext cx="5220970" cy="1544955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1958894" y="1994183"/>
            <a:ext cx="5220970" cy="1544955"/>
          </a:xfrm>
          <a:prstGeom prst="rect">
            <a:avLst/>
          </a:prstGeom>
          <a:solidFill>
            <a:schemeClr val="lt2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11"/>
            </p:custDataLst>
          </p:nvPr>
        </p:nvSpPr>
        <p:spPr>
          <a:xfrm>
            <a:off x="4276644" y="1698273"/>
            <a:ext cx="585470" cy="585470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4335064" y="1732076"/>
            <a:ext cx="469265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A</a:t>
            </a:r>
            <a:endParaRPr lang="en-US" altLang="zh-CN" sz="2800" b="1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2254804" y="2969049"/>
            <a:ext cx="4629150" cy="380810"/>
          </a:xfrm>
          <a:prstGeom prst="rect">
            <a:avLst/>
          </a:prstGeom>
          <a:noFill/>
        </p:spPr>
        <p:txBody>
          <a:bodyPr wrap="square" lIns="91440" tIns="0" rIns="91440" bIns="45720" rtlCol="0" anchor="t">
            <a:normAutofit fontScale="5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Data_Loader, Account, Order_Excection, Strategy, Backtest</a:t>
            </a:r>
            <a:endParaRPr lang="en-US" altLang="zh-CN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2254804" y="2535062"/>
            <a:ext cx="4629150" cy="429861"/>
          </a:xfrm>
          <a:prstGeom prst="rect">
            <a:avLst/>
          </a:prstGeom>
          <a:noFill/>
        </p:spPr>
        <p:txBody>
          <a:bodyPr wrap="square" lIns="91440" tIns="45720" rIns="91440" bIns="0" rtlCol="0" anchor="b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charset="-122"/>
                <a:ea typeface="微软雅黑" charset="-122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 lang="en-US" altLang="zh-CN" sz="2000" b="1" spc="300">
                <a:solidFill>
                  <a:schemeClr val="dk1"/>
                </a:solidFill>
                <a:uFillTx/>
                <a:latin typeface="Arial" panose="020B0604020202090204" pitchFamily="34" charset="0"/>
                <a:sym typeface="Arial" panose="020B0604020202090204" pitchFamily="34" charset="0"/>
              </a:rPr>
              <a:t>Backtest Module</a:t>
            </a:r>
            <a:endParaRPr lang="en-US" altLang="zh-CN" sz="2000" b="1" spc="300">
              <a:solidFill>
                <a:schemeClr val="dk1"/>
              </a:solidFill>
              <a:uFillTx/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5"/>
            </p:custDataLst>
          </p:nvPr>
        </p:nvSpPr>
        <p:spPr>
          <a:xfrm>
            <a:off x="5007529" y="4377973"/>
            <a:ext cx="5220970" cy="1544955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6"/>
            </p:custDataLst>
          </p:nvPr>
        </p:nvSpPr>
        <p:spPr>
          <a:xfrm>
            <a:off x="4887514" y="4278278"/>
            <a:ext cx="5220970" cy="1544955"/>
          </a:xfrm>
          <a:prstGeom prst="rect">
            <a:avLst/>
          </a:prstGeom>
          <a:solidFill>
            <a:schemeClr val="lt2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7"/>
            </p:custDataLst>
          </p:nvPr>
        </p:nvSpPr>
        <p:spPr>
          <a:xfrm>
            <a:off x="7205264" y="3981733"/>
            <a:ext cx="585470" cy="585470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8"/>
            </p:custDataLst>
          </p:nvPr>
        </p:nvSpPr>
        <p:spPr>
          <a:xfrm>
            <a:off x="7263684" y="4015536"/>
            <a:ext cx="469265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B</a:t>
            </a:r>
            <a:endParaRPr lang="en-US" altLang="zh-CN" sz="2800" b="1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9"/>
            </p:custDataLst>
          </p:nvPr>
        </p:nvSpPr>
        <p:spPr>
          <a:xfrm>
            <a:off x="5183424" y="5264433"/>
            <a:ext cx="4629150" cy="380810"/>
          </a:xfrm>
          <a:prstGeom prst="rect">
            <a:avLst/>
          </a:prstGeom>
          <a:noFill/>
        </p:spPr>
        <p:txBody>
          <a:bodyPr wrap="square" lIns="91440" tIns="0" rIns="91440" bIns="45720" rtlCol="0" anchor="t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TradingBot</a:t>
            </a:r>
            <a:endParaRPr lang="en-US" altLang="zh-CN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0"/>
            </p:custDataLst>
          </p:nvPr>
        </p:nvSpPr>
        <p:spPr>
          <a:xfrm>
            <a:off x="5183424" y="4819157"/>
            <a:ext cx="4629150" cy="429861"/>
          </a:xfrm>
          <a:prstGeom prst="rect">
            <a:avLst/>
          </a:prstGeom>
          <a:noFill/>
        </p:spPr>
        <p:txBody>
          <a:bodyPr wrap="square" lIns="91440" tIns="45720" rIns="91440" bIns="0" rtlCol="0" anchor="b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charset="-122"/>
                <a:ea typeface="微软雅黑" charset="-122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 lang="en-US" altLang="zh-CN" sz="2000" b="1" spc="300">
                <a:solidFill>
                  <a:schemeClr val="dk1"/>
                </a:solidFill>
                <a:uFillTx/>
                <a:latin typeface="Arial" panose="020B0604020202090204" pitchFamily="34" charset="0"/>
                <a:sym typeface="Arial" panose="020B0604020202090204" pitchFamily="34" charset="0"/>
              </a:rPr>
              <a:t>Live Trading Module</a:t>
            </a:r>
            <a:endParaRPr lang="en-US" altLang="zh-CN" sz="2000" b="1" spc="300">
              <a:solidFill>
                <a:schemeClr val="dk1"/>
              </a:solidFill>
              <a:uFillTx/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pic>
        <p:nvPicPr>
          <p:cNvPr id="30" name="图片 29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31" name="图片 30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814"/>
            <a:ext cx="720090" cy="515186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</a:rPr>
              <a:t>Backtest</a:t>
            </a:r>
            <a:endParaRPr altLang="zh-CN" sz="3200" b="1" spc="150">
              <a:ln w="3175">
                <a:noFill/>
                <a:prstDash val="dash"/>
              </a:ln>
              <a:solidFill>
                <a:schemeClr val="accent1"/>
              </a:solidFill>
              <a:latin typeface="Arial" panose="020B0604020202090204" pitchFamily="34" charset="0"/>
              <a:ea typeface="微软雅黑" charset="-122"/>
              <a:cs typeface="微软雅黑" charset="-122"/>
            </a:endParaRPr>
          </a:p>
        </p:txBody>
      </p:sp>
      <p:sp>
        <p:nvSpPr>
          <p:cNvPr id="6" name="Shape 1318"/>
          <p:cNvSpPr/>
          <p:nvPr>
            <p:custDataLst>
              <p:tags r:id="rId9"/>
            </p:custDataLst>
          </p:nvPr>
        </p:nvSpPr>
        <p:spPr bwMode="auto">
          <a:xfrm>
            <a:off x="4573143" y="1227377"/>
            <a:ext cx="1013898" cy="1013898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rmAutofit/>
          </a:bodyPr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Arial" panose="020B0604020202090204" pitchFamily="34" charset="0"/>
              </a:rPr>
              <a:t>01</a:t>
            </a:r>
            <a:endParaRPr lang="en-US" altLang="zh-CN" sz="2400" b="1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Shape 1318"/>
          <p:cNvSpPr/>
          <p:nvPr>
            <p:custDataLst>
              <p:tags r:id="rId10"/>
            </p:custDataLst>
          </p:nvPr>
        </p:nvSpPr>
        <p:spPr bwMode="auto">
          <a:xfrm>
            <a:off x="6840553" y="1964104"/>
            <a:ext cx="1013898" cy="1013898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rmAutofit/>
          </a:bodyPr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Arial" panose="020B0604020202090204" pitchFamily="34" charset="0"/>
              </a:rPr>
              <a:t>02</a:t>
            </a:r>
            <a:endParaRPr lang="en-US" altLang="zh-CN" sz="2400" b="1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8" name="Shape 1318"/>
          <p:cNvSpPr/>
          <p:nvPr>
            <p:custDataLst>
              <p:tags r:id="rId11"/>
            </p:custDataLst>
          </p:nvPr>
        </p:nvSpPr>
        <p:spPr bwMode="auto">
          <a:xfrm>
            <a:off x="6840553" y="4348200"/>
            <a:ext cx="1013898" cy="1013898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rmAutofit/>
          </a:bodyPr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Arial" panose="020B0604020202090204" pitchFamily="34" charset="0"/>
              </a:rPr>
              <a:t>03</a:t>
            </a:r>
            <a:endParaRPr lang="en-US" altLang="zh-CN" sz="2400" b="1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9" name="Shape 1318"/>
          <p:cNvSpPr/>
          <p:nvPr>
            <p:custDataLst>
              <p:tags r:id="rId12"/>
            </p:custDataLst>
          </p:nvPr>
        </p:nvSpPr>
        <p:spPr bwMode="auto">
          <a:xfrm>
            <a:off x="4573143" y="5084927"/>
            <a:ext cx="1013898" cy="1013898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rmAutofit/>
          </a:bodyPr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7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9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91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330" indent="-91313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Arial" panose="020B0604020202090204" pitchFamily="34" charset="0"/>
              </a:rPr>
              <a:t>04</a:t>
            </a:r>
            <a:endParaRPr lang="en-US" altLang="zh-CN" sz="2400" b="1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3"/>
            </p:custDataLst>
          </p:nvPr>
        </p:nvSpPr>
        <p:spPr>
          <a:xfrm>
            <a:off x="1046731" y="1067545"/>
            <a:ext cx="2937911" cy="427189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2000" b="1" spc="30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DataLoader</a:t>
            </a:r>
            <a:endParaRPr lang="en-US" altLang="zh-CN" sz="2000" b="1" spc="30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4"/>
            </p:custDataLst>
          </p:nvPr>
        </p:nvSpPr>
        <p:spPr>
          <a:xfrm>
            <a:off x="312420" y="1595120"/>
            <a:ext cx="3770630" cy="1015365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1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Get data from outside source</a:t>
            </a:r>
            <a:r>
              <a:rPr lang="zh-CN" altLang="en-US" sz="1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；</a:t>
            </a:r>
            <a:endParaRPr lang="zh-CN" altLang="en-US" sz="10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1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Store data in local database(Sqlite);</a:t>
            </a:r>
            <a:endParaRPr lang="en-US" altLang="zh-CN" sz="10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1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Aquire data from database to RAM;</a:t>
            </a:r>
            <a:endParaRPr lang="en-US" altLang="zh-CN" sz="10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1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Process data requirement during backtesting</a:t>
            </a:r>
            <a:endParaRPr lang="en-US" altLang="zh-CN" sz="10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5"/>
            </p:custDataLst>
          </p:nvPr>
        </p:nvSpPr>
        <p:spPr>
          <a:xfrm>
            <a:off x="-28324" y="2978298"/>
            <a:ext cx="2937911" cy="427189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2000" b="1" spc="30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Strategy</a:t>
            </a:r>
            <a:endParaRPr lang="en-US" altLang="zh-CN" sz="2000" b="1" spc="30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6"/>
            </p:custDataLst>
          </p:nvPr>
        </p:nvSpPr>
        <p:spPr>
          <a:xfrm>
            <a:off x="-28324" y="3435228"/>
            <a:ext cx="2937911" cy="883444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Generate signal according to the some logic and send the signal to OrderExecution</a:t>
            </a:r>
            <a:endParaRPr lang="en-US" altLang="zh-CN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7"/>
            </p:custDataLst>
          </p:nvPr>
        </p:nvSpPr>
        <p:spPr>
          <a:xfrm>
            <a:off x="1046731" y="4889050"/>
            <a:ext cx="2937911" cy="427189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2000" b="1" spc="30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RiskManager</a:t>
            </a:r>
            <a:endParaRPr lang="en-US" altLang="zh-CN" sz="2000" b="1" spc="30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8"/>
            </p:custDataLst>
          </p:nvPr>
        </p:nvSpPr>
        <p:spPr>
          <a:xfrm>
            <a:off x="1046731" y="5340265"/>
            <a:ext cx="2937911" cy="883444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Check position and pnl before sending buy or sell signal;</a:t>
            </a:r>
            <a:endParaRPr lang="en-US" altLang="zh-CN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Check order quantity limit;</a:t>
            </a:r>
            <a:endParaRPr lang="en-US" altLang="zh-CN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Check execution limit</a:t>
            </a:r>
            <a:endParaRPr lang="en-US" altLang="zh-CN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9"/>
            </p:custDataLst>
          </p:nvPr>
        </p:nvSpPr>
        <p:spPr>
          <a:xfrm>
            <a:off x="8578685" y="1800866"/>
            <a:ext cx="2937911" cy="427189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7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Account &amp; Evaluation</a:t>
            </a:r>
            <a:endParaRPr lang="en-US" altLang="zh-CN" sz="2000" b="1" spc="30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0"/>
            </p:custDataLst>
          </p:nvPr>
        </p:nvSpPr>
        <p:spPr>
          <a:xfrm>
            <a:off x="8578685" y="2257796"/>
            <a:ext cx="2937911" cy="883444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Manage position and netvalue</a:t>
            </a:r>
            <a:r>
              <a:rPr lang="zh-CN" altLang="en-US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；</a:t>
            </a:r>
            <a:endParaRPr lang="zh-CN" altLang="en-US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Get buy and sell signal and adjust the position;</a:t>
            </a:r>
            <a:endParaRPr lang="en-US" altLang="zh-CN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Calculate the return metrics such as Sharpe Ratio, MaxDrawdown</a:t>
            </a:r>
            <a:endParaRPr lang="zh-CN" altLang="en-US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21"/>
            </p:custDataLst>
          </p:nvPr>
        </p:nvSpPr>
        <p:spPr>
          <a:xfrm>
            <a:off x="8578685" y="4191068"/>
            <a:ext cx="2937911" cy="427189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OrderExecution</a:t>
            </a:r>
            <a:endParaRPr lang="en-US" altLang="zh-CN" sz="2000" b="1" spc="30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22"/>
            </p:custDataLst>
          </p:nvPr>
        </p:nvSpPr>
        <p:spPr>
          <a:xfrm>
            <a:off x="8578685" y="4647998"/>
            <a:ext cx="2937911" cy="883444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Process order signal from strategy;</a:t>
            </a:r>
            <a:endParaRPr lang="en-US" altLang="zh-CN" sz="14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Send buy or sell information (quantity,price)to Account</a:t>
            </a:r>
            <a:endParaRPr lang="en-US" altLang="zh-CN" sz="14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3" name="Shape 1309"/>
          <p:cNvSpPr/>
          <p:nvPr>
            <p:custDataLst>
              <p:tags r:id="rId23"/>
            </p:custDataLst>
          </p:nvPr>
        </p:nvSpPr>
        <p:spPr bwMode="auto">
          <a:xfrm rot="18184189">
            <a:off x="3636649" y="2455845"/>
            <a:ext cx="716488" cy="30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chemeClr val="lt1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anchor="ctr">
            <a:normAutofit fontScale="25000" lnSpcReduction="20000"/>
          </a:bodyPr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</a:pPr>
            <a:endParaRPr sz="2400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24" name="Shape 1310"/>
          <p:cNvSpPr/>
          <p:nvPr>
            <p:custDataLst>
              <p:tags r:id="rId24"/>
            </p:custDataLst>
          </p:nvPr>
        </p:nvSpPr>
        <p:spPr bwMode="auto">
          <a:xfrm rot="14199600">
            <a:off x="3684112" y="4793605"/>
            <a:ext cx="714799" cy="32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chemeClr val="lt1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anchor="ctr">
            <a:normAutofit fontScale="25000" lnSpcReduction="20000"/>
          </a:bodyPr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</a:pPr>
            <a:endParaRPr sz="2400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25" name="Shape 1305"/>
          <p:cNvSpPr/>
          <p:nvPr>
            <p:custDataLst>
              <p:tags r:id="rId25"/>
            </p:custDataLst>
          </p:nvPr>
        </p:nvSpPr>
        <p:spPr bwMode="auto">
          <a:xfrm rot="1034468">
            <a:off x="5953876" y="1739561"/>
            <a:ext cx="714798" cy="32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chemeClr val="lt1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anchor="ctr">
            <a:normAutofit fontScale="25000" lnSpcReduction="20000"/>
          </a:bodyPr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  <a:defRPr sz="2000">
                <a:solidFill>
                  <a:srgbClr val="4C4C4C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pPr>
            <a:endParaRPr sz="2665" dirty="0">
              <a:solidFill>
                <a:schemeClr val="dk2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26" name="Shape 1307"/>
          <p:cNvSpPr/>
          <p:nvPr>
            <p:custDataLst>
              <p:tags r:id="rId26"/>
            </p:custDataLst>
          </p:nvPr>
        </p:nvSpPr>
        <p:spPr bwMode="auto">
          <a:xfrm rot="5400000">
            <a:off x="7266438" y="3601074"/>
            <a:ext cx="714798" cy="32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chemeClr val="lt1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anchor="ctr">
            <a:normAutofit fontScale="25000" lnSpcReduction="20000"/>
          </a:bodyPr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</a:pPr>
            <a:endParaRPr sz="2400" dirty="0">
              <a:solidFill>
                <a:schemeClr val="dk2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27" name="Shape 1308"/>
          <p:cNvSpPr/>
          <p:nvPr>
            <p:custDataLst>
              <p:tags r:id="rId27"/>
            </p:custDataLst>
          </p:nvPr>
        </p:nvSpPr>
        <p:spPr bwMode="auto">
          <a:xfrm rot="9900000">
            <a:off x="6024235" y="5432283"/>
            <a:ext cx="716488" cy="32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noFill/>
          <a:ln w="38100" cap="flat">
            <a:solidFill>
              <a:schemeClr val="lt1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0" tIns="0" rIns="0" bIns="0" anchor="ctr">
            <a:normAutofit fontScale="25000" lnSpcReduction="20000"/>
          </a:bodyPr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</a:pPr>
            <a:endParaRPr sz="2400" dirty="0">
              <a:solidFill>
                <a:schemeClr val="dk2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28" name="Shape 1315"/>
          <p:cNvSpPr/>
          <p:nvPr>
            <p:custDataLst>
              <p:tags r:id="rId28"/>
            </p:custDataLst>
          </p:nvPr>
        </p:nvSpPr>
        <p:spPr bwMode="auto">
          <a:xfrm>
            <a:off x="3174024" y="3159372"/>
            <a:ext cx="1012208" cy="1012209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rmAutofit/>
          </a:bodyPr>
          <a:lstStyle/>
          <a:p>
            <a:pPr algn="ctr" defTabSz="584200"/>
            <a:r>
              <a:rPr lang="en-US" altLang="zh-CN" sz="2400" b="1" dirty="0"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Arial" panose="020B0604020202090204" pitchFamily="34" charset="0"/>
              </a:rPr>
              <a:t>05</a:t>
            </a:r>
            <a:endParaRPr lang="en-US" altLang="zh-CN" sz="2400" b="1" dirty="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9"/>
            </p:custDataLst>
          </p:nvPr>
        </p:nvSpPr>
        <p:spPr>
          <a:xfrm>
            <a:off x="4427690" y="2952756"/>
            <a:ext cx="2937911" cy="427189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Logger&amp;UI</a:t>
            </a:r>
            <a:endParaRPr lang="en-US" altLang="zh-CN" sz="2000" b="1" spc="30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0"/>
            </p:custDataLst>
          </p:nvPr>
        </p:nvSpPr>
        <p:spPr>
          <a:xfrm>
            <a:off x="4428325" y="3489696"/>
            <a:ext cx="2937911" cy="883444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Flush netvalue and execution information to log file.</a:t>
            </a:r>
            <a:endParaRPr lang="en-US" altLang="zh-CN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Read log file and present in the webpage.</a:t>
            </a:r>
            <a:endParaRPr lang="zh-CN" altLang="en-US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2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3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</a:rPr>
              <a:t>Backtest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dk1"/>
                </a:solidFill>
              </a:rPr>
              <a:t>Account</a:t>
            </a:r>
            <a:endParaRPr lang="en-US" altLang="zh-CN">
              <a:solidFill>
                <a:schemeClr val="dk1"/>
              </a:solidFill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5495" y="1406525"/>
            <a:ext cx="5050790" cy="4934585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dk1"/>
                </a:solidFill>
              </a:rPr>
              <a:t>OrderExecution</a:t>
            </a:r>
            <a:endParaRPr lang="en-US" altLang="zh-CN">
              <a:solidFill>
                <a:schemeClr val="dk1"/>
              </a:solidFill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sz="quarter" idx="4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35700" y="2166620"/>
            <a:ext cx="5283200" cy="33324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</a:rPr>
              <a:t>Backtest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dk1"/>
                </a:solidFill>
              </a:rPr>
              <a:t>RiskManager</a:t>
            </a:r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dk1"/>
                </a:solidFill>
              </a:rPr>
              <a:t>Strategy</a:t>
            </a:r>
            <a:endParaRPr lang="en-US" altLang="zh-CN">
              <a:solidFill>
                <a:schemeClr val="dk1"/>
              </a:solidFill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9925" y="1826895"/>
            <a:ext cx="5283200" cy="3710305"/>
          </a:xfrm>
          <a:prstGeom prst="rect">
            <a:avLst/>
          </a:prstGeom>
        </p:spPr>
      </p:pic>
      <p:pic>
        <p:nvPicPr>
          <p:cNvPr id="10" name="内容占位符 9"/>
          <p:cNvPicPr>
            <a:picLocks noChangeAspect="1"/>
          </p:cNvPicPr>
          <p:nvPr>
            <p:ph sz="quarter" idx="4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35700" y="1826260"/>
            <a:ext cx="5283200" cy="371030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</a:rPr>
              <a:t>Backtest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dk1"/>
                </a:solidFill>
              </a:rPr>
              <a:t>Logger</a:t>
            </a:r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>
                <a:solidFill>
                  <a:schemeClr val="dk1"/>
                </a:solidFill>
              </a:rPr>
              <a:t>UI</a:t>
            </a:r>
            <a:endParaRPr lang="en-US" altLang="zh-CN">
              <a:solidFill>
                <a:schemeClr val="dk1"/>
              </a:solidFill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44285" y="1333500"/>
            <a:ext cx="4073525" cy="4934585"/>
          </a:xfrm>
          <a:prstGeom prst="rect">
            <a:avLst/>
          </a:prstGeom>
        </p:spPr>
      </p:pic>
      <p:pic>
        <p:nvPicPr>
          <p:cNvPr id="9" name="内容占位符 8"/>
          <p:cNvPicPr>
            <a:picLocks noChangeAspect="1"/>
          </p:cNvPicPr>
          <p:nvPr>
            <p:ph sz="quarter" idx="4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9925" y="1515745"/>
            <a:ext cx="5283200" cy="22307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chemeClr val="accent1"/>
                </a:solidFill>
              </a:rPr>
              <a:t>Backtest</a:t>
            </a:r>
            <a:endParaRPr lang="en-US" altLang="zh-CN">
              <a:solidFill>
                <a:schemeClr val="accent1"/>
              </a:solidFill>
            </a:endParaRPr>
          </a:p>
        </p:txBody>
      </p:sp>
      <p:pic>
        <p:nvPicPr>
          <p:cNvPr id="4" name="图片 3" descr="dashboard_de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1790" y="442595"/>
            <a:ext cx="6007735" cy="567944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22250" y="1882775"/>
            <a:ext cx="4064000" cy="2797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dk1"/>
                </a:solidFill>
              </a:rPr>
              <a:t>Parameters: 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Symble: SZ.000001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Frequency: 5 min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Period: 2020-01-02 - 2020-04-02 10:30:00</a:t>
            </a:r>
            <a:endParaRPr lang="en-US" altLang="zh-CN">
              <a:solidFill>
                <a:schemeClr val="dk1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chemeClr val="dk1"/>
                </a:solidFill>
              </a:rPr>
              <a:t>Strategy: Dual Moving Average(10,5)</a:t>
            </a:r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22250" y="1473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Paper Trading Demo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pic>
        <p:nvPicPr>
          <p:cNvPr id="18" name="图片 17"/>
          <p:cNvPicPr/>
          <p:nvPr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19" name="图片 18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2814"/>
            <a:ext cx="720090" cy="515186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cs typeface="微软雅黑" charset="-122"/>
              </a:rPr>
              <a:t>Live Trading</a:t>
            </a:r>
            <a:endParaRPr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cs typeface="微软雅黑" charset="-122"/>
            </a:endParaRPr>
          </a:p>
        </p:txBody>
      </p:sp>
      <p:sp>
        <p:nvSpPr>
          <p:cNvPr id="6" name="Shape 1312"/>
          <p:cNvSpPr/>
          <p:nvPr>
            <p:custDataLst>
              <p:tags r:id="rId9"/>
            </p:custDataLst>
          </p:nvPr>
        </p:nvSpPr>
        <p:spPr bwMode="auto">
          <a:xfrm>
            <a:off x="7493985" y="3349296"/>
            <a:ext cx="952500" cy="950913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rmAutofit/>
          </a:bodyPr>
          <a:lstStyle/>
          <a:p>
            <a:pPr algn="ctr" defTabSz="584200"/>
            <a:r>
              <a:rPr lang="en-US" altLang="zh-CN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Arial" panose="020B0604020202090204" pitchFamily="34" charset="0"/>
              </a:rPr>
              <a:t>02</a:t>
            </a:r>
            <a:endParaRPr lang="en-US" altLang="zh-CN" sz="2400" b="1" dirty="0">
              <a:solidFill>
                <a:schemeClr val="bg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7" name="Shape 1315"/>
          <p:cNvSpPr/>
          <p:nvPr>
            <p:custDataLst>
              <p:tags r:id="rId10"/>
            </p:custDataLst>
          </p:nvPr>
        </p:nvSpPr>
        <p:spPr bwMode="auto">
          <a:xfrm>
            <a:off x="3679221" y="3349296"/>
            <a:ext cx="950912" cy="950913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anchor="ctr">
            <a:normAutofit/>
          </a:bodyPr>
          <a:lstStyle/>
          <a:p>
            <a:pPr algn="ctr" defTabSz="584200"/>
            <a:r>
              <a:rPr lang="en-US" altLang="zh-CN" sz="2400" b="1" dirty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Arial" panose="020B0604020202090204" pitchFamily="34" charset="0"/>
              </a:rPr>
              <a:t>01</a:t>
            </a:r>
            <a:endParaRPr lang="en-US" altLang="zh-CN" sz="2400" b="1" dirty="0">
              <a:solidFill>
                <a:schemeClr val="bg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8756595" y="3179187"/>
            <a:ext cx="2760001" cy="40132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TCA</a:t>
            </a:r>
            <a:endParaRPr lang="en-US" altLang="zh-CN" sz="2000" b="1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8756595" y="3608447"/>
            <a:ext cx="2760001" cy="1257230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Calculate the transaction cost metrics, such as 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average</a:t>
            </a: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 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execution</a:t>
            </a: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 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price</a:t>
            </a: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,inplementation shortfall,RPM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3"/>
            </p:custDataLst>
          </p:nvPr>
        </p:nvSpPr>
        <p:spPr>
          <a:xfrm>
            <a:off x="670796" y="3179187"/>
            <a:ext cx="2760001" cy="40132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2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  <a:cs typeface="+mj-cs"/>
                <a:sym typeface="Arial" panose="020B0604020202090204" pitchFamily="34" charset="0"/>
              </a:rPr>
              <a:t>TradingBot</a:t>
            </a:r>
            <a:endParaRPr lang="en-US" altLang="zh-CN" sz="2000" b="1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  <a:cs typeface="+mj-cs"/>
              <a:sym typeface="Arial" panose="020B060402020209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4"/>
            </p:custDataLst>
          </p:nvPr>
        </p:nvSpPr>
        <p:spPr>
          <a:xfrm>
            <a:off x="670796" y="3608447"/>
            <a:ext cx="2760001" cy="1257230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Connet to live data source and fetch data;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Manage strategy and account</a:t>
            </a:r>
            <a:endParaRPr lang="en-US" altLang="zh-CN" sz="1200" spc="1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7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7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TEMPLATE_THUMBS_INDEX" val="1、4、7、8、9、10、11、16、19、20、22、23、26、31、34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</p:tagLst>
</file>

<file path=ppt/tags/tag1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7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7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EMPLATE_THUMBS_INDEX" val="1、4、7、8、9、10、11、16、19、20、22、23、26、31、34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1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1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9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537_1*b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ISNUMDGMTITLE" val="0"/>
  <p:tag name="KSO_WM_UNIT_VALUE" val="8"/>
  <p:tag name="KSO_WM_UNIT_TYPE" val="b"/>
  <p:tag name="KSO_WM_UNIT_INDEX" val="2"/>
  <p:tag name="KSO_WM_UNIT_PRESET_TEXT" val="汇报人姓名"/>
  <p:tag name="KSO_WM_UNIT_TEXT_FILL_FORE_SCHEMECOLOR_INDEX_BRIGHTNESS" val="0"/>
  <p:tag name="KSO_WM_UNIT_TEXT_FILL_FORE_SCHEMECOLOR_INDEX" val="13"/>
  <p:tag name="KSO_WM_UNIT_TEXT_FILL_TYPE" val="1"/>
</p:tagLst>
</file>

<file path=ppt/tags/tag29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537_1*b*3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ISNUMDGMTITLE" val="0"/>
  <p:tag name="KSO_WM_UNIT_VALUE" val="8"/>
  <p:tag name="KSO_WM_UNIT_TYPE" val="b"/>
  <p:tag name="KSO_WM_UNIT_INDEX" val="3"/>
  <p:tag name="KSO_WM_UNIT_PRESET_TEXT" val="汇报日期"/>
  <p:tag name="KSO_WM_UNIT_TEXT_FILL_FORE_SCHEMECOLOR_INDEX_BRIGHTNESS" val="0"/>
  <p:tag name="KSO_WM_UNIT_TEXT_FILL_FORE_SCHEMECOLOR_INDEX" val="13"/>
  <p:tag name="KSO_WM_UNIT_TEXT_FILL_TYPE" val="1"/>
</p:tagLst>
</file>

<file path=ppt/tags/tag295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1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工作汇报总结"/>
  <p:tag name="KSO_WM_UNIT_ISNUMDGMTITLE" val="0"/>
</p:tagLst>
</file>

<file path=ppt/tags/tag29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37_1*b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此处添加副标题内容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TEMPLATE_THUMBS_INDEX" val="1、4、7、8、9、10、11、16、19、20、22、23、26、31、34、37"/>
  <p:tag name="KSO_WM_SLIDE_ID" val="custom2020453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  <p:tag name="KSO_WM_SLIDE_LAYOUT" val="a_b"/>
  <p:tag name="KSO_WM_SLIDE_LAYOUT_CNT" val="1_3"/>
</p:tagLst>
</file>

<file path=ppt/tags/tag298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4537_3*l_h_a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小标题内容"/>
  <p:tag name="KSO_WM_UNIT_ISNUMDGMTITLE" val="0"/>
  <p:tag name="KSO_WM_DIAGRAM_VIRTUALLY_FRAME" val="{&quot;height&quot;:331.6124409448818,&quot;left&quot;:318,&quot;top&quot;:139.54377952755905,&quot;width&quot;:484}"/>
</p:tagLst>
</file>

<file path=ppt/tags/tag299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537_3*l_h_f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UNIT_SUBTYPE" val="a"/>
  <p:tag name="KSO_WM_DIAGRAM_VIRTUALLY_FRAME" val="{&quot;height&quot;:331.6124409448818,&quot;left&quot;:318,&quot;top&quot;:139.54377952755905,&quot;width&quot;:484}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537_3*l_h_i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DIAGRAM_VIRTUALLY_FRAME" val="{&quot;height&quot;:331.6124409448818,&quot;left&quot;:318,&quot;top&quot;:139.54377952755905,&quot;width&quot;:484}"/>
</p:tagLst>
</file>

<file path=ppt/tags/tag301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4537_3*l_h_a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小标题内容"/>
  <p:tag name="KSO_WM_UNIT_ISNUMDGMTITLE" val="0"/>
  <p:tag name="KSO_WM_DIAGRAM_VIRTUALLY_FRAME" val="{&quot;height&quot;:331.6124409448818,&quot;left&quot;:318,&quot;top&quot;:139.54377952755905,&quot;width&quot;:484}"/>
</p:tagLst>
</file>

<file path=ppt/tags/tag302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537_3*l_h_f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UNIT_SUBTYPE" val="a"/>
  <p:tag name="KSO_WM_DIAGRAM_VIRTUALLY_FRAME" val="{&quot;height&quot;:331.6124409448818,&quot;left&quot;:318,&quot;top&quot;:139.54377952755905,&quot;width&quot;:484}"/>
</p:tagLst>
</file>

<file path=ppt/tags/tag303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537_3*l_h_i*1_2_2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DIAGRAM_VIRTUALLY_FRAME" val="{&quot;height&quot;:331.6124409448818,&quot;left&quot;:318,&quot;top&quot;:139.54377952755905,&quot;width&quot;:484}"/>
</p:tagLst>
</file>

<file path=ppt/tags/tag304.xml><?xml version="1.0" encoding="utf-8"?>
<p:tagLst xmlns:p="http://schemas.openxmlformats.org/presentationml/2006/main"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537_3*l_h_i*1_3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DIAGRAM_VIRTUALLY_FRAME" val="{&quot;height&quot;:331.6124409448818,&quot;left&quot;:318,&quot;top&quot;:139.54377952755905,&quot;width&quot;:484}"/>
</p:tagLst>
</file>

<file path=ppt/tags/tag305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4537_3*l_h_a*1_3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小标题内容"/>
  <p:tag name="KSO_WM_UNIT_ISNUMDGMTITLE" val="0"/>
  <p:tag name="KSO_WM_DIAGRAM_VIRTUALLY_FRAME" val="{&quot;height&quot;:331.6124409448818,&quot;left&quot;:318,&quot;top&quot;:139.54377952755905,&quot;width&quot;:484}"/>
</p:tagLst>
</file>

<file path=ppt/tags/tag306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537_3*l_h_f*1_3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输入你的正文，文字是您思想的提炼。"/>
  <p:tag name="KSO_WM_UNIT_SUBTYPE" val="a"/>
  <p:tag name="KSO_WM_DIAGRAM_VIRTUALLY_FRAME" val="{&quot;height&quot;:331.6124409448818,&quot;left&quot;:318,&quot;top&quot;:139.54377952755905,&quot;width&quot;:484}"/>
</p:tagLst>
</file>

<file path=ppt/tags/tag307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537_3*l_h_i*1_3_2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DIAGRAM_VIRTUALLY_FRAME" val="{&quot;height&quot;:331.6124409448818,&quot;left&quot;:318,&quot;top&quot;:139.54377952755905,&quot;width&quot;:484}"/>
</p:tagLst>
</file>

<file path=ppt/tags/tag308.xml><?xml version="1.0" encoding="utf-8"?>
<p:tagLst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custom20204537_3*l_i*1_1"/>
  <p:tag name="KSO_WM_TEMPLATE_CATEGORY" val="custom"/>
  <p:tag name="KSO_WM_TEMPLATE_INDEX" val="20204537"/>
  <p:tag name="KSO_WM_UNIT_LAYERLEVEL" val="1_1"/>
  <p:tag name="KSO_WM_TAG_VERSION" val="1.0"/>
  <p:tag name="KSO_WM_BEAUTIFY_FLAG" val="#wm#"/>
  <p:tag name="KSO_WM_DIAGRAM_VIRTUALLY_FRAME" val="{&quot;height&quot;:331.6124409448818,&quot;left&quot;:318,&quot;top&quot;:139.54377952755905,&quot;width&quot;:484}"/>
</p:tagLst>
</file>

<file path=ppt/tags/tag309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537_3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目 录"/>
  <p:tag name="KSO_WM_UNIT_ISNUMDGMTITLE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4537_3*l_h_i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DIAGRAM_VIRTUALLY_FRAME" val="{&quot;height&quot;:331.6124409448818,&quot;left&quot;:318,&quot;top&quot;:139.54377952755905,&quot;width&quot;:484}"/>
</p:tagLst>
</file>

<file path=ppt/tags/tag311.xml><?xml version="1.0" encoding="utf-8"?>
<p:tagLst xmlns:p="http://schemas.openxmlformats.org/presentationml/2006/main"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4537_3*l_h_i*1_1_2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DIAGRAM_VIRTUALLY_FRAME" val="{&quot;height&quot;:331.6124409448818,&quot;left&quot;:318,&quot;top&quot;:139.54377952755905,&quot;width&quot;:484}"/>
</p:tagLst>
</file>

<file path=ppt/tags/tag312.xml><?xml version="1.0" encoding="utf-8"?>
<p:tagLst xmlns:p="http://schemas.openxmlformats.org/presentationml/2006/main">
  <p:tag name="KSO_WM_SLIDE_ID" val="custom20204537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537"/>
  <p:tag name="KSO_WM_SLIDE_LAYOUT" val="a_b_l"/>
  <p:tag name="KSO_WM_SLIDE_LAYOUT_CNT" val="1_1_1"/>
</p:tagLst>
</file>

<file path=ppt/tags/tag31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h"/>
  <p:tag name="KSO_WM_UNIT_TYPE" val="i"/>
  <p:tag name="KSO_WM_UNIT_INDEX" val="1"/>
  <p:tag name="KSO_WM_UNIT_ID" val="custom20204537_24*i*1"/>
  <p:tag name="KSO_WM_TEMPLATE_CATEGORY" val="custom"/>
  <p:tag name="KSO_WM_TEMPLATE_INDEX" val="20204537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1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2"/>
  <p:tag name="KSO_WM_UNIT_ID" val="custom20204537_24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USESOURCEFORMAT_APPLY" val="1"/>
</p:tagLst>
</file>

<file path=ppt/tags/tag31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i"/>
  <p:tag name="KSO_WM_UNIT_INDEX" val="3"/>
  <p:tag name="KSO_WM_UNIT_ID" val="custom20204537_24*i*3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USESOURCEFORMAT_APPLY" val="1"/>
</p:tagLst>
</file>

<file path=ppt/tags/tag316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a"/>
  <p:tag name="KSO_WM_UNIT_INDEX" val="1"/>
  <p:tag name="KSO_WM_UNIT_ID" val="custom20204537_24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317.xml><?xml version="1.0" encoding="utf-8"?>
<p:tagLst xmlns:p="http://schemas.openxmlformats.org/presentationml/2006/main">
  <p:tag name="KSO_WM_UNIT_COLOR_SCHEME_SHAPE_ID" val="8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ID" val="custom20204537_24*l_h_i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18.xml><?xml version="1.0" encoding="utf-8"?>
<p:tagLst xmlns:p="http://schemas.openxmlformats.org/presentationml/2006/main">
  <p:tag name="KSO_WM_UNIT_COLOR_SCHEME_SHAPE_ID" val="16"/>
  <p:tag name="KSO_WM_UNIT_COLOR_SCHEME_PARENT_PAGE" val="0_1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ID" val="custom20204537_24*l_h_i*1_1_2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19.xml><?xml version="1.0" encoding="utf-8"?>
<p:tagLst xmlns:p="http://schemas.openxmlformats.org/presentationml/2006/main">
  <p:tag name="KSO_WM_UNIT_COLOR_SCHEME_SHAPE_ID" val="31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3"/>
  <p:tag name="KSO_WM_UNIT_ID" val="custom20204537_24*l_h_i*1_1_3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COLOR_SCHEME_SHAPE_ID" val="32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d"/>
  <p:tag name="KSO_WM_UNIT_TYPE" val="l_h_i"/>
  <p:tag name="KSO_WM_UNIT_INDEX" val="1_1_4"/>
  <p:tag name="KSO_WM_UNIT_ID" val="custom20204537_24*l_h_i*1_1_4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1.xml><?xml version="1.0" encoding="utf-8"?>
<p:tagLst xmlns:p="http://schemas.openxmlformats.org/presentationml/2006/main">
  <p:tag name="KSO_WM_UNIT_TEXT_PART_ID_V2" val="d-5-1"/>
  <p:tag name="KSO_WM_UNIT_COLOR_SCHEME_SHAPE_ID" val="64"/>
  <p:tag name="KSO_WM_UNIT_COLOR_SCHEME_PARENT_PAGE" val="0_1"/>
  <p:tag name="KSO_WM_UNIT_DIAGRAM_MODELTYPE" val="stripeEnum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1_1"/>
  <p:tag name="KSO_WM_UNIT_ID" val="custom20204537_24*l_h_f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点击此处添加正文，请言简意赅的阐述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2.xml><?xml version="1.0" encoding="utf-8"?>
<p:tagLst xmlns:p="http://schemas.openxmlformats.org/presentationml/2006/main">
  <p:tag name="KSO_WM_UNIT_TEXT_PART_ID_V2" val="c-5-1"/>
  <p:tag name="KSO_WM_UNIT_COLOR_SCHEME_SHAPE_ID" val="65"/>
  <p:tag name="KSO_WM_UNIT_COLOR_SCHEME_PARENT_PAGE" val="0_1"/>
  <p:tag name="KSO_WM_UNIT_DIAGRAM_MODELTYPE" val="stripeEnum"/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ID" val="custom20204537_24*l_h_a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小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3.xml><?xml version="1.0" encoding="utf-8"?>
<p:tagLst xmlns:p="http://schemas.openxmlformats.org/presentationml/2006/main">
  <p:tag name="KSO_WM_UNIT_COLOR_SCHEME_SHAPE_ID" val="71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ID" val="custom20204537_24*l_h_i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4.xml><?xml version="1.0" encoding="utf-8"?>
<p:tagLst xmlns:p="http://schemas.openxmlformats.org/presentationml/2006/main">
  <p:tag name="KSO_WM_UNIT_COLOR_SCHEME_SHAPE_ID" val="73"/>
  <p:tag name="KSO_WM_UNIT_COLOR_SCHEME_PARENT_PAGE" val="0_1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ID" val="custom20204537_24*l_h_i*1_2_2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LINE_FORE_SCHEMECOLOR_INDEX" val="6"/>
  <p:tag name="KSO_WM_UNIT_LINE_FILL_TYPE" val="2"/>
  <p:tag name="KSO_WM_UNIT_TEXT_FILL_FORE_SCHEMECOLOR_INDEX" val="14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5.xml><?xml version="1.0" encoding="utf-8"?>
<p:tagLst xmlns:p="http://schemas.openxmlformats.org/presentationml/2006/main">
  <p:tag name="KSO_WM_UNIT_COLOR_SCHEME_SHAPE_ID" val="80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3"/>
  <p:tag name="KSO_WM_UNIT_ID" val="custom20204537_24*l_h_i*1_2_3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6.xml><?xml version="1.0" encoding="utf-8"?>
<p:tagLst xmlns:p="http://schemas.openxmlformats.org/presentationml/2006/main">
  <p:tag name="KSO_WM_UNIT_COLOR_SCHEME_SHAPE_ID" val="81"/>
  <p:tag name="KSO_WM_UNIT_COLOR_SCHEME_PARENT_PAGE" val="0_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SUBTYPE" val="d"/>
  <p:tag name="KSO_WM_UNIT_TYPE" val="l_h_i"/>
  <p:tag name="KSO_WM_UNIT_INDEX" val="1_2_4"/>
  <p:tag name="KSO_WM_UNIT_ID" val="custom20204537_24*l_h_i*1_2_4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7.xml><?xml version="1.0" encoding="utf-8"?>
<p:tagLst xmlns:p="http://schemas.openxmlformats.org/presentationml/2006/main">
  <p:tag name="KSO_WM_UNIT_TEXT_PART_ID_V2" val="d-5-1"/>
  <p:tag name="KSO_WM_UNIT_COLOR_SCHEME_SHAPE_ID" val="78"/>
  <p:tag name="KSO_WM_UNIT_COLOR_SCHEME_PARENT_PAGE" val="0_1"/>
  <p:tag name="KSO_WM_UNIT_DIAGRAM_MODELTYPE" val="stripeEnum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f"/>
  <p:tag name="KSO_WM_UNIT_INDEX" val="1_2_1"/>
  <p:tag name="KSO_WM_UNIT_ID" val="custom20204537_24*l_h_f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点击此处添加正文，请言简意赅的阐述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8.xml><?xml version="1.0" encoding="utf-8"?>
<p:tagLst xmlns:p="http://schemas.openxmlformats.org/presentationml/2006/main">
  <p:tag name="KSO_WM_UNIT_TEXT_PART_ID_V2" val="c-5-1"/>
  <p:tag name="KSO_WM_UNIT_COLOR_SCHEME_SHAPE_ID" val="79"/>
  <p:tag name="KSO_WM_UNIT_COLOR_SCHEME_PARENT_PAGE" val="0_1"/>
  <p:tag name="KSO_WM_UNIT_DIAGRAM_MODELTYPE" val="stripeEnum"/>
  <p:tag name="KSO_WM_UNIT_ISCONTENTS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ID" val="custom20204537_24*l_h_a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小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332.6499999999999,&quot;left&quot;:154.2436220472441,&quot;top&quot;:133.72228346456694,&quot;width&quot;:651.1499999999999}"/>
</p:tagLst>
</file>

<file path=ppt/tags/tag329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COLORSCHEME_VERSION" val="3.2"/>
  <p:tag name="KSO_WM_SLIDE_ID" val="custom20204537_24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2"/>
  <p:tag name="KSO_WM_SLIDE_INDEX" val="24"/>
  <p:tag name="KSO_WM_SLIDE_SIZE" val="651.15*332.65"/>
  <p:tag name="KSO_WM_SLIDE_POSITION" val="154.244*133.722"/>
  <p:tag name="KSO_WM_DIAGRAM_GROUP_CODE" val="l1-3"/>
  <p:tag name="KSO_WM_SLIDE_DIAGTYPE" val="l"/>
  <p:tag name="KSO_WM_TAG_VERSION" val="1.0"/>
  <p:tag name="KSO_WM_BEAUTIFY_FLAG" val="#wm#"/>
  <p:tag name="KSO_WM_TEMPLATE_CATEGORY" val="custom"/>
  <p:tag name="KSO_WM_TEMPLATE_INDEX" val="20204537"/>
  <p:tag name="KSO_WM_SLIDE_LAYOUT" val="a_i_l"/>
  <p:tag name="KSO_WM_SLIDE_LAYOUT_CNT" val="1_1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537_35*i*1"/>
  <p:tag name="KSO_WM_TEMPLATE_CATEGORY" val="custom"/>
  <p:tag name="KSO_WM_TEMPLATE_INDEX" val="20204537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3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537_35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USESOURCEFORMAT_APPLY" val="1"/>
</p:tagLst>
</file>

<file path=ppt/tags/tag33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537_35*i*3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USESOURCEFORMAT_APPLY" val="1"/>
</p:tagLst>
</file>

<file path=ppt/tags/tag333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537_35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537_35*q_h_i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537_35*q_h_i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custom20204537_35*q_h_i*1_3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4_1"/>
  <p:tag name="KSO_WM_UNIT_ID" val="custom20204537_35*q_h_i*1_4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3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537_35*q_h_a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3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537_35*q_h_f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5_1"/>
  <p:tag name="KSO_WM_UNIT_ID" val="custom20204537_35*q_h_a*1_5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5_1"/>
  <p:tag name="KSO_WM_UNIT_ID" val="custom20204537_35*q_h_f*1_5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4_1"/>
  <p:tag name="KSO_WM_UNIT_ID" val="custom20204537_35*q_h_a*1_4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4_1"/>
  <p:tag name="KSO_WM_UNIT_ID" val="custom20204537_35*q_h_f*1_4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537_35*q_h_a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537_35*q_h_f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custom20204537_35*q_h_a*1_3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custom20204537_35*q_h_f*1_3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4"/>
  <p:tag name="KSO_WM_UNIT_ID" val="custom20204537_35*q_i*1_4"/>
  <p:tag name="KSO_WM_TEMPLATE_CATEGORY" val="custom"/>
  <p:tag name="KSO_WM_TEMPLATE_INDEX" val="20204537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5"/>
  <p:tag name="KSO_WM_UNIT_ID" val="custom20204537_35*q_i*1_5"/>
  <p:tag name="KSO_WM_TEMPLATE_CATEGORY" val="custom"/>
  <p:tag name="KSO_WM_TEMPLATE_INDEX" val="20204537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custom20204537_35*q_i*1_1"/>
  <p:tag name="KSO_WM_TEMPLATE_CATEGORY" val="custom"/>
  <p:tag name="KSO_WM_TEMPLATE_INDEX" val="20204537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5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2"/>
  <p:tag name="KSO_WM_UNIT_ID" val="custom20204537_35*q_i*1_2"/>
  <p:tag name="KSO_WM_TEMPLATE_CATEGORY" val="custom"/>
  <p:tag name="KSO_WM_TEMPLATE_INDEX" val="20204537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5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3"/>
  <p:tag name="KSO_WM_UNIT_ID" val="custom20204537_35*q_i*1_3"/>
  <p:tag name="KSO_WM_TEMPLATE_CATEGORY" val="custom"/>
  <p:tag name="KSO_WM_TEMPLATE_INDEX" val="20204537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5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5_1"/>
  <p:tag name="KSO_WM_UNIT_ID" val="custom20204537_35*q_h_i*1_5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5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537_35*q_h_a*1_2_1"/>
  <p:tag name="KSO_WM_TEMPLATE_CATEGORY" val="custom"/>
  <p:tag name="KSO_WM_TEMPLATE_INDEX" val="20204537"/>
  <p:tag name="KSO_WM_UNIT_LAYERLEVEL" val="1_1_1"/>
  <p:tag name="KSO_WM_TAG_VERSION" val="1.0"/>
  <p:tag name="KSO_WM_BEAUTIFY_FLAG" val="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5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537_35*q_h_f*1_2_1"/>
  <p:tag name="KSO_WM_TEMPLATE_CATEGORY" val="custom"/>
  <p:tag name="KSO_WM_TEMPLATE_INDEX" val="20204537"/>
  <p:tag name="KSO_WM_UNIT_LAYERLEVEL" val="1_1_1"/>
  <p:tag name="KSO_WM_TAG_VERSION" val="1.0"/>
  <p:tag name="KSO_WM_BEAUTIFY_FLAG" val=""/>
  <p:tag name="KSO_WM_UNIT_PRESET_TEXT" val="单击此处添加文本具体内容，简明扼要的阐述您的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426.2838289972382,&quot;left&quot;:-2.25,&quot;top&quot;:71.72204724409448,&quot;width&quot;:909.0685826771654}"/>
</p:tagLst>
</file>

<file path=ppt/tags/tag356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537_35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5"/>
  <p:tag name="KSO_WM_SLIDE_INDEX" val="35"/>
  <p:tag name="KSO_WM_SLIDE_SIZE" val="854*360.35"/>
  <p:tag name="KSO_WM_SLIDE_POSITION" val="52.8186*119.872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537"/>
  <p:tag name="KSO_WM_SLIDE_LAYOUT" val="a_i_q"/>
  <p:tag name="KSO_WM_SLIDE_LAYOUT_CNT" val="1_1_1"/>
</p:tagLst>
</file>

<file path=ppt/tags/tag3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7"/>
</p:tagLst>
</file>

<file path=ppt/tags/tag3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7"/>
</p:tagLst>
</file>

<file path=ppt/tags/tag3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7"/>
</p:tagLst>
</file>

<file path=ppt/tags/tag3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7"/>
</p:tagLst>
</file>

<file path=ppt/tags/tag37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h"/>
  <p:tag name="KSO_WM_UNIT_TYPE" val="i"/>
  <p:tag name="KSO_WM_UNIT_INDEX" val="1"/>
  <p:tag name="KSO_WM_UNIT_ID" val="custom20204537_32*i*1"/>
  <p:tag name="KSO_WM_TEMPLATE_CATEGORY" val="custom"/>
  <p:tag name="KSO_WM_TEMPLATE_INDEX" val="20204537"/>
  <p:tag name="KSO_WM_UNIT_BK_DARK_LIGHT" val="2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37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custom20204537_32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USESOURCEFORMAT_APPLY" val="1"/>
</p:tagLst>
</file>

<file path=ppt/tags/tag37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custom20204537_32*i*3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USESOURCEFORMAT_APPLY" val="1"/>
</p:tagLst>
</file>

<file path=ppt/tags/tag378.xml><?xml version="1.0" encoding="utf-8"?>
<p:tagLst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custom20204537_32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此处添加大标题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custom20204537_32*q_h_i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172.84929133858267,&quot;left&quot;:52.81858267716535,&quot;top&quot;:210.27488188976378,&quot;width&quot;:854}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custom20204537_32*q_h_i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DIAGRAM_VIRTUALLY_FRAME" val="{&quot;height&quot;:172.84929133858267,&quot;left&quot;:52.81858267716535,&quot;top&quot;:210.27488188976378,&quot;width&quot;:854}"/>
</p:tagLst>
</file>

<file path=ppt/tags/tag38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custom20204537_32*q_h_a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172.84929133858267,&quot;left&quot;:52.81858267716535,&quot;top&quot;:210.27488188976378,&quot;width&quot;:854}"/>
</p:tagLst>
</file>

<file path=ppt/tags/tag382.xml><?xml version="1.0" encoding="utf-8"?>
<p:tagLst xmlns:p="http://schemas.openxmlformats.org/presentationml/2006/main"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custom20204537_32*q_h_f*1_2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172.84929133858267,&quot;left&quot;:52.81858267716535,&quot;top&quot;:210.27488188976378,&quot;width&quot;:854}"/>
</p:tagLst>
</file>

<file path=ppt/tags/tag383.xml><?xml version="1.0" encoding="utf-8"?>
<p:tagLst xmlns:p="http://schemas.openxmlformats.org/presentationml/2006/main"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custom20204537_32*q_h_a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添加标题"/>
  <p:tag name="KSO_WM_UNIT_ISNUMDGMTITLE" val="0"/>
  <p:tag name="KSO_WM_UNIT_TEXT_FILL_FORE_SCHEMECOLOR_INDEX" val="13"/>
  <p:tag name="KSO_WM_UNIT_TEXT_FILL_TYPE" val="1"/>
  <p:tag name="KSO_WM_UNIT_USESOURCEFORMAT_APPLY" val="1"/>
  <p:tag name="KSO_WM_DIAGRAM_VIRTUALLY_FRAME" val="{&quot;height&quot;:172.84929133858267,&quot;left&quot;:52.81858267716535,&quot;top&quot;:210.27488188976378,&quot;width&quot;:854}"/>
</p:tagLst>
</file>

<file path=ppt/tags/tag384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custom20204537_32*q_h_f*1_1_1"/>
  <p:tag name="KSO_WM_TEMPLATE_CATEGORY" val="custom"/>
  <p:tag name="KSO_WM_TEMPLATE_INDEX" val="20204537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172.84929133858267,&quot;left&quot;:52.81858267716535,&quot;top&quot;:210.27488188976378,&quot;width&quot;:854}"/>
</p:tagLst>
</file>

<file path=ppt/tags/tag385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SLIDE_ID" val="custom20204537_32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32"/>
  <p:tag name="KSO_WM_SLIDE_SIZE" val="854*172.849"/>
  <p:tag name="KSO_WM_SLIDE_POSITION" val="52.8186*210.275"/>
  <p:tag name="KSO_WM_DIAGRAM_GROUP_CODE" val="q1-1"/>
  <p:tag name="KSO_WM_SLIDE_DIAGTYPE" val="q"/>
  <p:tag name="KSO_WM_TAG_VERSION" val="1.0"/>
  <p:tag name="KSO_WM_BEAUTIFY_FLAG" val="#wm#"/>
  <p:tag name="KSO_WM_TEMPLATE_CATEGORY" val="custom"/>
  <p:tag name="KSO_WM_TEMPLATE_INDEX" val="20204537"/>
  <p:tag name="KSO_WM_SLIDE_LAYOUT" val="a_i_q"/>
  <p:tag name="KSO_WM_SLIDE_LAYOUT_CNT" val="1_1_1"/>
</p:tagLst>
</file>

<file path=ppt/tags/tag3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7"/>
</p:tagLst>
</file>

<file path=ppt/tags/tag39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7"/>
</p:tagLst>
</file>

<file path=ppt/tags/tag395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7"/>
</p:tagLst>
</file>

<file path=ppt/tags/tag39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7_21*i*1"/>
  <p:tag name="KSO_WM_TEMPLATE_CATEGORY" val="custom"/>
  <p:tag name="KSO_WM_TEMPLATE_INDEX" val="20204537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9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21*i*2"/>
  <p:tag name="KSO_WM_TEMPLATE_CATEGORY" val="custom"/>
  <p:tag name="KSO_WM_TEMPLATE_INDEX" val="20204537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37_21*i*3"/>
  <p:tag name="KSO_WM_TEMPLATE_CATEGORY" val="custom"/>
  <p:tag name="KSO_WM_TEMPLATE_INDEX" val="20204537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DEFAULT_FONT" val="40;60;4"/>
  <p:tag name="KSO_WM_UNIT_BLOCK" val="0"/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21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537_21*i*4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401.xml><?xml version="1.0" encoding="utf-8"?>
<p:tagLst xmlns:p="http://schemas.openxmlformats.org/presentationml/2006/main">
  <p:tag name="KSO_WM_SLIDE_LAYOUT_INFO" val="{&quot;direction&quot;:0,&quot;horizontalAlign&quot;:1,&quot;verticalAlign&quot;:1,&quot;type&quot;:0,&quot;diagramDirection&quot;:0,&quot;canSetOverLayout&quot;:0,&quot;isOverLayout&quot;:0,&quot;margin&quot;:{&quot;left&quot;:4.23,&quot;top&quot;:3.387,&quot;right&quot;:4.23,&quot;bottom&quot;:3.387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499010831,&quot;top&quot;:0.0887139142,&quot;right&quot;:0.0499010831,&quot;bottom&quot;:0.0887139142,&quot;leftAbs&quot;:false,&quot;topAbs&quot;:false,&quot;rightAbs&quot;:false,&quot;bottomAbs&quot;:false}]}"/>
  <p:tag name="KSO_WM_SLIDE_BACKGROUND" val="[&quot;general&quot;,&quot;belt&quot;]"/>
  <p:tag name="KSO_WM_SLIDE_RATIO" val="1.777778"/>
  <p:tag name="KSO_WM_SLIDE_ID" val="custom20204537_21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21"/>
  <p:tag name="KSO_WM_SLIDE_SIZE" val="959*492"/>
  <p:tag name="KSO_WM_SLIDE_POSITION" val="0*47"/>
  <p:tag name="KSO_WM_TAG_VERSION" val="1.0"/>
  <p:tag name="KSO_WM_BEAUTIFY_FLAG" val="#wm#"/>
  <p:tag name="KSO_WM_TEMPLATE_CATEGORY" val="custom"/>
  <p:tag name="KSO_WM_TEMPLATE_INDEX" val="20204537"/>
  <p:tag name="KSO_WM_SLIDE_LAYOUT" val="a_f_i"/>
  <p:tag name="KSO_WM_SLIDE_LAYOUT_CNT" val="1_1_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自定义 134">
      <a:dk1>
        <a:srgbClr val="000000"/>
      </a:dk1>
      <a:lt1>
        <a:srgbClr val="FFFFFF"/>
      </a:lt1>
      <a:dk2>
        <a:srgbClr val="E9EDF0"/>
      </a:dk2>
      <a:lt2>
        <a:srgbClr val="FBFCFC"/>
      </a:lt2>
      <a:accent1>
        <a:srgbClr val="1F4E78"/>
      </a:accent1>
      <a:accent2>
        <a:srgbClr val="10646A"/>
      </a:accent2>
      <a:accent3>
        <a:srgbClr val="21653B"/>
      </a:accent3>
      <a:accent4>
        <a:srgbClr val="5D6921"/>
      </a:accent4>
      <a:accent5>
        <a:srgbClr val="5F2D11"/>
      </a:accent5>
      <a:accent6>
        <a:srgbClr val="8C242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134">
      <a:dk1>
        <a:srgbClr val="000000"/>
      </a:dk1>
      <a:lt1>
        <a:srgbClr val="FFFFFF"/>
      </a:lt1>
      <a:dk2>
        <a:srgbClr val="E9EDF0"/>
      </a:dk2>
      <a:lt2>
        <a:srgbClr val="FBFCFC"/>
      </a:lt2>
      <a:accent1>
        <a:srgbClr val="1F4E78"/>
      </a:accent1>
      <a:accent2>
        <a:srgbClr val="10646A"/>
      </a:accent2>
      <a:accent3>
        <a:srgbClr val="21653B"/>
      </a:accent3>
      <a:accent4>
        <a:srgbClr val="5D6921"/>
      </a:accent4>
      <a:accent5>
        <a:srgbClr val="5F2D11"/>
      </a:accent5>
      <a:accent6>
        <a:srgbClr val="8C242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WPS 演示</Application>
  <PresentationFormat>宽屏</PresentationFormat>
  <Paragraphs>159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汉仪旗黑-85S</vt:lpstr>
      <vt:lpstr>汉仪中黑KW</vt:lpstr>
      <vt:lpstr>Segoe UI</vt:lpstr>
      <vt:lpstr>苹方-简</vt:lpstr>
      <vt:lpstr>Lato Light</vt:lpstr>
      <vt:lpstr>MS PGothic</vt:lpstr>
      <vt:lpstr>Helvetica Neue Light</vt:lpstr>
      <vt:lpstr>Thonburi</vt:lpstr>
      <vt:lpstr>冬青黑体简体中文</vt:lpstr>
      <vt:lpstr>Arial Bold</vt:lpstr>
      <vt:lpstr>微软雅黑</vt:lpstr>
      <vt:lpstr>WPS</vt:lpstr>
      <vt:lpstr>5_Office 主题​​</vt:lpstr>
      <vt:lpstr>1_Office 主题​​</vt:lpstr>
      <vt:lpstr>LeekHarvester</vt:lpstr>
      <vt:lpstr>PowerPoint 演示文稿</vt:lpstr>
      <vt:lpstr>PowerPoint 演示文稿</vt:lpstr>
      <vt:lpstr>PowerPoint 演示文稿</vt:lpstr>
      <vt:lpstr>Backtest</vt:lpstr>
      <vt:lpstr>Backtest</vt:lpstr>
      <vt:lpstr>Backtest</vt:lpstr>
      <vt:lpstr>Backtest</vt:lpstr>
      <vt:lpstr>PowerPoint 演示文稿</vt:lpstr>
      <vt:lpstr>Backtest</vt:lpstr>
      <vt:lpstr>Backtest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$¥£€₩ei</cp:lastModifiedBy>
  <cp:revision>16</cp:revision>
  <dcterms:created xsi:type="dcterms:W3CDTF">2024-04-26T14:32:14Z</dcterms:created>
  <dcterms:modified xsi:type="dcterms:W3CDTF">2024-04-26T14:32:14Z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2052-6.6.1.8808</vt:lpwstr>
  </property>
  <property fmtid="{D5CDD505-2E9C-101B-9397-08002B2CF9AE}" pid="3" name="ICV">
    <vt:lpwstr>F2032F5FA2F7908F318D2B66CF9E1090_41</vt:lpwstr>
  </property>
</Properties>
</file>