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90.xml" ContentType="application/vnd.openxmlformats-officedocument.presentationml.tags+xml"/>
  <Override PartName="/ppt/tags/tag130.xml" ContentType="application/vnd.openxmlformats-officedocument.presentationml.tags+xml"/>
  <Override PartName="/ppt/tags/tag160.xml" ContentType="application/vnd.openxmlformats-officedocument.presentationml.tags+xml"/>
  <Override PartName="/ppt/tags/tag1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44"/>
  </p:notesMasterIdLst>
  <p:handoutMasterIdLst>
    <p:handoutMasterId r:id="rId45"/>
  </p:handoutMasterIdLst>
  <p:sldIdLst>
    <p:sldId id="377" r:id="rId2"/>
    <p:sldId id="379" r:id="rId3"/>
    <p:sldId id="475" r:id="rId4"/>
    <p:sldId id="474" r:id="rId5"/>
    <p:sldId id="280" r:id="rId6"/>
    <p:sldId id="278" r:id="rId7"/>
    <p:sldId id="282" r:id="rId8"/>
    <p:sldId id="277" r:id="rId9"/>
    <p:sldId id="279" r:id="rId10"/>
    <p:sldId id="281" r:id="rId11"/>
    <p:sldId id="314" r:id="rId12"/>
    <p:sldId id="317" r:id="rId13"/>
    <p:sldId id="315" r:id="rId14"/>
    <p:sldId id="316" r:id="rId15"/>
    <p:sldId id="319" r:id="rId16"/>
    <p:sldId id="284" r:id="rId17"/>
    <p:sldId id="285" r:id="rId18"/>
    <p:sldId id="339" r:id="rId19"/>
    <p:sldId id="286" r:id="rId20"/>
    <p:sldId id="288" r:id="rId21"/>
    <p:sldId id="381" r:id="rId22"/>
    <p:sldId id="333" r:id="rId23"/>
    <p:sldId id="369" r:id="rId24"/>
    <p:sldId id="477" r:id="rId25"/>
    <p:sldId id="459" r:id="rId26"/>
    <p:sldId id="370" r:id="rId27"/>
    <p:sldId id="460" r:id="rId28"/>
    <p:sldId id="373" r:id="rId29"/>
    <p:sldId id="478" r:id="rId30"/>
    <p:sldId id="461" r:id="rId31"/>
    <p:sldId id="462" r:id="rId32"/>
    <p:sldId id="463" r:id="rId33"/>
    <p:sldId id="466" r:id="rId34"/>
    <p:sldId id="465" r:id="rId35"/>
    <p:sldId id="476" r:id="rId36"/>
    <p:sldId id="467" r:id="rId37"/>
    <p:sldId id="468" r:id="rId38"/>
    <p:sldId id="469" r:id="rId39"/>
    <p:sldId id="470" r:id="rId40"/>
    <p:sldId id="471" r:id="rId41"/>
    <p:sldId id="472" r:id="rId42"/>
    <p:sldId id="473" r:id="rId43"/>
  </p:sldIdLst>
  <p:sldSz cx="12192000" cy="6858000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3"/>
    <p:restoredTop sz="94545"/>
  </p:normalViewPr>
  <p:slideViewPr>
    <p:cSldViewPr>
      <p:cViewPr varScale="1">
        <p:scale>
          <a:sx n="137" d="100"/>
          <a:sy n="137" d="100"/>
        </p:scale>
        <p:origin x="84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8.png"/><Relationship Id="rId4" Type="http://schemas.openxmlformats.org/officeDocument/2006/relationships/tags" Target="../tags/tag5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tags" Target="../tags/tag5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10.png"/><Relationship Id="rId4" Type="http://schemas.openxmlformats.org/officeDocument/2006/relationships/tags" Target="../tags/tag5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0.png"/><Relationship Id="rId4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2.png"/><Relationship Id="rId4" Type="http://schemas.openxmlformats.org/officeDocument/2006/relationships/tags" Target="../tags/tag6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0.png"/><Relationship Id="rId4" Type="http://schemas.openxmlformats.org/officeDocument/2006/relationships/tags" Target="../tags/tag1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70.png"/><Relationship Id="rId4" Type="http://schemas.openxmlformats.org/officeDocument/2006/relationships/tags" Target="../tags/tag16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80.png"/><Relationship Id="rId4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20.png"/><Relationship Id="rId4" Type="http://schemas.openxmlformats.org/officeDocument/2006/relationships/tags" Target="../tags/tag7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3.png"/><Relationship Id="rId4" Type="http://schemas.openxmlformats.org/officeDocument/2006/relationships/tags" Target="../tags/tag7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14.png"/><Relationship Id="rId4" Type="http://schemas.openxmlformats.org/officeDocument/2006/relationships/tags" Target="../tags/tag7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Floryan</a:t>
            </a:r>
          </a:p>
          <a:p>
            <a:r>
              <a:rPr lang="en-US" dirty="0"/>
              <a:t>CLRS Chapter 22.1 and 22.2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1524000" y="1219200"/>
            <a:ext cx="9144000" cy="5303838"/>
          </a:xfrm>
          <a:noFill/>
        </p:spPr>
      </p:pic>
    </p:spTree>
    <p:extLst>
      <p:ext uri="{BB962C8B-B14F-4D97-AF65-F5344CB8AC3E}">
        <p14:creationId xmlns:p14="http://schemas.microsoft.com/office/powerpoint/2010/main" val="196893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There are a lot of Graphs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Graph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Path vs. simple path</a:t>
            </a:r>
          </a:p>
          <a:p>
            <a:pPr lvl="1"/>
            <a:r>
              <a:rPr lang="en-US" dirty="0"/>
              <a:t>One vertex is </a:t>
            </a:r>
            <a:r>
              <a:rPr lang="en-US" i="1" dirty="0"/>
              <a:t>reachable</a:t>
            </a:r>
            <a:r>
              <a:rPr lang="en-US" dirty="0"/>
              <a:t> from another vertex</a:t>
            </a:r>
          </a:p>
          <a:p>
            <a:r>
              <a:rPr lang="en-US" dirty="0"/>
              <a:t>A </a:t>
            </a:r>
            <a:r>
              <a:rPr lang="en-US" i="1" dirty="0"/>
              <a:t>connected graph</a:t>
            </a:r>
            <a:endParaRPr lang="en-US" dirty="0"/>
          </a:p>
          <a:p>
            <a:pPr lvl="1"/>
            <a:r>
              <a:rPr lang="en-US" dirty="0"/>
              <a:t>undirected graph, where each vertex is reachable from all others</a:t>
            </a:r>
          </a:p>
          <a:p>
            <a:r>
              <a:rPr lang="en-US" dirty="0"/>
              <a:t>A </a:t>
            </a:r>
            <a:r>
              <a:rPr lang="en-US" i="1" dirty="0"/>
              <a:t>strongly connected </a:t>
            </a:r>
            <a:r>
              <a:rPr lang="en-US" i="1" u="sng" dirty="0"/>
              <a:t>di</a:t>
            </a:r>
            <a:r>
              <a:rPr lang="en-US" i="1" dirty="0"/>
              <a:t>graph:</a:t>
            </a:r>
          </a:p>
          <a:p>
            <a:pPr lvl="1"/>
            <a:r>
              <a:rPr lang="en-US" dirty="0"/>
              <a:t>direction affects this!</a:t>
            </a:r>
          </a:p>
          <a:p>
            <a:pPr lvl="1"/>
            <a:r>
              <a:rPr lang="en-US" dirty="0"/>
              <a:t>node u may be reachable from v, but not v from u</a:t>
            </a:r>
          </a:p>
          <a:p>
            <a:pPr lvl="1"/>
            <a:r>
              <a:rPr lang="en-US" u="sng" dirty="0"/>
              <a:t>Strongly</a:t>
            </a:r>
            <a:r>
              <a:rPr lang="en-US" dirty="0"/>
              <a:t> connected means both directions</a:t>
            </a:r>
          </a:p>
          <a:p>
            <a:r>
              <a:rPr lang="en-US" dirty="0"/>
              <a:t>Connected components for undirected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5410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2057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/>
              <a:t>Graph Representations using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29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1752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1828800" y="1218507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1: Graphs Intro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1981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67600" y="4267201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What’s the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11125200" cy="4937760"/>
          </a:xfrm>
        </p:spPr>
        <p:txBody>
          <a:bodyPr/>
          <a:lstStyle/>
          <a:p>
            <a:r>
              <a:rPr lang="en-US" dirty="0"/>
              <a:t>Two purposes:</a:t>
            </a:r>
          </a:p>
          <a:p>
            <a:endParaRPr lang="en-US" dirty="0"/>
          </a:p>
          <a:p>
            <a:r>
              <a:rPr lang="en-US" dirty="0"/>
              <a:t>1) </a:t>
            </a:r>
            <a:r>
              <a:rPr lang="en-US" b="1" i="1" u="sng" dirty="0"/>
              <a:t>Traverse the graph</a:t>
            </a:r>
            <a:r>
              <a:rPr lang="en-US" dirty="0"/>
              <a:t>! Visit every node and do something. </a:t>
            </a:r>
          </a:p>
          <a:p>
            <a:endParaRPr lang="en-US" dirty="0"/>
          </a:p>
          <a:p>
            <a:r>
              <a:rPr lang="en-US" dirty="0"/>
              <a:t>2) Learn something about the </a:t>
            </a:r>
            <a:r>
              <a:rPr lang="en-US" b="1" i="1" u="sng" dirty="0"/>
              <a:t>“distance” </a:t>
            </a:r>
            <a:r>
              <a:rPr lang="en-US" dirty="0"/>
              <a:t>each node is </a:t>
            </a:r>
            <a:r>
              <a:rPr lang="en-US" b="1" i="1" u="sng" dirty="0"/>
              <a:t>from the starting node</a:t>
            </a:r>
          </a:p>
          <a:p>
            <a:pPr lvl="1"/>
            <a:r>
              <a:rPr lang="en-US" dirty="0"/>
              <a:t>“distance” here means “number of edges away”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Overall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Breadth-first search: Strategy</a:t>
            </a:r>
          </a:p>
          <a:p>
            <a:pPr lvl="1"/>
            <a:r>
              <a:rPr lang="en-US" dirty="0"/>
              <a:t>choose a starting vertex, distance d = 0</a:t>
            </a:r>
          </a:p>
          <a:p>
            <a:pPr lvl="1"/>
            <a:r>
              <a:rPr lang="en-US" dirty="0"/>
              <a:t>vertices are visited in order of increasing distance from the starting vertex, </a:t>
            </a:r>
          </a:p>
          <a:p>
            <a:pPr lvl="1"/>
            <a:r>
              <a:rPr lang="en-US" dirty="0"/>
              <a:t>examine all edges leading from vertices (at distance d) to adjacent vertices (at distance d+1)</a:t>
            </a:r>
          </a:p>
          <a:p>
            <a:pPr lvl="1"/>
            <a:r>
              <a:rPr lang="en-US" dirty="0"/>
              <a:t>then, examine all edges leading from vertices at distance d+1 to distance d+2, and so on, </a:t>
            </a:r>
          </a:p>
          <a:p>
            <a:pPr lvl="1"/>
            <a:r>
              <a:rPr lang="en-US" dirty="0"/>
              <a:t>until no new vertex is discovered</a:t>
            </a:r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BFS: Specific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A graph </a:t>
            </a:r>
            <a:r>
              <a:rPr lang="en-US" b="1" i="1" u="sng" dirty="0"/>
              <a:t>G</a:t>
            </a:r>
            <a:endParaRPr lang="en-US" dirty="0"/>
          </a:p>
          <a:p>
            <a:pPr lvl="1"/>
            <a:r>
              <a:rPr lang="en-US" dirty="0"/>
              <a:t>single start vertex </a:t>
            </a:r>
            <a:r>
              <a:rPr lang="en-US" b="1" i="1" u="sng" dirty="0"/>
              <a:t>s</a:t>
            </a:r>
          </a:p>
          <a:p>
            <a:endParaRPr lang="en-US" b="1" i="1" u="sng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lvl="1"/>
            <a:r>
              <a:rPr lang="en-US" dirty="0"/>
              <a:t>Breadth-First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</a:p>
          <a:p>
            <a:pPr lvl="2"/>
            <a:r>
              <a:rPr lang="en-US" i="1" dirty="0"/>
              <a:t>Note: The paths in this BFS tree represent the shortest paths from s to each node in G</a:t>
            </a:r>
          </a:p>
        </p:txBody>
      </p: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quick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 implementation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some observations!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b="1" i="1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Does BFS always compute ẟ(</a:t>
                </a:r>
                <a:r>
                  <a:rPr lang="en-US" dirty="0" err="1"/>
                  <a:t>s,v</a:t>
                </a:r>
                <a:r>
                  <a:rPr lang="en-US" dirty="0"/>
                  <a:t>) correctly, where ẟ(</a:t>
                </a:r>
                <a:r>
                  <a:rPr lang="en-US" dirty="0" err="1"/>
                  <a:t>s,v</a:t>
                </a:r>
                <a:r>
                  <a:rPr lang="en-US" dirty="0"/>
                  <a:t>) is the shortest path (number of edges) from s to any vertex v?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Lemma 1: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G=(V,E) be a directed or undirected graph,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ẟ(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/>
                      <m:t>v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ẟ(</a:t>
                </a:r>
                <a:r>
                  <a:rPr lang="en-US" dirty="0" err="1"/>
                  <a:t>s,u</a:t>
                </a:r>
                <a:r>
                  <a:rPr lang="en-US" dirty="0"/>
                  <a:t>) + 1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314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2: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Let G = (V,E)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the value </a:t>
                </a:r>
                <a:r>
                  <a:rPr lang="en-US" dirty="0" err="1"/>
                  <a:t>v.d</a:t>
                </a:r>
                <a:r>
                  <a:rPr lang="en-US" dirty="0"/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^^^^This is a weak bound! Just says distance will not be better than best path.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how code updates </a:t>
                </a:r>
                <a:r>
                  <a:rPr lang="en-US" dirty="0" err="1"/>
                  <a:t>v.d</a:t>
                </a: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inductive hypothesis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		//By Lemma 1 on previous slide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2" t="-205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419600"/>
            <a:ext cx="332494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search: Some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Lemma 3: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Suppose during BFS execution, the Queue contains vertices {v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,v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,….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} where v</a:t>
                </a:r>
                <a:r>
                  <a: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/>
                  <a:t> is at head of queue and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/>
                  <a:t>		</a:t>
                </a:r>
                <a:r>
                  <a:rPr lang="en-US" b="0" i="1" dirty="0"/>
                  <a:t>//all nodes on Q differ by at most </a:t>
                </a:r>
                <a:r>
                  <a:rPr lang="en-US" b="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		</a:t>
                </a:r>
                <a:r>
                  <a:rPr lang="en-US" i="1" dirty="0"/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1,2,3,….,n-1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Why?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1040" t="-2057" r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Claim: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Let G=(V,E)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lvl="1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REMINDER: The Code!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" y="1182793"/>
            <a:ext cx="3711195" cy="555625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6019800" y="2514600"/>
            <a:ext cx="5562600" cy="2133600"/>
          </a:xfrm>
        </p:spPr>
        <p:txBody>
          <a:bodyPr/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So, this incorrectly calculated node v has the following property: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So…at some point during execution. The node u is popped off the queue and the edge e=(</a:t>
                </a:r>
                <a:r>
                  <a:rPr lang="en-US" dirty="0" err="1"/>
                  <a:t>u,v</a:t>
                </a:r>
                <a:r>
                  <a:rPr lang="en-US" dirty="0"/>
                  <a:t>) is followed and node v is processed. Three cases: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Case 3: v is black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Proof of Correctness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900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81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Directed Graph</a:t>
            </a:r>
          </a:p>
          <a:p>
            <a:pPr lvl="1"/>
            <a:r>
              <a:rPr lang="en-US" dirty="0"/>
              <a:t>A directed graph, or digraph, is a pair </a:t>
            </a:r>
          </a:p>
          <a:p>
            <a:pPr lvl="1"/>
            <a:r>
              <a:rPr lang="en-US" dirty="0"/>
              <a:t>G = (V, E) </a:t>
            </a:r>
          </a:p>
          <a:p>
            <a:pPr lvl="1"/>
            <a:r>
              <a:rPr lang="en-US" dirty="0"/>
              <a:t>where V is a set whose elements are called vertices, and</a:t>
            </a:r>
          </a:p>
          <a:p>
            <a:pPr lvl="1"/>
            <a:r>
              <a:rPr lang="en-US" dirty="0"/>
              <a:t>E is a set of ordered pairs of elements of V. 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Vertices are often also called nodes. </a:t>
            </a:r>
          </a:p>
          <a:p>
            <a:pPr lvl="2"/>
            <a:r>
              <a:rPr lang="en-US" dirty="0"/>
              <a:t>Elements of E are called edges, or directed edges, or arcs. </a:t>
            </a:r>
          </a:p>
          <a:p>
            <a:pPr lvl="2"/>
            <a:r>
              <a:rPr lang="en-US" dirty="0"/>
              <a:t>For directed edge (v, w) in E, v is its tail and w its head; </a:t>
            </a:r>
          </a:p>
          <a:p>
            <a:pPr lvl="2"/>
            <a:r>
              <a:rPr lang="en-US" dirty="0"/>
              <a:t>(v, w) is represented in the diagrams as the arrow, v -&gt; w. </a:t>
            </a:r>
          </a:p>
          <a:p>
            <a:pPr lvl="2"/>
            <a:r>
              <a:rPr lang="en-US" dirty="0"/>
              <a:t>In text we simple write </a:t>
            </a:r>
            <a:r>
              <a:rPr lang="en-US" dirty="0" err="1"/>
              <a:t>vw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1981200" y="1219200"/>
            <a:ext cx="8153400" cy="4937760"/>
          </a:xfrm>
          <a:noFill/>
        </p:spPr>
      </p:pic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152400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43789</TotalTime>
  <Words>2305</Words>
  <Application>Microsoft Macintosh PowerPoint</Application>
  <PresentationFormat>Widescreen</PresentationFormat>
  <Paragraphs>325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 New Roman</vt:lpstr>
      <vt:lpstr>Wingdings</vt:lpstr>
      <vt:lpstr>Wingdings 3</vt:lpstr>
      <vt:lpstr>Origin</vt:lpstr>
      <vt:lpstr>Graphs – Basic Structure and BFS</vt:lpstr>
      <vt:lpstr>Module 1: Graphs Intro</vt:lpstr>
      <vt:lpstr>Module 1 Topics (Bolded items in this deck)</vt:lpstr>
      <vt:lpstr>Graphs</vt:lpstr>
      <vt:lpstr>Problems: e.g. Binary relation</vt:lpstr>
      <vt:lpstr>Definition: Directed graph</vt:lpstr>
      <vt:lpstr>Definition: Undirected graph</vt:lpstr>
      <vt:lpstr>Problems: e.g. Airline Routes</vt:lpstr>
      <vt:lpstr>Problems: e.g. Flowcharts</vt:lpstr>
      <vt:lpstr>Problems: e.g. Computer Networks</vt:lpstr>
      <vt:lpstr>There are a lot of Graphs Terms</vt:lpstr>
      <vt:lpstr>More Graph Terms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BFS: What’s the point</vt:lpstr>
      <vt:lpstr>BFS: Overall Strategy</vt:lpstr>
      <vt:lpstr>BFS: Specific Input/Output</vt:lpstr>
      <vt:lpstr>Breadth-first search, quick example</vt:lpstr>
      <vt:lpstr>Breadth-first search implementation</vt:lpstr>
      <vt:lpstr>Breadth-first search: Analysis</vt:lpstr>
      <vt:lpstr>Correctness of BFS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947</cp:revision>
  <cp:lastPrinted>2010-03-04T14:04:20Z</cp:lastPrinted>
  <dcterms:created xsi:type="dcterms:W3CDTF">2010-03-16T00:09:25Z</dcterms:created>
  <dcterms:modified xsi:type="dcterms:W3CDTF">2022-08-26T15:14:12Z</dcterms:modified>
</cp:coreProperties>
</file>