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57"/>
  </p:notesMasterIdLst>
  <p:handoutMasterIdLst>
    <p:handoutMasterId r:id="rId58"/>
  </p:handoutMasterIdLst>
  <p:sldIdLst>
    <p:sldId id="447" r:id="rId2"/>
    <p:sldId id="484" r:id="rId3"/>
    <p:sldId id="402" r:id="rId4"/>
    <p:sldId id="505" r:id="rId5"/>
    <p:sldId id="494" r:id="rId6"/>
    <p:sldId id="504" r:id="rId7"/>
    <p:sldId id="426" r:id="rId8"/>
    <p:sldId id="403" r:id="rId9"/>
    <p:sldId id="470" r:id="rId10"/>
    <p:sldId id="495" r:id="rId11"/>
    <p:sldId id="506" r:id="rId12"/>
    <p:sldId id="474" r:id="rId13"/>
    <p:sldId id="497" r:id="rId14"/>
    <p:sldId id="487" r:id="rId15"/>
    <p:sldId id="498" r:id="rId16"/>
    <p:sldId id="499" r:id="rId17"/>
    <p:sldId id="490" r:id="rId18"/>
    <p:sldId id="488" r:id="rId19"/>
    <p:sldId id="489" r:id="rId20"/>
    <p:sldId id="500" r:id="rId21"/>
    <p:sldId id="501" r:id="rId22"/>
    <p:sldId id="492" r:id="rId23"/>
    <p:sldId id="491" r:id="rId24"/>
    <p:sldId id="493" r:id="rId25"/>
    <p:sldId id="503" r:id="rId26"/>
    <p:sldId id="496" r:id="rId27"/>
    <p:sldId id="471" r:id="rId28"/>
    <p:sldId id="485" r:id="rId29"/>
    <p:sldId id="463" r:id="rId30"/>
    <p:sldId id="502" r:id="rId31"/>
    <p:sldId id="464" r:id="rId32"/>
    <p:sldId id="263" r:id="rId33"/>
    <p:sldId id="396" r:id="rId34"/>
    <p:sldId id="397" r:id="rId35"/>
    <p:sldId id="399" r:id="rId36"/>
    <p:sldId id="400" r:id="rId37"/>
    <p:sldId id="475" r:id="rId38"/>
    <p:sldId id="482" r:id="rId39"/>
    <p:sldId id="441" r:id="rId40"/>
    <p:sldId id="435" r:id="rId41"/>
    <p:sldId id="436" r:id="rId42"/>
    <p:sldId id="437" r:id="rId43"/>
    <p:sldId id="456" r:id="rId44"/>
    <p:sldId id="457" r:id="rId45"/>
    <p:sldId id="454" r:id="rId46"/>
    <p:sldId id="455" r:id="rId47"/>
    <p:sldId id="465" r:id="rId48"/>
    <p:sldId id="466" r:id="rId49"/>
    <p:sldId id="434" r:id="rId50"/>
    <p:sldId id="483" r:id="rId51"/>
    <p:sldId id="476" r:id="rId52"/>
    <p:sldId id="477" r:id="rId53"/>
    <p:sldId id="478" r:id="rId54"/>
    <p:sldId id="479" r:id="rId55"/>
    <p:sldId id="480" r:id="rId56"/>
  </p:sldIdLst>
  <p:sldSz cx="12192000" cy="6858000"/>
  <p:notesSz cx="7315200" cy="9601200"/>
  <p:custDataLst>
    <p:tags r:id="rId5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/>
    <p:restoredTop sz="94713"/>
  </p:normalViewPr>
  <p:slideViewPr>
    <p:cSldViewPr>
      <p:cViewPr varScale="1">
        <p:scale>
          <a:sx n="163" d="100"/>
          <a:sy n="163" d="100"/>
        </p:scale>
        <p:origin x="3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ugrads.cs.virginia.edu/grading-guidelin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12:00 - 12:50 pm @ Newcomb Hall Theatre (Floryan)</a:t>
            </a:r>
          </a:p>
          <a:p>
            <a:pPr lvl="1"/>
            <a:r>
              <a:rPr lang="en-US" dirty="0"/>
              <a:t>1:00 – 1:50pm @ Newcomb Hall Theatre (Floryan)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Room Change!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dirty="0"/>
              <a:t>I’ve been told that our </a:t>
            </a:r>
            <a:r>
              <a:rPr lang="en-US" b="1" i="1" u="sng" dirty="0"/>
              <a:t>lecture room is going to change mid-semester</a:t>
            </a:r>
            <a:r>
              <a:rPr lang="en-US" dirty="0"/>
              <a:t>.</a:t>
            </a:r>
          </a:p>
          <a:p>
            <a:r>
              <a:rPr lang="en-US" dirty="0"/>
              <a:t>Is this true? I don’t know, but I’ll try to find out.</a:t>
            </a:r>
          </a:p>
          <a:p>
            <a:endParaRPr lang="en-US" dirty="0"/>
          </a:p>
          <a:p>
            <a:r>
              <a:rPr lang="en-US" dirty="0"/>
              <a:t>I think our </a:t>
            </a:r>
            <a:r>
              <a:rPr lang="en-US" b="1" i="1" u="sng" dirty="0"/>
              <a:t>“real” room is under renovation</a:t>
            </a:r>
            <a:r>
              <a:rPr lang="en-US" dirty="0"/>
              <a:t>, and we will move there once it is done.</a:t>
            </a:r>
          </a:p>
          <a:p>
            <a:pPr lvl="1"/>
            <a:r>
              <a:rPr lang="en-US" dirty="0"/>
              <a:t>Stay tuned…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447800"/>
            <a:ext cx="7796540" cy="4602144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8 modules</a:t>
            </a:r>
          </a:p>
          <a:p>
            <a:pPr lvl="1"/>
            <a:r>
              <a:rPr lang="en-US" i="1" dirty="0"/>
              <a:t>1: Graphs – Introduction</a:t>
            </a:r>
          </a:p>
          <a:p>
            <a:pPr lvl="1"/>
            <a:r>
              <a:rPr lang="en-US" i="1" dirty="0"/>
              <a:t>2: Graphs – Advanced</a:t>
            </a:r>
          </a:p>
          <a:p>
            <a:pPr lvl="1"/>
            <a:r>
              <a:rPr lang="en-US" i="1" dirty="0"/>
              <a:t>3: Divide and Conquer Algorithms</a:t>
            </a:r>
          </a:p>
          <a:p>
            <a:pPr lvl="1"/>
            <a:r>
              <a:rPr lang="en-US" i="1" dirty="0"/>
              <a:t>4: Greedy Algorithms</a:t>
            </a:r>
          </a:p>
          <a:p>
            <a:pPr lvl="1"/>
            <a:r>
              <a:rPr lang="en-US" i="1" dirty="0"/>
              <a:t>5: Dynamic Programming</a:t>
            </a:r>
          </a:p>
          <a:p>
            <a:pPr lvl="1"/>
            <a:r>
              <a:rPr lang="en-US" i="1" dirty="0"/>
              <a:t>6: Network Flow / Bi-Partite Matching</a:t>
            </a:r>
          </a:p>
          <a:p>
            <a:pPr lvl="1"/>
            <a:r>
              <a:rPr lang="en-US" i="1" dirty="0"/>
              <a:t>7: NP-Completeness</a:t>
            </a:r>
          </a:p>
          <a:p>
            <a:pPr lvl="1"/>
            <a:r>
              <a:rPr lang="en-US" i="1" dirty="0"/>
              <a:t>8: Machine Learning Algorithms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665139" cy="4449744"/>
          </a:xfrm>
        </p:spPr>
        <p:txBody>
          <a:bodyPr>
            <a:normAutofit/>
          </a:bodyPr>
          <a:lstStyle/>
          <a:p>
            <a:r>
              <a:rPr lang="en-US" i="1" dirty="0"/>
              <a:t>Most modules are 5 lectures worth of content, some are 4 or 6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~5 lectures worth of content</a:t>
            </a:r>
          </a:p>
          <a:p>
            <a:pPr lvl="1"/>
            <a:r>
              <a:rPr lang="en-US" i="1" dirty="0"/>
              <a:t>1 or 2 </a:t>
            </a:r>
            <a:r>
              <a:rPr lang="en-US" dirty="0"/>
              <a:t>homework assignments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95066" y="1447800"/>
            <a:ext cx="8975073" cy="4602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Mon, Sep. 26		Mod 1-2 (first attempts)</a:t>
            </a:r>
          </a:p>
          <a:p>
            <a:pPr lvl="1"/>
            <a:r>
              <a:rPr lang="en-US" sz="2000" dirty="0"/>
              <a:t>Mon, Oct. 24		Mod 1-2 (second attempt), 3-4 (first attempt)</a:t>
            </a:r>
          </a:p>
          <a:p>
            <a:pPr lvl="1"/>
            <a:r>
              <a:rPr lang="en-US" sz="2000" dirty="0"/>
              <a:t>Fri, Nov. 18		Mod 3-4 (second attempt), 5-6 (first attempt)</a:t>
            </a:r>
          </a:p>
          <a:p>
            <a:pPr lvl="1"/>
            <a:r>
              <a:rPr lang="en-US" sz="2000" dirty="0"/>
              <a:t>Mon, Dec. 5		Mod 5-6 (second attempt), 7-8 (first attempt)</a:t>
            </a:r>
          </a:p>
          <a:p>
            <a:pPr lvl="1"/>
            <a:r>
              <a:rPr lang="en-US" sz="2000" dirty="0"/>
              <a:t>Final Exam			Mod 1-10 (final attempts)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Note: it’s naturally harder to do a lot of quizzes in a 50-minute class period, so don’t get yourself into a bad situation!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quiz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clearly demonstrate competence for this quiz (Grade &gt;= 70%)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quiz (Grade &gt;= 90%)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89506"/>
            <a:ext cx="8893739" cy="45604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/>
              <a:t>Floryan takes quizzes 1-2</a:t>
            </a:r>
          </a:p>
          <a:p>
            <a:pPr lvl="1"/>
            <a:r>
              <a:rPr lang="en-US" dirty="0"/>
              <a:t>Floryan receives a high-pass and a pass,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/>
              <a:t>Floryan MIGHT choose to retry module 2 (get pass to high pass) if he has time</a:t>
            </a:r>
          </a:p>
          <a:p>
            <a:pPr lvl="1"/>
            <a:r>
              <a:rPr lang="en-US" dirty="0"/>
              <a:t>Floryan will attempt modules 3-4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 Grading system rewards prioritizing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do anything during the final exam period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8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8 modules has 1 or 2 </a:t>
            </a:r>
            <a:r>
              <a:rPr lang="en-US" dirty="0" err="1"/>
              <a:t>homeworks</a:t>
            </a:r>
            <a:r>
              <a:rPr lang="en-US" dirty="0"/>
              <a:t>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 algn="l"/>
            <a:r>
              <a:rPr lang="en-US" dirty="0"/>
              <a:t>Homework will specify the problem, input, and output specs.</a:t>
            </a:r>
          </a:p>
          <a:p>
            <a:pPr lvl="1" algn="l"/>
            <a:r>
              <a:rPr lang="en-US" dirty="0"/>
              <a:t>Will be graded solely on passing test-cases and/or meeting  a target runtime. 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Writing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103456"/>
            <a:ext cx="9046139" cy="4373544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 </a:t>
            </a:r>
            <a:r>
              <a:rPr lang="en-US" i="1" u="sng" dirty="0"/>
              <a:t>**Grade would be &gt;= 80% if graded in a traditional manner.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9122339" cy="429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 and the quality is high enough to warrant a passing grade.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simple, moderate, and some difficult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(small)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572689"/>
            <a:ext cx="8969939" cy="4599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39052" y="1219200"/>
            <a:ext cx="8824148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1-6 and 2 attempts for Quizzes 7-8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module per 2 weeks)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There are exactly 2 homework deadlines</a:t>
            </a:r>
          </a:p>
          <a:p>
            <a:pPr lvl="2"/>
            <a:r>
              <a:rPr lang="en-US" sz="1900" dirty="0"/>
              <a:t>Wed. Oct. 5: Modules 1-2 homework due (WHY? I’ll Explain)</a:t>
            </a:r>
          </a:p>
          <a:p>
            <a:pPr lvl="2"/>
            <a:r>
              <a:rPr lang="en-US" sz="1900" dirty="0"/>
              <a:t>Mon. Dec. 5: Modules 3-8 homework all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11808" y="599171"/>
            <a:ext cx="7958331" cy="1077229"/>
          </a:xfrm>
        </p:spPr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624" y="1526633"/>
            <a:ext cx="9654176" cy="4950367"/>
          </a:xfrm>
        </p:spPr>
        <p:txBody>
          <a:bodyPr>
            <a:normAutofit/>
          </a:bodyPr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ALL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577976" cy="4911294"/>
          </a:xfrm>
        </p:spPr>
        <p:txBody>
          <a:bodyPr>
            <a:normAutofit/>
          </a:bodyPr>
          <a:lstStyle/>
          <a:p>
            <a:r>
              <a:rPr lang="en-US" dirty="0"/>
              <a:t>For grades </a:t>
            </a:r>
            <a:r>
              <a:rPr lang="en-US" b="1" i="1" u="sng" dirty="0"/>
              <a:t>F-B-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8 modules passed to earn a B-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B- obtained, high-passes are needed to earn B, B+, A-,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7E6-993E-C345-86B8-6A4B921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Approach to Grades?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83741-1407-9D48-9F5C-8F49508E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9122339" cy="467765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It’s a good match of CS department policy on course letter grades: </a:t>
            </a:r>
            <a:r>
              <a:rPr lang="en-US" sz="2000" dirty="0">
                <a:hlinkClick r:id="rId2"/>
              </a:rPr>
              <a:t>http://ugrads.cs.virginia.edu/grading-guidelines.html</a:t>
            </a:r>
            <a:r>
              <a:rPr lang="en-US" sz="2000" dirty="0"/>
              <a:t> 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We Think These Are Benefits:</a:t>
            </a:r>
          </a:p>
          <a:p>
            <a:pPr algn="l"/>
            <a:r>
              <a:rPr lang="en-US" dirty="0"/>
              <a:t>It values competence in a breadth of modules</a:t>
            </a:r>
          </a:p>
          <a:p>
            <a:pPr algn="l"/>
            <a:r>
              <a:rPr lang="en-US" dirty="0"/>
              <a:t>Lower stress from HWs: practice, explore, tinker,…</a:t>
            </a:r>
          </a:p>
          <a:p>
            <a:pPr algn="l"/>
            <a:r>
              <a:rPr lang="en-US" dirty="0"/>
              <a:t>Lower stress because you can repeat quizzes</a:t>
            </a:r>
          </a:p>
          <a:p>
            <a:pPr lvl="1" algn="l"/>
            <a:r>
              <a:rPr lang="en-US" dirty="0"/>
              <a:t>Many quizzes, more chances to take</a:t>
            </a:r>
          </a:p>
          <a:p>
            <a:pPr algn="l"/>
            <a:r>
              <a:rPr lang="en-US" dirty="0"/>
              <a:t>“Visible:” You know what you’ve earned so far, can predict scores on future modules to see where you might end up</a:t>
            </a:r>
          </a:p>
          <a:p>
            <a:pPr algn="l"/>
            <a:r>
              <a:rPr lang="en-US" dirty="0"/>
              <a:t>Small grading changes have correspondingly small impacts on final grade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1460C-3A6B-524D-83DE-E340AA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526633"/>
            <a:ext cx="9654176" cy="49503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7229" y="1718106"/>
            <a:ext cx="9429371" cy="48350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21861" y="1644997"/>
            <a:ext cx="9274739" cy="4755803"/>
          </a:xfrm>
        </p:spPr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446771"/>
            <a:ext cx="7958331" cy="1077229"/>
          </a:xfrm>
        </p:spPr>
        <p:txBody>
          <a:bodyPr/>
          <a:lstStyle/>
          <a:p>
            <a:r>
              <a:rPr lang="en-US" dirty="0"/>
              <a:t>On the subject of multiple curriculums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447800"/>
            <a:ext cx="4648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Some of you took </a:t>
            </a:r>
            <a:r>
              <a:rPr lang="en-US" b="1" i="1" u="sng" dirty="0"/>
              <a:t>CS 2150 (Old Curriculum)</a:t>
            </a:r>
          </a:p>
          <a:p>
            <a:endParaRPr lang="en-US" b="1" i="1" u="sng" dirty="0"/>
          </a:p>
          <a:p>
            <a:pPr marL="0" indent="0">
              <a:buNone/>
            </a:pPr>
            <a:r>
              <a:rPr lang="en-US" b="1" i="1" u="sng" dirty="0"/>
              <a:t>Benefits:</a:t>
            </a:r>
          </a:p>
          <a:p>
            <a:pPr lvl="1"/>
            <a:r>
              <a:rPr lang="en-US" dirty="0"/>
              <a:t>First two modules are mostly review</a:t>
            </a:r>
          </a:p>
          <a:p>
            <a:pPr lvl="1"/>
            <a:r>
              <a:rPr lang="en-US" dirty="0"/>
              <a:t>Some homework familiar (not many)</a:t>
            </a:r>
          </a:p>
          <a:p>
            <a:pPr marL="0" indent="0">
              <a:buNone/>
            </a:pPr>
            <a:r>
              <a:rPr lang="en-US" b="1" i="1" u="sng" dirty="0"/>
              <a:t>Issues: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“missed” sorting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Will need to teach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D7E807-803C-9349-901E-DE68786F43A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172200" y="1447800"/>
            <a:ext cx="5105400" cy="510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Some of you took </a:t>
            </a:r>
            <a:r>
              <a:rPr lang="en-US" b="1" i="1" u="sng" dirty="0"/>
              <a:t>CS 2100 (New Curriculum)</a:t>
            </a:r>
          </a:p>
          <a:p>
            <a:pPr fontAlgn="auto"/>
            <a:endParaRPr lang="en-US" b="1" i="1" u="sng" dirty="0"/>
          </a:p>
          <a:p>
            <a:pPr fontAlgn="auto"/>
            <a:r>
              <a:rPr lang="en-US" b="1" i="1" u="sng" dirty="0"/>
              <a:t>Benefits:</a:t>
            </a:r>
          </a:p>
          <a:p>
            <a:pPr lvl="1" fontAlgn="auto"/>
            <a:r>
              <a:rPr lang="en-US" dirty="0"/>
              <a:t>No duplicate material</a:t>
            </a:r>
          </a:p>
          <a:p>
            <a:pPr lvl="1" fontAlgn="auto"/>
            <a:r>
              <a:rPr lang="en-US" dirty="0"/>
              <a:t>Learn graphs all at once!</a:t>
            </a:r>
          </a:p>
          <a:p>
            <a:pPr lvl="1" fontAlgn="auto"/>
            <a:r>
              <a:rPr lang="en-US" dirty="0"/>
              <a:t>More low-level programming experience (yay!)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C06E-652D-CD40-8782-E878E11B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Online Code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A69A9-9079-244C-BEAE-11CF7AC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22456"/>
            <a:ext cx="9420888" cy="4830744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Studying</a:t>
            </a:r>
            <a:r>
              <a:rPr lang="en-US" dirty="0"/>
              <a:t> code online is permitted </a:t>
            </a:r>
            <a:r>
              <a:rPr lang="en-US" u="sng" dirty="0"/>
              <a:t>but only</a:t>
            </a:r>
            <a:r>
              <a:rPr lang="en-US" dirty="0"/>
              <a:t> for getting ideas</a:t>
            </a:r>
          </a:p>
          <a:p>
            <a:r>
              <a:rPr lang="en-US" dirty="0"/>
              <a:t>Copying or reusing code from an online source violates the pledge</a:t>
            </a:r>
          </a:p>
          <a:p>
            <a:pPr lvl="1"/>
            <a:r>
              <a:rPr lang="en-US" dirty="0"/>
              <a:t>You must cite sources of any online code you use in this way in a comment in your source file(s)</a:t>
            </a:r>
          </a:p>
          <a:p>
            <a:pPr lvl="1"/>
            <a:endParaRPr lang="en-US" dirty="0"/>
          </a:p>
          <a:p>
            <a:r>
              <a:rPr lang="en-US" dirty="0"/>
              <a:t>Remember:  the purpose of the homework is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36DFE-FBB4-E24C-ABB6-77FCF4FC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For the homework, you may work together in groups of 5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Do not look at or copy another student’s code!</a:t>
            </a:r>
          </a:p>
          <a:p>
            <a:r>
              <a:rPr lang="en-US" dirty="0"/>
              <a:t>For the written homeworks, you may work together in groups of 5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254" y="18288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5 per assignment (you + 4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8078123" y="3962401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8136829" y="1812466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671017"/>
            <a:ext cx="9372600" cy="4805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98061" y="1447800"/>
            <a:ext cx="9046139" cy="4638584"/>
          </a:xfrm>
        </p:spPr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CS2100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0517" y="1646256"/>
            <a:ext cx="9272283" cy="4754544"/>
          </a:xfrm>
        </p:spPr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846466"/>
            <a:ext cx="9396740" cy="4818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52600" y="1772212"/>
            <a:ext cx="9244340" cy="4740216"/>
          </a:xfrm>
        </p:spPr>
        <p:txBody>
          <a:bodyPr>
            <a:normAutofit/>
          </a:bodyPr>
          <a:lstStyle/>
          <a:p>
            <a:r>
              <a:rPr lang="en-US" dirty="0"/>
              <a:t>Let’s illustrate some ideas you’ll see throughout the course</a:t>
            </a:r>
          </a:p>
          <a:p>
            <a:pPr lvl="1"/>
            <a:r>
              <a:rPr lang="en-US" dirty="0"/>
              <a:t>Using one example</a:t>
            </a:r>
          </a:p>
          <a:p>
            <a:r>
              <a:rPr lang="en-US" dirty="0"/>
              <a:t>Concepts:</a:t>
            </a:r>
          </a:p>
          <a:p>
            <a:pPr lvl="1"/>
            <a:r>
              <a:rPr lang="en-US" dirty="0"/>
              <a:t>Describing an algorithm</a:t>
            </a:r>
          </a:p>
          <a:p>
            <a:pPr lvl="1"/>
            <a:r>
              <a:rPr lang="en-US" dirty="0"/>
              <a:t>Measuring algorithm efficiency</a:t>
            </a:r>
          </a:p>
          <a:p>
            <a:pPr lvl="1"/>
            <a:r>
              <a:rPr lang="en-US" dirty="0"/>
              <a:t>Families or types of problems</a:t>
            </a:r>
          </a:p>
          <a:p>
            <a:pPr lvl="1"/>
            <a:r>
              <a:rPr lang="en-US" dirty="0"/>
              <a:t>Algorithm design strategies</a:t>
            </a:r>
          </a:p>
          <a:p>
            <a:pPr lvl="2"/>
            <a:r>
              <a:rPr lang="en-US" dirty="0"/>
              <a:t>Alternative strategies</a:t>
            </a:r>
          </a:p>
          <a:p>
            <a:pPr lvl="1"/>
            <a:r>
              <a:rPr lang="en-US" dirty="0"/>
              <a:t>Lower bounds and optimal algorithms</a:t>
            </a:r>
          </a:p>
          <a:p>
            <a:pPr lvl="1"/>
            <a:r>
              <a:rPr lang="en-US" dirty="0"/>
              <a:t>Problems that seem very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371600"/>
            <a:ext cx="82550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Old curriculum: CS2150 (with C- or better)</a:t>
            </a:r>
          </a:p>
          <a:p>
            <a:pPr lvl="1"/>
            <a:r>
              <a:rPr lang="en-US" dirty="0"/>
              <a:t>New Curriculum: CS2100 and CS2120 and CS 2130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</a:t>
            </a:r>
          </a:p>
          <a:p>
            <a:pPr lvl="1"/>
            <a:r>
              <a:rPr lang="en-US" dirty="0"/>
              <a:t>Undergraduates (~30)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 and Discord for office hours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74261" y="1600200"/>
            <a:ext cx="9046139" cy="4638584"/>
          </a:xfrm>
        </p:spPr>
        <p:txBody>
          <a:bodyPr/>
          <a:lstStyle/>
          <a:p>
            <a:r>
              <a:rPr lang="en-US" dirty="0"/>
              <a:t>Worked retail? You know how to make change!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My item costs $4.37.  I give you a five dollar bill.  What do you give me in change?</a:t>
            </a:r>
          </a:p>
          <a:p>
            <a:pPr lvl="1"/>
            <a:r>
              <a:rPr lang="en-US" dirty="0"/>
              <a:t>Answer: two quarters, a dime, three pennies</a:t>
            </a:r>
          </a:p>
          <a:p>
            <a:pPr lvl="1"/>
            <a:r>
              <a:rPr lang="en-US" dirty="0"/>
              <a:t>Why? How do we figure that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493856"/>
            <a:ext cx="9866702" cy="5059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704312" y="1570056"/>
            <a:ext cx="9420888" cy="48307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47800"/>
            <a:ext cx="9866702" cy="5059344"/>
          </a:xfrm>
        </p:spPr>
        <p:txBody>
          <a:bodyPr>
            <a:normAutofit/>
          </a:bodyPr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760270"/>
            <a:ext cx="9198539" cy="4716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0" y="1760270"/>
            <a:ext cx="9198539" cy="47167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447800" y="1600200"/>
            <a:ext cx="9420888" cy="48307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Greedy algorithms are often efficient.</a:t>
            </a:r>
          </a:p>
          <a:p>
            <a:r>
              <a:rPr lang="en-US" dirty="0"/>
              <a:t>Are they always right? Always find the optimal answer?</a:t>
            </a:r>
          </a:p>
          <a:p>
            <a:pPr lvl="1"/>
            <a:r>
              <a:rPr lang="en-US" dirty="0"/>
              <a:t>For some problems.</a:t>
            </a:r>
          </a:p>
          <a:p>
            <a:pPr lvl="1"/>
            <a:r>
              <a:rPr lang="en-US" dirty="0"/>
              <a:t>Not for checkers or chess!</a:t>
            </a:r>
          </a:p>
          <a:p>
            <a:pPr lvl="1"/>
            <a:r>
              <a:rPr lang="en-US" dirty="0"/>
              <a:t>Always for coin-changing problem? Depends on coin values</a:t>
            </a:r>
          </a:p>
          <a:p>
            <a:pPr lvl="2"/>
            <a:r>
              <a:rPr lang="en-US" dirty="0"/>
              <a:t>Say we had a 11-cent coin</a:t>
            </a:r>
          </a:p>
          <a:p>
            <a:pPr lvl="2"/>
            <a:r>
              <a:rPr lang="en-US" dirty="0"/>
              <a:t>What happens if we need to return 15 cents?</a:t>
            </a:r>
          </a:p>
          <a:p>
            <a:pPr lvl="1"/>
            <a:r>
              <a:rPr lang="en-US" dirty="0"/>
              <a:t>So how do we know?</a:t>
            </a:r>
          </a:p>
          <a:p>
            <a:r>
              <a:rPr lang="en-US" dirty="0"/>
              <a:t>In the real world:</a:t>
            </a:r>
          </a:p>
          <a:p>
            <a:pPr lvl="1"/>
            <a:r>
              <a:rPr lang="en-US" dirty="0"/>
              <a:t>Many optimization problems</a:t>
            </a:r>
          </a:p>
          <a:p>
            <a:pPr lvl="1"/>
            <a:r>
              <a:rPr lang="en-US" dirty="0"/>
              <a:t>Many good greedy solutions to some of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621861" y="1752600"/>
            <a:ext cx="9122339" cy="4677657"/>
          </a:xfrm>
        </p:spPr>
        <p:txBody>
          <a:bodyPr>
            <a:normAutofit/>
          </a:bodyPr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469461" y="1758324"/>
            <a:ext cx="9350939" cy="4794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Problem description:</a:t>
            </a:r>
            <a:r>
              <a:rPr lang="en-US" sz="2400" dirty="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Inputs:</a:t>
            </a:r>
            <a:r>
              <a:rPr lang="en-US" sz="2400" dirty="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Output:</a:t>
            </a:r>
            <a:r>
              <a:rPr lang="en-US" sz="2400" dirty="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Assumptions:</a:t>
            </a:r>
            <a:r>
              <a:rPr lang="en-US" sz="2400" dirty="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Strategy:</a:t>
            </a:r>
            <a:r>
              <a:rPr lang="en-US" sz="2400" dirty="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Description:</a:t>
            </a:r>
            <a:r>
              <a:rPr lang="en-US" sz="2400" dirty="0"/>
              <a:t> Issue the largest coin (quarters) until the amount left is less than the amount of a quarter ($0.25).  Repeat with decreasing coin sizes (dimes, nickels, pennies).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752600"/>
            <a:ext cx="9198539" cy="47167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Much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If you want instructors to see it, use Piazza</a:t>
            </a:r>
          </a:p>
          <a:p>
            <a:pPr lvl="2"/>
            <a:r>
              <a:rPr lang="en-US" dirty="0"/>
              <a:t>If someone else might search for this later, use Piazza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(expires end of first week or so)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80654" cy="4297344"/>
          </a:xfrm>
        </p:spPr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362200" y="44196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96540" cy="3616828"/>
          </a:xfrm>
        </p:spPr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2209800" y="42672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85285"/>
            <a:ext cx="7796540" cy="3997828"/>
          </a:xfrm>
        </p:spPr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6918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6540" cy="3997828"/>
          </a:xfrm>
        </p:spPr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6019800" y="30480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085217" cy="4560438"/>
          </a:xfrm>
        </p:spPr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2057400" y="5181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use Piazza</a:t>
            </a:r>
          </a:p>
          <a:p>
            <a:pPr lvl="1"/>
            <a:r>
              <a:rPr lang="en-US" dirty="0"/>
              <a:t>Link to course site available in Collab tools</a:t>
            </a:r>
          </a:p>
          <a:p>
            <a:pPr lvl="1"/>
            <a:endParaRPr lang="en-US" dirty="0"/>
          </a:p>
          <a:p>
            <a:r>
              <a:rPr lang="en-US" dirty="0"/>
              <a:t>Please use Piazza for:</a:t>
            </a:r>
          </a:p>
          <a:p>
            <a:pPr lvl="1"/>
            <a:r>
              <a:rPr lang="en-US" dirty="0"/>
              <a:t>Content related questions</a:t>
            </a:r>
          </a:p>
          <a:p>
            <a:pPr lvl="1"/>
            <a:r>
              <a:rPr lang="en-US" dirty="0"/>
              <a:t>Working through example homework problems</a:t>
            </a:r>
          </a:p>
          <a:p>
            <a:pPr lvl="1"/>
            <a:r>
              <a:rPr lang="en-US" dirty="0"/>
              <a:t>Helping each other with test cases / edge cases on programming</a:t>
            </a:r>
          </a:p>
          <a:p>
            <a:pPr lvl="1"/>
            <a:r>
              <a:rPr lang="en-US" dirty="0"/>
              <a:t>Discussing old exam questions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/ CS2100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1219200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01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992351" y="4207510"/>
            <a:ext cx="7696200" cy="2514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39003</TotalTime>
  <Words>4134</Words>
  <Application>Microsoft Macintosh PowerPoint</Application>
  <PresentationFormat>Widescreen</PresentationFormat>
  <Paragraphs>514</Paragraphs>
  <Slides>55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Course introduction</vt:lpstr>
      <vt:lpstr>On the subject of multiple curriculums</vt:lpstr>
      <vt:lpstr>General Info</vt:lpstr>
      <vt:lpstr>Discord</vt:lpstr>
      <vt:lpstr>Piazza</vt:lpstr>
      <vt:lpstr>Expectations</vt:lpstr>
      <vt:lpstr>General Info</vt:lpstr>
      <vt:lpstr>Textbook</vt:lpstr>
      <vt:lpstr>Lectures</vt:lpstr>
      <vt:lpstr>Lecture Room Change!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Why this Approach to Grades?</vt:lpstr>
      <vt:lpstr>Office Hours</vt:lpstr>
      <vt:lpstr>Homework: Programming Hints</vt:lpstr>
      <vt:lpstr>Homework: Programming FAQ</vt:lpstr>
      <vt:lpstr>Homework: Written</vt:lpstr>
      <vt:lpstr>Use of Online Code Etc.</vt:lpstr>
      <vt:lpstr>Working in groups</vt:lpstr>
      <vt:lpstr>Academic Integrity</vt:lpstr>
      <vt:lpstr>What you know already</vt:lpstr>
      <vt:lpstr>What you know already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469</cp:revision>
  <cp:lastPrinted>1999-12-17T13:56:08Z</cp:lastPrinted>
  <dcterms:created xsi:type="dcterms:W3CDTF">2010-01-20T18:12:12Z</dcterms:created>
  <dcterms:modified xsi:type="dcterms:W3CDTF">2022-08-24T14:56:09Z</dcterms:modified>
</cp:coreProperties>
</file>