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27"/>
  </p:notesMasterIdLst>
  <p:handoutMasterIdLst>
    <p:handoutMasterId r:id="rId28"/>
  </p:handoutMasterIdLst>
  <p:sldIdLst>
    <p:sldId id="512" r:id="rId2"/>
    <p:sldId id="579" r:id="rId3"/>
    <p:sldId id="402" r:id="rId4"/>
    <p:sldId id="540" r:id="rId5"/>
    <p:sldId id="495" r:id="rId6"/>
    <p:sldId id="405" r:id="rId7"/>
    <p:sldId id="412" r:id="rId8"/>
    <p:sldId id="413" r:id="rId9"/>
    <p:sldId id="406" r:id="rId10"/>
    <p:sldId id="407" r:id="rId11"/>
    <p:sldId id="580" r:id="rId12"/>
    <p:sldId id="496" r:id="rId13"/>
    <p:sldId id="581" r:id="rId14"/>
    <p:sldId id="582" r:id="rId15"/>
    <p:sldId id="541" r:id="rId16"/>
    <p:sldId id="419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38" r:id="rId26"/>
  </p:sldIdLst>
  <p:sldSz cx="12192000" cy="6858000"/>
  <p:notesSz cx="7315200" cy="9601200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/>
    <p:restoredTop sz="94614"/>
  </p:normalViewPr>
  <p:slideViewPr>
    <p:cSldViewPr snapToGrid="0" snapToObjects="1">
      <p:cViewPr varScale="1">
        <p:scale>
          <a:sx n="135" d="100"/>
          <a:sy n="13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Algorithm: Mergesort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05000" y="1371600"/>
            <a:ext cx="8255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Input: Array E and indexes first and last, such that the elements E[</a:t>
            </a:r>
            <a:r>
              <a:rPr lang="en-US" dirty="0" err="1"/>
              <a:t>i</a:t>
            </a:r>
            <a:r>
              <a:rPr lang="en-US" dirty="0"/>
              <a:t>] are defined for first &lt;= </a:t>
            </a:r>
            <a:r>
              <a:rPr lang="en-US" dirty="0" err="1"/>
              <a:t>i</a:t>
            </a:r>
            <a:r>
              <a:rPr lang="en-US" dirty="0"/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Output: E[first], …, E[last] is sorted rearrangement of the same elements</a:t>
            </a:r>
          </a:p>
          <a:p>
            <a:pPr>
              <a:lnSpc>
                <a:spcPct val="90000"/>
              </a:lnSpc>
            </a:pPr>
            <a:r>
              <a:rPr lang="en-US" dirty="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def </a:t>
            </a:r>
            <a:r>
              <a:rPr lang="en-US" b="1" dirty="0" err="1"/>
              <a:t>mergesort</a:t>
            </a:r>
            <a:r>
              <a:rPr lang="en-US" b="1" dirty="0"/>
              <a:t>(list, first, last):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mid = (</a:t>
            </a:r>
            <a:r>
              <a:rPr lang="en-US" b="1" dirty="0" err="1"/>
              <a:t>first+last</a:t>
            </a:r>
            <a:r>
              <a:rPr lang="en-US" b="1" dirty="0"/>
              <a:t>)/2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</a:t>
            </a:r>
            <a:r>
              <a:rPr lang="en-US" b="1" dirty="0" err="1"/>
              <a:t>mergesort</a:t>
            </a:r>
            <a:r>
              <a:rPr lang="en-US" b="1" dirty="0"/>
              <a:t>(list,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    merge(list, first, mid, last) # merge 2 halves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/>
              <a:t>    return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Exam: Find Max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 a list of elements, find both the maximum element and second maximum element (assume integers)</a:t>
            </a:r>
          </a:p>
          <a:p>
            <a:r>
              <a:rPr lang="en-US" dirty="0"/>
              <a:t>Obvious solution:</a:t>
            </a:r>
          </a:p>
          <a:p>
            <a:pPr lvl="1"/>
            <a:r>
              <a:rPr lang="en-US" dirty="0"/>
              <a:t>Consider first two elements to be first and second max</a:t>
            </a:r>
          </a:p>
          <a:p>
            <a:pPr lvl="1"/>
            <a:r>
              <a:rPr lang="en-US" dirty="0"/>
              <a:t>Loop through indices 3 through end of array and update max and second max if necessary.</a:t>
            </a:r>
          </a:p>
          <a:p>
            <a:r>
              <a:rPr lang="en-US" dirty="0"/>
              <a:t>Another way:</a:t>
            </a:r>
          </a:p>
          <a:p>
            <a:pPr lvl="1"/>
            <a:r>
              <a:rPr lang="en-US" dirty="0"/>
              <a:t>Write a recursive function that solves this using divide and conquer.</a:t>
            </a:r>
          </a:p>
          <a:p>
            <a:pPr lvl="2"/>
            <a:r>
              <a:rPr lang="en-US" dirty="0"/>
              <a:t>Prototype:  void </a:t>
            </a:r>
            <a:r>
              <a:rPr lang="en-US" dirty="0" err="1"/>
              <a:t>FindMax</a:t>
            </a:r>
            <a:r>
              <a:rPr lang="en-US" dirty="0"/>
              <a:t> (list, first, last, max, max2);</a:t>
            </a:r>
          </a:p>
          <a:p>
            <a:pPr lvl="2"/>
            <a:r>
              <a:rPr lang="en-US" dirty="0"/>
              <a:t>Base case(s)?  </a:t>
            </a:r>
            <a:r>
              <a:rPr lang="en-US" dirty="0" err="1"/>
              <a:t>Subproblems</a:t>
            </a:r>
            <a:r>
              <a:rPr lang="en-US" dirty="0"/>
              <a:t>?  How to combine results?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Div. and Con. Solution:</a:t>
            </a:r>
          </a:p>
          <a:p>
            <a:endParaRPr lang="en-US" dirty="0"/>
          </a:p>
          <a:p>
            <a:r>
              <a:rPr lang="en-US" dirty="0"/>
              <a:t>Base Case?</a:t>
            </a:r>
          </a:p>
          <a:p>
            <a:pPr lvl="1"/>
            <a:r>
              <a:rPr lang="en-US" dirty="0"/>
              <a:t>N=1? N=2? N=3?</a:t>
            </a:r>
          </a:p>
          <a:p>
            <a:pPr lvl="1"/>
            <a:endParaRPr lang="en-US" dirty="0"/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Split list in half</a:t>
            </a:r>
          </a:p>
          <a:p>
            <a:pPr lvl="1"/>
            <a:endParaRPr lang="en-US" dirty="0"/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Take 4 numbers (left max / max2 and right max / max2). How to combine?</a:t>
            </a:r>
          </a:p>
        </p:txBody>
      </p:sp>
    </p:spTree>
    <p:extLst>
      <p:ext uri="{BB962C8B-B14F-4D97-AF65-F5344CB8AC3E}">
        <p14:creationId xmlns:p14="http://schemas.microsoft.com/office/powerpoint/2010/main" val="281475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Exercise: Find Max AND Second Max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dirty="0"/>
                  <a:t>Runtime: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dirty="0"/>
                  <a:t>	Two subproblems of half the list each.</a:t>
                </a:r>
              </a:p>
              <a:p>
                <a:pPr marL="0" indent="0">
                  <a:buNone/>
                </a:pPr>
                <a:r>
                  <a:rPr lang="en-US" dirty="0"/>
                  <a:t>	Combine and Divide are both constant time</a:t>
                </a:r>
              </a:p>
              <a:p>
                <a:pPr marL="0" indent="0">
                  <a:buNone/>
                </a:pPr>
                <a:r>
                  <a:rPr lang="en-US" dirty="0"/>
                  <a:t>	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So…not better than just scanning the array. </a:t>
                </a:r>
              </a:p>
            </p:txBody>
          </p:sp>
        </mc:Choice>
        <mc:Fallback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104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37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Maximum Subarray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5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Maximum Subarray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A of positive and negative integers</a:t>
            </a:r>
          </a:p>
          <a:p>
            <a:r>
              <a:rPr lang="en-US" dirty="0"/>
              <a:t>Return the indices </a:t>
            </a:r>
            <a:r>
              <a:rPr lang="en-US" dirty="0" err="1"/>
              <a:t>i</a:t>
            </a:r>
            <a:r>
              <a:rPr lang="en-US" dirty="0"/>
              <a:t> and j such that: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0 &lt;= </a:t>
            </a:r>
            <a:r>
              <a:rPr lang="en-US" dirty="0" err="1"/>
              <a:t>i</a:t>
            </a:r>
            <a:r>
              <a:rPr lang="en-US" dirty="0"/>
              <a:t>, j &lt;= </a:t>
            </a:r>
            <a:r>
              <a:rPr lang="en-US" dirty="0" err="1"/>
              <a:t>A.length</a:t>
            </a:r>
            <a:endParaRPr lang="en-US" dirty="0"/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…j] maximizes sum of elements in range </a:t>
            </a:r>
            <a:r>
              <a:rPr lang="en-US" dirty="0" err="1"/>
              <a:t>i</a:t>
            </a:r>
            <a:r>
              <a:rPr lang="en-US" dirty="0"/>
              <a:t>, j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every </a:t>
            </a:r>
            <a:r>
              <a:rPr lang="en-US" dirty="0" err="1"/>
              <a:t>i</a:t>
            </a:r>
            <a:r>
              <a:rPr lang="en-US" dirty="0"/>
              <a:t>, j combination with </a:t>
            </a:r>
            <a:r>
              <a:rPr lang="en-US" dirty="0" err="1"/>
              <a:t>i</a:t>
            </a:r>
            <a:r>
              <a:rPr lang="en-US" dirty="0"/>
              <a:t> &lt;= j</a:t>
            </a:r>
          </a:p>
          <a:p>
            <a:pPr lvl="1"/>
            <a:r>
              <a:rPr lang="en-US" dirty="0"/>
              <a:t>Iterate from A[</a:t>
            </a:r>
            <a:r>
              <a:rPr lang="en-US" dirty="0" err="1"/>
              <a:t>i</a:t>
            </a:r>
            <a:r>
              <a:rPr lang="en-US" dirty="0"/>
              <a:t>] to A[j] to compute sum</a:t>
            </a:r>
          </a:p>
          <a:p>
            <a:pPr lvl="1"/>
            <a:r>
              <a:rPr lang="en-US" dirty="0"/>
              <a:t>Keep track of best sum seen so far</a:t>
            </a:r>
          </a:p>
          <a:p>
            <a:pPr lvl="1"/>
            <a:r>
              <a:rPr lang="en-US" dirty="0"/>
              <a:t>Return best sum we see</a:t>
            </a:r>
          </a:p>
          <a:p>
            <a:endParaRPr lang="en-US" dirty="0"/>
          </a:p>
          <a:p>
            <a:r>
              <a:rPr lang="en-US" dirty="0"/>
              <a:t>Runtime: n^3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52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Better Brute-Force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Slightly better:</a:t>
            </a:r>
          </a:p>
          <a:p>
            <a:pPr lvl="1"/>
            <a:r>
              <a:rPr lang="en-US" dirty="0"/>
              <a:t>Store sums from A[0] to A[</a:t>
            </a:r>
            <a:r>
              <a:rPr lang="en-US" dirty="0" err="1"/>
              <a:t>i</a:t>
            </a:r>
            <a:r>
              <a:rPr lang="en-US" dirty="0"/>
              <a:t>] in separate array at position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every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2"/>
            <a:r>
              <a:rPr lang="en-US" dirty="0"/>
              <a:t>Sum A[</a:t>
            </a:r>
            <a:r>
              <a:rPr lang="en-US" dirty="0" err="1"/>
              <a:t>i</a:t>
            </a:r>
            <a:r>
              <a:rPr lang="en-US" dirty="0"/>
              <a:t>…j] = Sums[j] – Sums[i-1]</a:t>
            </a:r>
          </a:p>
          <a:p>
            <a:endParaRPr lang="en-US" dirty="0"/>
          </a:p>
          <a:p>
            <a:r>
              <a:rPr lang="en-US" dirty="0"/>
              <a:t>Runtime: n^2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3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use divide-and-conquer to get an </a:t>
            </a:r>
            <a:r>
              <a:rPr lang="en-US" dirty="0" err="1"/>
              <a:t>nlogn</a:t>
            </a:r>
            <a:r>
              <a:rPr lang="en-US" dirty="0"/>
              <a:t> runtime</a:t>
            </a:r>
          </a:p>
          <a:p>
            <a:r>
              <a:rPr lang="en-US" dirty="0"/>
              <a:t>Recurrence we want:</a:t>
            </a:r>
          </a:p>
          <a:p>
            <a:pPr lvl="1"/>
            <a:r>
              <a:rPr lang="en-US" dirty="0"/>
              <a:t>T(n) = 2T(n/2) + n         //just like </a:t>
            </a:r>
            <a:r>
              <a:rPr lang="en-US" dirty="0" err="1"/>
              <a:t>mergesort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3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Divide and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IDEA:</a:t>
            </a:r>
          </a:p>
          <a:p>
            <a:r>
              <a:rPr lang="en-US" dirty="0" err="1"/>
              <a:t>MaxSum</a:t>
            </a:r>
            <a:r>
              <a:rPr lang="en-US" dirty="0"/>
              <a:t>(A):</a:t>
            </a:r>
          </a:p>
          <a:p>
            <a:pPr lvl="1"/>
            <a:r>
              <a:rPr lang="en-US" dirty="0"/>
              <a:t>Divide list in half</a:t>
            </a:r>
          </a:p>
          <a:p>
            <a:pPr lvl="1"/>
            <a:r>
              <a:rPr lang="en-US" dirty="0"/>
              <a:t>Recursively find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 and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best of these two solutions</a:t>
            </a:r>
          </a:p>
          <a:p>
            <a:pPr lvl="1"/>
            <a:endParaRPr lang="en-US" dirty="0"/>
          </a:p>
          <a:p>
            <a:r>
              <a:rPr lang="en-US" dirty="0"/>
              <a:t>Problem! Solution could be across the dividing line!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604455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7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83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Ok, so find best solution that crosses the dividing line</a:t>
            </a:r>
          </a:p>
          <a:p>
            <a:pPr lvl="1"/>
            <a:r>
              <a:rPr lang="en-US" dirty="0"/>
              <a:t>How? Let’s call it </a:t>
            </a:r>
            <a:r>
              <a:rPr lang="en-US" dirty="0" err="1"/>
              <a:t>MaxSum_Divide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Once we do that, solution will be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A_left</a:t>
            </a:r>
            <a:r>
              <a:rPr lang="en-US" dirty="0"/>
              <a:t>), </a:t>
            </a:r>
            <a:r>
              <a:rPr lang="en-US" dirty="0" err="1"/>
              <a:t>MaxSum</a:t>
            </a:r>
            <a:r>
              <a:rPr lang="en-US" dirty="0"/>
              <a:t>(</a:t>
            </a:r>
            <a:r>
              <a:rPr lang="en-US" dirty="0" err="1"/>
              <a:t>A_right</a:t>
            </a:r>
            <a:r>
              <a:rPr lang="en-US" dirty="0"/>
              <a:t>), </a:t>
            </a:r>
            <a:r>
              <a:rPr lang="en-US" dirty="0" err="1"/>
              <a:t>MaxSum_Divide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15" y="45875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Needs to be in linear time:</a:t>
            </a:r>
          </a:p>
          <a:p>
            <a:r>
              <a:rPr lang="en-US" dirty="0"/>
              <a:t>Explain in drawing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3AEB-DE9D-9045-A3D7-49DC732F6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435121"/>
            <a:ext cx="8881606" cy="162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0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How to find </a:t>
            </a:r>
            <a:r>
              <a:rPr lang="en-US" dirty="0" err="1"/>
              <a:t>MaxSum_Divide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Best solution that crosses divide MUST be made up of array on left side that bumps up against divide and array on right side that bumps into divide.</a:t>
            </a:r>
          </a:p>
          <a:p>
            <a:pPr lvl="1"/>
            <a:r>
              <a:rPr lang="en-US" dirty="0"/>
              <a:t>So:</a:t>
            </a:r>
          </a:p>
          <a:p>
            <a:pPr lvl="2"/>
            <a:r>
              <a:rPr lang="en-US" dirty="0"/>
              <a:t>Start at A[mid-1] and sum all the way down to A[0], keeping track of the best sum</a:t>
            </a:r>
          </a:p>
          <a:p>
            <a:pPr lvl="2"/>
            <a:r>
              <a:rPr lang="en-US" dirty="0"/>
              <a:t>Start at A[mid] and work up to A[A.length-1] and keep track of best sum along the way</a:t>
            </a:r>
          </a:p>
          <a:p>
            <a:pPr lvl="2"/>
            <a:r>
              <a:rPr lang="en-US" dirty="0"/>
              <a:t>Simply concatenate these two arrays to one another for </a:t>
            </a:r>
            <a:r>
              <a:rPr lang="en-US" dirty="0" err="1"/>
              <a:t>MaxSum_Divide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9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 and  Conquer: Bottom-line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Powerful technique for a wide array of problems</a:t>
            </a:r>
          </a:p>
          <a:p>
            <a:r>
              <a:rPr lang="en-US" dirty="0"/>
              <a:t>Don’t let a lot of “extra” work fool you:</a:t>
            </a:r>
          </a:p>
          <a:p>
            <a:pPr lvl="1"/>
            <a:r>
              <a:rPr lang="en-US" dirty="0"/>
              <a:t>Sometimes recursive pays off</a:t>
            </a:r>
          </a:p>
          <a:p>
            <a:pPr lvl="1"/>
            <a:r>
              <a:rPr lang="en-US" dirty="0"/>
              <a:t>But you need to know when</a:t>
            </a:r>
          </a:p>
          <a:p>
            <a:pPr lvl="1"/>
            <a:r>
              <a:rPr lang="en-US" dirty="0"/>
              <a:t>Algorithm analysis!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Algorithm Design Strategy: Divide and Conquer</a:t>
            </a:r>
          </a:p>
          <a:p>
            <a:r>
              <a:rPr lang="en-US" b="1" i="1" dirty="0"/>
              <a:t>Simple Examples:</a:t>
            </a:r>
          </a:p>
          <a:p>
            <a:pPr lvl="1"/>
            <a:r>
              <a:rPr lang="en-US" b="1" i="1" dirty="0" err="1"/>
              <a:t>Mergesort</a:t>
            </a:r>
            <a:r>
              <a:rPr lang="en-US" b="1" i="1" dirty="0"/>
              <a:t> and </a:t>
            </a:r>
            <a:r>
              <a:rPr lang="en-US" b="1" i="1" dirty="0" err="1"/>
              <a:t>MaxSum</a:t>
            </a:r>
            <a:endParaRPr lang="en-US" b="1" i="1" dirty="0"/>
          </a:p>
          <a:p>
            <a:r>
              <a:rPr lang="en-US" dirty="0"/>
              <a:t>Solving Recurrence Relations</a:t>
            </a:r>
          </a:p>
          <a:p>
            <a:pPr lvl="1"/>
            <a:r>
              <a:rPr lang="en-US" dirty="0"/>
              <a:t>Four different Strategies</a:t>
            </a:r>
          </a:p>
          <a:p>
            <a:r>
              <a:rPr lang="en-US" dirty="0"/>
              <a:t>Advanced Div. and Con. Examples:</a:t>
            </a:r>
          </a:p>
          <a:p>
            <a:pPr lvl="1"/>
            <a:r>
              <a:rPr lang="en-US" dirty="0"/>
              <a:t>Closest Pair of Points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  <a:p>
            <a:pPr lvl="1"/>
            <a:r>
              <a:rPr lang="en-US" dirty="0"/>
              <a:t>Strassen’s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Divide and Conquer: A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Our first design strategy: Divide and Conquer</a:t>
            </a:r>
          </a:p>
          <a:p>
            <a:r>
              <a:rPr lang="en-US" dirty="0"/>
              <a:t>Often recursive, at least in definition</a:t>
            </a:r>
          </a:p>
          <a:p>
            <a:r>
              <a:rPr lang="en-US" dirty="0"/>
              <a:t>Strategy:</a:t>
            </a:r>
          </a:p>
          <a:p>
            <a:pPr lvl="1"/>
            <a:r>
              <a:rPr lang="en-US" dirty="0"/>
              <a:t>Break a problem into </a:t>
            </a:r>
            <a:r>
              <a:rPr lang="en-US" b="1" i="1" u="sng" dirty="0"/>
              <a:t>1 or more</a:t>
            </a:r>
            <a:r>
              <a:rPr lang="en-US" dirty="0"/>
              <a:t> smaller subproblems that are </a:t>
            </a:r>
            <a:r>
              <a:rPr lang="en-US" b="1" i="1" u="sng" dirty="0"/>
              <a:t>identical in nature</a:t>
            </a:r>
            <a:r>
              <a:rPr lang="en-US" dirty="0"/>
              <a:t> to the original problem</a:t>
            </a:r>
          </a:p>
          <a:p>
            <a:pPr lvl="1"/>
            <a:r>
              <a:rPr lang="en-US" b="1" i="1" u="sng" dirty="0"/>
              <a:t>Solve</a:t>
            </a:r>
            <a:r>
              <a:rPr lang="en-US" dirty="0"/>
              <a:t> these subproblems (recursively)</a:t>
            </a:r>
          </a:p>
          <a:p>
            <a:pPr lvl="1"/>
            <a:r>
              <a:rPr lang="en-US" b="1" i="1" u="sng" dirty="0"/>
              <a:t>Combine the results </a:t>
            </a:r>
            <a:r>
              <a:rPr lang="en-US" dirty="0"/>
              <a:t>for the subproblems (somehow) to produce a solution to original problem</a:t>
            </a:r>
          </a:p>
          <a:p>
            <a:r>
              <a:rPr lang="en-US" dirty="0"/>
              <a:t>Note the assumption:</a:t>
            </a:r>
          </a:p>
          <a:p>
            <a:pPr lvl="1"/>
            <a:r>
              <a:rPr lang="en-US" dirty="0"/>
              <a:t>We can solve original problem given subproblems’ solutions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>
                <a:sym typeface="Symbol" charset="2"/>
              </a:rPr>
              <a:t>Design Strategy: Divide and Conquer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It is often easier to </a:t>
            </a:r>
            <a:r>
              <a:rPr lang="en-US" sz="2400" u="sng" dirty="0">
                <a:sym typeface="Symbol" charset="2"/>
              </a:rPr>
              <a:t>solve several small instances</a:t>
            </a:r>
            <a:r>
              <a:rPr lang="en-US" sz="2400" dirty="0">
                <a:sym typeface="Symbol" charset="2"/>
              </a:rPr>
              <a:t> of a problem than one large one.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divide</a:t>
            </a:r>
            <a:r>
              <a:rPr lang="en-US" sz="2000" dirty="0">
                <a:sym typeface="Symbol" charset="2"/>
              </a:rPr>
              <a:t> the problem into smaller instances of the same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solve (</a:t>
            </a:r>
            <a:r>
              <a:rPr lang="en-US" sz="2000" b="1" dirty="0">
                <a:sym typeface="Symbol" charset="2"/>
              </a:rPr>
              <a:t>conquer</a:t>
            </a:r>
            <a:r>
              <a:rPr lang="en-US" sz="2000" dirty="0">
                <a:sym typeface="Symbol" charset="2"/>
              </a:rPr>
              <a:t>) the smaller instances recursively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sym typeface="Symbol" charset="2"/>
              </a:rPr>
              <a:t>combine</a:t>
            </a:r>
            <a:r>
              <a:rPr lang="en-US" sz="2000" dirty="0">
                <a:sym typeface="Symbol" charset="2"/>
              </a:rPr>
              <a:t> the solutions to obtain the solution for original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charset="2"/>
              </a:rPr>
              <a:t>Must be able to solve one or more small inputs </a:t>
            </a:r>
            <a:r>
              <a:rPr lang="en-US" sz="2000" b="1" dirty="0">
                <a:sym typeface="Symbol" charset="2"/>
              </a:rPr>
              <a:t>directly</a:t>
            </a:r>
          </a:p>
          <a:p>
            <a:pPr lvl="1">
              <a:lnSpc>
                <a:spcPct val="90000"/>
              </a:lnSpc>
            </a:pPr>
            <a:endParaRPr lang="en-US" sz="2000" b="1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Solve(I)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n = size(I)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if (n &lt;= </a:t>
            </a:r>
            <a:r>
              <a:rPr lang="en-US" sz="2000" dirty="0" err="1">
                <a:sym typeface="Symbol" charset="2"/>
              </a:rPr>
              <a:t>smallsize</a:t>
            </a:r>
            <a:r>
              <a:rPr lang="en-US" sz="2000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</a:t>
            </a:r>
            <a:r>
              <a:rPr lang="en-US" sz="1800" dirty="0" err="1">
                <a:sym typeface="Symbol" charset="2"/>
              </a:rPr>
              <a:t>directlySolve</a:t>
            </a:r>
            <a:r>
              <a:rPr lang="en-US" sz="1800" dirty="0">
                <a:sym typeface="Symbol" charset="2"/>
              </a:rPr>
              <a:t>(I);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else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divide I into I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for each </a:t>
            </a:r>
            <a:r>
              <a:rPr lang="en-US" sz="18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in {1, …, k}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1600" dirty="0">
                <a:sym typeface="Symbol" charset="2"/>
              </a:rPr>
              <a:t>S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= solve(I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solution = combine(S</a:t>
            </a:r>
            <a:r>
              <a:rPr lang="en-US" sz="1800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, …, </a:t>
            </a:r>
            <a:r>
              <a:rPr lang="en-US" sz="1800" dirty="0" err="1">
                <a:sym typeface="Symbol" charset="2"/>
              </a:rPr>
              <a:t>S</a:t>
            </a:r>
            <a:r>
              <a:rPr lang="en-US" sz="1800" baseline="-25000" dirty="0" err="1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>
                <a:sym typeface="Symbol" charset="2"/>
              </a:rPr>
              <a:t>return solution;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Why Divide and Conquer?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it’s the simplest approach</a:t>
            </a:r>
          </a:p>
          <a:p>
            <a:r>
              <a:rPr lang="en-US" dirty="0"/>
              <a:t>Divide and Conquer is often more efficient than “obvious” approaches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Mergesort</a:t>
            </a:r>
            <a:r>
              <a:rPr lang="en-US" dirty="0"/>
              <a:t>, Quicksort</a:t>
            </a:r>
          </a:p>
          <a:p>
            <a:r>
              <a:rPr lang="en-US" dirty="0"/>
              <a:t>But, not necessarily efficient</a:t>
            </a:r>
          </a:p>
          <a:p>
            <a:pPr lvl="1"/>
            <a:r>
              <a:rPr lang="en-US" dirty="0"/>
              <a:t>Might be the same or worse than another approach</a:t>
            </a:r>
          </a:p>
          <a:p>
            <a:endParaRPr lang="en-US" dirty="0"/>
          </a:p>
          <a:p>
            <a:r>
              <a:rPr lang="en-US" dirty="0"/>
              <a:t>Must analyze cost</a:t>
            </a:r>
          </a:p>
          <a:p>
            <a:endParaRPr lang="en-US" dirty="0"/>
          </a:p>
          <a:p>
            <a:r>
              <a:rPr lang="en-US" dirty="0"/>
              <a:t>Note: divide and conquer may or may not be implemented recursively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for a Divide &amp; Conquer Algorithm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Perhaps there is…</a:t>
            </a:r>
          </a:p>
          <a:p>
            <a:pPr lvl="1"/>
            <a:r>
              <a:rPr lang="en-US" dirty="0"/>
              <a:t>A cost for dividing into sub problems</a:t>
            </a:r>
          </a:p>
          <a:p>
            <a:pPr lvl="1"/>
            <a:r>
              <a:rPr lang="en-US" dirty="0"/>
              <a:t>A cost for solving each of several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A cost to combine results</a:t>
            </a:r>
          </a:p>
          <a:p>
            <a:endParaRPr lang="en-US" dirty="0"/>
          </a:p>
          <a:p>
            <a:r>
              <a:rPr lang="en-US" dirty="0"/>
              <a:t>So (for n &gt; </a:t>
            </a:r>
            <a:r>
              <a:rPr lang="en-US" dirty="0" err="1"/>
              <a:t>smallSize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T(n) = D(n) + ΣT(size(Ii)) + C(n)</a:t>
            </a:r>
          </a:p>
          <a:p>
            <a:pPr lvl="2"/>
            <a:r>
              <a:rPr lang="en-US" dirty="0"/>
              <a:t>often rewritten as: 	T(n) = a T(n/b) + f(n)</a:t>
            </a:r>
          </a:p>
          <a:p>
            <a:endParaRPr lang="en-US" dirty="0"/>
          </a:p>
          <a:p>
            <a:r>
              <a:rPr lang="en-US" dirty="0"/>
              <a:t>These formulas are recurrence relations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 is Classic 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Divide &amp;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Strategy:</a:t>
            </a:r>
          </a:p>
          <a:p>
            <a:endParaRPr lang="en-US" dirty="0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21354" y="237695"/>
            <a:ext cx="588645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32911</TotalTime>
  <Words>1230</Words>
  <Application>Microsoft Macintosh PowerPoint</Application>
  <PresentationFormat>Widescreen</PresentationFormat>
  <Paragraphs>193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Bookman Old Style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Divide and Conquer Algorithms</vt:lpstr>
      <vt:lpstr>Module 3: Divide and Conquer</vt:lpstr>
      <vt:lpstr>Topics</vt:lpstr>
      <vt:lpstr>Divide &amp; Conquer</vt:lpstr>
      <vt:lpstr>Divide and Conquer: A Strategy</vt:lpstr>
      <vt:lpstr>Design Strategy: Divide and Conquer</vt:lpstr>
      <vt:lpstr>Why Divide and Conquer?</vt:lpstr>
      <vt:lpstr>Cost for a Divide &amp; Conquer Algorithm </vt:lpstr>
      <vt:lpstr>Mergesort is Classic  Divide &amp; Conquer</vt:lpstr>
      <vt:lpstr>Algorithm: Mergesort</vt:lpstr>
      <vt:lpstr>Simple Exam: Find Max</vt:lpstr>
      <vt:lpstr>Exercise: Find Max AND Second Max</vt:lpstr>
      <vt:lpstr>Exercise: Find Max AND Second Max</vt:lpstr>
      <vt:lpstr>Exercise: Find Max AND Second Max</vt:lpstr>
      <vt:lpstr>Another Example: Maximum Subarray</vt:lpstr>
      <vt:lpstr>Maximum Subarray Problem</vt:lpstr>
      <vt:lpstr>Brute-Force</vt:lpstr>
      <vt:lpstr>Better Brute-Force</vt:lpstr>
      <vt:lpstr>Can we do better?</vt:lpstr>
      <vt:lpstr>Can we do better?</vt:lpstr>
      <vt:lpstr>Can we do better?</vt:lpstr>
      <vt:lpstr>Can we do better?</vt:lpstr>
      <vt:lpstr>How to find MaxSum_Divide</vt:lpstr>
      <vt:lpstr>How to find MaxSum_Divide</vt:lpstr>
      <vt:lpstr>Divide and  Conquer: Bottom-line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480</cp:revision>
  <cp:lastPrinted>2010-02-08T18:40:35Z</cp:lastPrinted>
  <dcterms:created xsi:type="dcterms:W3CDTF">2010-02-08T18:32:44Z</dcterms:created>
  <dcterms:modified xsi:type="dcterms:W3CDTF">2022-08-31T13:32:15Z</dcterms:modified>
</cp:coreProperties>
</file>