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90.xml" ContentType="application/vnd.openxmlformats-officedocument.presentationml.tags+xml"/>
  <Override PartName="/ppt/tags/tag110.xml" ContentType="application/vnd.openxmlformats-officedocument.presentationml.tags+xml"/>
  <Override PartName="/ppt/tags/tag130.xml" ContentType="application/vnd.openxmlformats-officedocument.presentationml.tags+xml"/>
  <Override PartName="/ppt/tags/tag160.xml" ContentType="application/vnd.openxmlformats-officedocument.presentationml.tags+xml"/>
  <Override PartName="/ppt/tags/tag18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4" r:id="rId1"/>
  </p:sldMasterIdLst>
  <p:notesMasterIdLst>
    <p:notesMasterId r:id="rId38"/>
  </p:notesMasterIdLst>
  <p:handoutMasterIdLst>
    <p:handoutMasterId r:id="rId39"/>
  </p:handoutMasterIdLst>
  <p:sldIdLst>
    <p:sldId id="377" r:id="rId2"/>
    <p:sldId id="379" r:id="rId3"/>
    <p:sldId id="475" r:id="rId4"/>
    <p:sldId id="474" r:id="rId5"/>
    <p:sldId id="280" r:id="rId6"/>
    <p:sldId id="278" r:id="rId7"/>
    <p:sldId id="282" r:id="rId8"/>
    <p:sldId id="314" r:id="rId9"/>
    <p:sldId id="317" r:id="rId10"/>
    <p:sldId id="315" r:id="rId11"/>
    <p:sldId id="316" r:id="rId12"/>
    <p:sldId id="319" r:id="rId13"/>
    <p:sldId id="284" r:id="rId14"/>
    <p:sldId id="285" r:id="rId15"/>
    <p:sldId id="339" r:id="rId16"/>
    <p:sldId id="286" r:id="rId17"/>
    <p:sldId id="288" r:id="rId18"/>
    <p:sldId id="381" r:id="rId19"/>
    <p:sldId id="333" r:id="rId20"/>
    <p:sldId id="369" r:id="rId21"/>
    <p:sldId id="459" r:id="rId22"/>
    <p:sldId id="370" r:id="rId23"/>
    <p:sldId id="460" r:id="rId24"/>
    <p:sldId id="373" r:id="rId25"/>
    <p:sldId id="461" r:id="rId26"/>
    <p:sldId id="462" r:id="rId27"/>
    <p:sldId id="463" r:id="rId28"/>
    <p:sldId id="466" r:id="rId29"/>
    <p:sldId id="465" r:id="rId30"/>
    <p:sldId id="467" r:id="rId31"/>
    <p:sldId id="468" r:id="rId32"/>
    <p:sldId id="469" r:id="rId33"/>
    <p:sldId id="470" r:id="rId34"/>
    <p:sldId id="471" r:id="rId35"/>
    <p:sldId id="472" r:id="rId36"/>
    <p:sldId id="473" r:id="rId37"/>
  </p:sldIdLst>
  <p:sldSz cx="12192000" cy="6858000"/>
  <p:notesSz cx="7315200" cy="9601200"/>
  <p:custDataLst>
    <p:tags r:id="rId4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clrMru>
    <a:srgbClr val="66CCFF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70"/>
    <p:restoredTop sz="94545"/>
  </p:normalViewPr>
  <p:slideViewPr>
    <p:cSldViewPr>
      <p:cViewPr varScale="1">
        <p:scale>
          <a:sx n="137" d="100"/>
          <a:sy n="137" d="100"/>
        </p:scale>
        <p:origin x="808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09" d="100"/>
        <a:sy n="309" d="100"/>
      </p:scale>
      <p:origin x="0" y="59144"/>
    </p:cViewPr>
  </p:sorterViewPr>
  <p:notesViewPr>
    <p:cSldViewPr>
      <p:cViewPr>
        <p:scale>
          <a:sx n="75" d="100"/>
          <a:sy n="75" d="100"/>
        </p:scale>
        <p:origin x="-702" y="18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ctr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ctr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9830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F938F3DB-F048-4E51-8B18-39EB386926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07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6D8A87F0-E8A0-44C1-8726-39E7C149C1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249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2752725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4191000"/>
            <a:ext cx="9144000" cy="14668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10/20/2010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206500" y="25146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33" name="Rectangle 32"/>
          <p:cNvSpPr/>
          <p:nvPr/>
        </p:nvSpPr>
        <p:spPr>
          <a:xfrm>
            <a:off x="1219200" y="4114800"/>
            <a:ext cx="9753600" cy="16192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22" name="Rectangle 21"/>
          <p:cNvSpPr/>
          <p:nvPr/>
        </p:nvSpPr>
        <p:spPr>
          <a:xfrm>
            <a:off x="1206500" y="25146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32" name="Rectangle 31"/>
          <p:cNvSpPr/>
          <p:nvPr/>
        </p:nvSpPr>
        <p:spPr>
          <a:xfrm>
            <a:off x="1219200" y="4114800"/>
            <a:ext cx="304800" cy="16192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28600"/>
            <a:ext cx="10972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08000" y="1371600"/>
            <a:ext cx="540173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12934" y="1371600"/>
            <a:ext cx="5401733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12934" y="4076700"/>
            <a:ext cx="5401733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10/20/2010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7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just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just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just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just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4.jpe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4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4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image" Target="../media/image5.jpeg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image" Target="../media/image8.png"/><Relationship Id="rId4" Type="http://schemas.openxmlformats.org/officeDocument/2006/relationships/tags" Target="../tags/tag4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tags" Target="../tags/tag4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5" Type="http://schemas.openxmlformats.org/officeDocument/2006/relationships/image" Target="../media/image11.png"/><Relationship Id="rId4" Type="http://schemas.openxmlformats.org/officeDocument/2006/relationships/tags" Target="../tags/tag5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5" Type="http://schemas.openxmlformats.org/officeDocument/2006/relationships/image" Target="../media/image40.png"/><Relationship Id="rId4" Type="http://schemas.openxmlformats.org/officeDocument/2006/relationships/tags" Target="../tags/tag9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image" Target="../media/image5.png"/><Relationship Id="rId4" Type="http://schemas.openxmlformats.org/officeDocument/2006/relationships/tags" Target="../tags/tag1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5" Type="http://schemas.openxmlformats.org/officeDocument/2006/relationships/image" Target="../media/image60.png"/><Relationship Id="rId4" Type="http://schemas.openxmlformats.org/officeDocument/2006/relationships/tags" Target="../tags/tag13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image" Target="../media/image70.png"/><Relationship Id="rId4" Type="http://schemas.openxmlformats.org/officeDocument/2006/relationships/tags" Target="../tags/tag16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5" Type="http://schemas.openxmlformats.org/officeDocument/2006/relationships/image" Target="../media/image80.png"/><Relationship Id="rId4" Type="http://schemas.openxmlformats.org/officeDocument/2006/relationships/tags" Target="../tags/tag18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5" Type="http://schemas.openxmlformats.org/officeDocument/2006/relationships/image" Target="../media/image12.png"/><Relationship Id="rId4" Type="http://schemas.openxmlformats.org/officeDocument/2006/relationships/tags" Target="../tags/tag6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5" Type="http://schemas.openxmlformats.org/officeDocument/2006/relationships/image" Target="../media/image13.png"/><Relationship Id="rId4" Type="http://schemas.openxmlformats.org/officeDocument/2006/relationships/tags" Target="../tags/tag6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5" Type="http://schemas.openxmlformats.org/officeDocument/2006/relationships/image" Target="../media/image14.png"/><Relationship Id="rId4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Graphs – Basic Structure and BFS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Mark Floryan</a:t>
            </a:r>
          </a:p>
          <a:p>
            <a:r>
              <a:rPr lang="en-US" dirty="0"/>
              <a:t>CLRS Chapter 22.1 and 22.2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/>
              <a:t>Terms You Should Know or Learn Now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2531" name="Rectangle 1027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Path vs. simple path</a:t>
            </a:r>
          </a:p>
          <a:p>
            <a:pPr lvl="1"/>
            <a:r>
              <a:rPr lang="en-US" dirty="0"/>
              <a:t>One vertex is </a:t>
            </a:r>
            <a:r>
              <a:rPr lang="en-US" i="1" dirty="0"/>
              <a:t>reachable</a:t>
            </a:r>
            <a:r>
              <a:rPr lang="en-US" dirty="0"/>
              <a:t> from another vertex</a:t>
            </a:r>
          </a:p>
          <a:p>
            <a:r>
              <a:rPr lang="en-US" dirty="0"/>
              <a:t>A </a:t>
            </a:r>
            <a:r>
              <a:rPr lang="en-US" i="1" dirty="0"/>
              <a:t>connected graph</a:t>
            </a:r>
            <a:endParaRPr lang="en-US" dirty="0"/>
          </a:p>
          <a:p>
            <a:pPr lvl="1"/>
            <a:r>
              <a:rPr lang="en-US" dirty="0"/>
              <a:t>undirected graph, where each vertex is reachable from all others</a:t>
            </a:r>
          </a:p>
          <a:p>
            <a:r>
              <a:rPr lang="en-US" dirty="0"/>
              <a:t>A </a:t>
            </a:r>
            <a:r>
              <a:rPr lang="en-US" i="1" dirty="0"/>
              <a:t>strongly connected </a:t>
            </a:r>
            <a:r>
              <a:rPr lang="en-US" i="1" u="sng" dirty="0"/>
              <a:t>di</a:t>
            </a:r>
            <a:r>
              <a:rPr lang="en-US" i="1" dirty="0"/>
              <a:t>graph:</a:t>
            </a:r>
          </a:p>
          <a:p>
            <a:pPr lvl="1"/>
            <a:r>
              <a:rPr lang="en-US" dirty="0"/>
              <a:t>direction affects this!</a:t>
            </a:r>
          </a:p>
          <a:p>
            <a:pPr lvl="1"/>
            <a:r>
              <a:rPr lang="en-US" dirty="0"/>
              <a:t>node u may be reachable from v, but not v from u</a:t>
            </a:r>
          </a:p>
          <a:p>
            <a:pPr lvl="1"/>
            <a:r>
              <a:rPr lang="en-US" u="sng" dirty="0"/>
              <a:t>Strongly</a:t>
            </a:r>
            <a:r>
              <a:rPr lang="en-US" dirty="0"/>
              <a:t> connected means both directions</a:t>
            </a:r>
          </a:p>
          <a:p>
            <a:r>
              <a:rPr lang="en-US" dirty="0"/>
              <a:t>Connected components for undirected graphs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26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Terms You Should Know or Learn Now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3555" name="Rectangle 1027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Cycle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Directed graph: non-empty path with same starting and ending node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An edge may appear more than once (but why?)</a:t>
            </a:r>
          </a:p>
          <a:p>
            <a:pPr lvl="2">
              <a:lnSpc>
                <a:spcPct val="90000"/>
              </a:lnSpc>
            </a:pPr>
            <a:r>
              <a:rPr lang="en-US" b="1" dirty="0"/>
              <a:t>Simple cycle</a:t>
            </a:r>
            <a:r>
              <a:rPr lang="en-US" dirty="0"/>
              <a:t>: no node repeated except start and end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Undirected graph: same idea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If an edge appears more than once (I.e. non-simple) then we traverse it in the same direction</a:t>
            </a:r>
          </a:p>
          <a:p>
            <a:pPr>
              <a:lnSpc>
                <a:spcPct val="90000"/>
              </a:lnSpc>
            </a:pPr>
            <a:r>
              <a:rPr lang="en-US" dirty="0"/>
              <a:t>Acyclic:  no-cycles</a:t>
            </a:r>
          </a:p>
          <a:p>
            <a:pPr>
              <a:lnSpc>
                <a:spcPct val="90000"/>
              </a:lnSpc>
            </a:pPr>
            <a:r>
              <a:rPr lang="en-US" dirty="0"/>
              <a:t>A connected, acyclic undirected graph: </a:t>
            </a:r>
            <a:r>
              <a:rPr lang="en-US" i="1" dirty="0"/>
              <a:t>free tree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If we </a:t>
            </a:r>
            <a:r>
              <a:rPr lang="en-US" dirty="0" err="1"/>
              <a:t>specificy</a:t>
            </a:r>
            <a:r>
              <a:rPr lang="en-US" dirty="0"/>
              <a:t> a root, it’s a </a:t>
            </a:r>
            <a:r>
              <a:rPr lang="en-US" i="1" dirty="0"/>
              <a:t>rooted tree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Acyclic but not connected?  a undirected </a:t>
            </a:r>
            <a:r>
              <a:rPr lang="en-US" i="1" dirty="0"/>
              <a:t>forest</a:t>
            </a:r>
          </a:p>
          <a:p>
            <a:pPr>
              <a:lnSpc>
                <a:spcPct val="90000"/>
              </a:lnSpc>
            </a:pPr>
            <a:r>
              <a:rPr lang="en-US" dirty="0"/>
              <a:t>Directed acyclic graph: a DAG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Self-test: Understand these Terms?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/>
              <a:t>Subgraph</a:t>
            </a:r>
          </a:p>
          <a:p>
            <a:r>
              <a:rPr lang="en-US" sz="2400"/>
              <a:t>Symmetric digraph</a:t>
            </a:r>
          </a:p>
          <a:p>
            <a:r>
              <a:rPr lang="en-US" sz="2400"/>
              <a:t>complete graph</a:t>
            </a:r>
          </a:p>
          <a:p>
            <a:r>
              <a:rPr lang="en-US" sz="2400"/>
              <a:t>Adjacency relation</a:t>
            </a:r>
          </a:p>
          <a:p>
            <a:r>
              <a:rPr lang="en-US" sz="2400"/>
              <a:t>Path, simple path, reachable</a:t>
            </a:r>
          </a:p>
          <a:p>
            <a:r>
              <a:rPr lang="en-US" sz="2400"/>
              <a:t>Connected, Strongly Connected</a:t>
            </a:r>
          </a:p>
          <a:p>
            <a:r>
              <a:rPr lang="en-US" sz="2400"/>
              <a:t>Cycle, simple cycle</a:t>
            </a:r>
          </a:p>
          <a:p>
            <a:r>
              <a:rPr lang="en-US" sz="2400"/>
              <a:t>acyclic</a:t>
            </a:r>
          </a:p>
          <a:p>
            <a:r>
              <a:rPr lang="en-US" sz="2400"/>
              <a:t>undirected forest </a:t>
            </a:r>
          </a:p>
          <a:p>
            <a:r>
              <a:rPr lang="en-US" sz="2400"/>
              <a:t>free tree, undirected tree</a:t>
            </a:r>
          </a:p>
          <a:p>
            <a:r>
              <a:rPr lang="en-US" sz="2400"/>
              <a:t>rooted tree</a:t>
            </a:r>
          </a:p>
          <a:p>
            <a:r>
              <a:rPr lang="en-US" sz="2400"/>
              <a:t>Connected component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6" name="Picture 4" descr="fig 7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/>
          <a:srcRect l="16823" r="14018"/>
          <a:stretch>
            <a:fillRect/>
          </a:stretch>
        </p:blipFill>
        <p:spPr bwMode="auto">
          <a:xfrm>
            <a:off x="5410200" y="2971800"/>
            <a:ext cx="46482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Definitions: Weighted Graph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/>
              <a:t>A weighted graph is a triple (V, E, W) </a:t>
            </a:r>
          </a:p>
          <a:p>
            <a:pPr lvl="1"/>
            <a:r>
              <a:rPr lang="en-US" dirty="0"/>
              <a:t>where (V, E) is a graph (directed or undirected) and</a:t>
            </a:r>
          </a:p>
          <a:p>
            <a:pPr lvl="1" algn="l"/>
            <a:r>
              <a:rPr lang="en-US" dirty="0"/>
              <a:t>W is a function </a:t>
            </a:r>
            <a:br>
              <a:rPr lang="en-US" dirty="0"/>
            </a:br>
            <a:r>
              <a:rPr lang="en-US" dirty="0"/>
              <a:t>from E into R, </a:t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 err="1"/>
              <a:t>reals</a:t>
            </a:r>
            <a:r>
              <a:rPr lang="en-US" dirty="0"/>
              <a:t> (integer </a:t>
            </a:r>
            <a:br>
              <a:rPr lang="en-US" dirty="0"/>
            </a:br>
            <a:r>
              <a:rPr lang="en-US" dirty="0"/>
              <a:t>or </a:t>
            </a:r>
            <a:r>
              <a:rPr lang="en-US" dirty="0" err="1"/>
              <a:t>rationals</a:t>
            </a:r>
            <a:r>
              <a:rPr lang="en-US" dirty="0"/>
              <a:t>). </a:t>
            </a:r>
          </a:p>
          <a:p>
            <a:pPr lvl="1" algn="l"/>
            <a:r>
              <a:rPr lang="en-US" dirty="0"/>
              <a:t>For an edge e, </a:t>
            </a:r>
            <a:br>
              <a:rPr lang="en-US" dirty="0"/>
            </a:br>
            <a:r>
              <a:rPr lang="en-US" dirty="0"/>
              <a:t>W(e) is called </a:t>
            </a:r>
            <a:br>
              <a:rPr lang="en-US" dirty="0"/>
            </a:br>
            <a:r>
              <a:rPr lang="en-US" dirty="0"/>
              <a:t>the weight of 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00" name="Picture 4" descr="fig 7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/>
          <a:srcRect l="14954" r="19626" b="61111"/>
          <a:stretch>
            <a:fillRect/>
          </a:stretch>
        </p:blipFill>
        <p:spPr bwMode="auto">
          <a:xfrm>
            <a:off x="2057400" y="2362200"/>
            <a:ext cx="8001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r>
              <a:rPr lang="en-US"/>
              <a:t>Graph Representations using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sz="2000"/>
              <a:t>Adjacency Matrix Representation</a:t>
            </a:r>
          </a:p>
          <a:p>
            <a:pPr lvl="1"/>
            <a:r>
              <a:rPr lang="en-US" sz="1800"/>
              <a:t>Let G = (V,E), n = |V|, m = |E|, V = {v1, v2, …, vn)</a:t>
            </a:r>
          </a:p>
          <a:p>
            <a:pPr lvl="1"/>
            <a:r>
              <a:rPr lang="en-US" sz="1800"/>
              <a:t>G can be represented by an n </a:t>
            </a:r>
            <a:r>
              <a:rPr lang="en-US" sz="1800">
                <a:sym typeface="Symbol" pitchFamily="18" charset="2"/>
              </a:rPr>
              <a:t></a:t>
            </a:r>
            <a:r>
              <a:rPr lang="en-US" sz="1800"/>
              <a:t> n matrix</a:t>
            </a:r>
            <a:endParaRPr lang="en-US" sz="1800" dirty="0"/>
          </a:p>
        </p:txBody>
      </p:sp>
      <p:sp>
        <p:nvSpPr>
          <p:cNvPr id="29701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6629400" y="2743200"/>
            <a:ext cx="2667000" cy="2133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1026" descr="fig 7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 l="1869" t="1280" r="5608" b="1389"/>
          <a:stretch>
            <a:fillRect/>
          </a:stretch>
        </p:blipFill>
        <p:spPr bwMode="auto">
          <a:xfrm>
            <a:off x="1752600" y="1211580"/>
            <a:ext cx="8915400" cy="5646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3" name="Rectangle 1027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Array of Adjacency Lists Representation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Adjacency Matrix for weight digraph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1748" name="Picture 4" descr="fig 7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/>
          <a:srcRect l="15741" t="1622" r="15741" b="58904"/>
          <a:stretch>
            <a:fillRect/>
          </a:stretch>
        </p:blipFill>
        <p:spPr bwMode="auto">
          <a:xfrm>
            <a:off x="1828800" y="1218507"/>
            <a:ext cx="8153400" cy="5410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sz="3600"/>
              <a:t>Array of Adjacency Lists Representation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32771" name="Picture 4" descr="fig 7"/>
          <p:cNvPicPr>
            <a:picLocks noGrp="1" noChangeAspect="1" noChangeArrowheads="1"/>
          </p:cNvPicPr>
          <p:nvPr>
            <p:ph sz="quarter" idx="1"/>
            <p:custDataLst>
              <p:tags r:id="rId2"/>
            </p:custDataLst>
          </p:nvPr>
        </p:nvPicPr>
        <p:blipFill>
          <a:blip r:embed="rId5"/>
          <a:srcRect r="926"/>
          <a:stretch>
            <a:fillRect/>
          </a:stretch>
        </p:blipFill>
        <p:spPr>
          <a:xfrm>
            <a:off x="1981200" y="1219200"/>
            <a:ext cx="8153400" cy="5410200"/>
          </a:xfrm>
          <a:noFill/>
        </p:spPr>
      </p:pic>
      <p:sp>
        <p:nvSpPr>
          <p:cNvPr id="32772" name="Text Box 6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467600" y="4267201"/>
            <a:ext cx="2819400" cy="525401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r>
              <a:rPr kumimoji="1" lang="en-US" sz="2800" dirty="0"/>
              <a:t>from -&gt; to, weight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Breadth-First Search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Traversing 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“Traversing” means processing each vertex edge in some organized fashion by following edges between vertices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We speak of </a:t>
            </a:r>
            <a:r>
              <a:rPr lang="en-US" sz="2000" i="1" dirty="0"/>
              <a:t>visiting</a:t>
            </a:r>
            <a:r>
              <a:rPr lang="en-US" sz="2000" dirty="0"/>
              <a:t> a vertex.  Might do something while there.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Recall traversal of binary trees: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Several strategies: In-order, pre-order, post-order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Traversal strategy implies an </a:t>
            </a:r>
            <a:r>
              <a:rPr lang="en-US" sz="2000" u="sng" dirty="0"/>
              <a:t>order</a:t>
            </a:r>
            <a:r>
              <a:rPr lang="en-US" sz="2000" dirty="0"/>
              <a:t> of visits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We used recursion to describe and implement these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Graphs can be used to model interesting, complex relationships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Often traversal used just to process the set of vertices or edges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Sometimes traversal can identify interesting properties of the graph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Sometimes traversal (perhaps modified, enhanced) can answer interesting questions about the problem-instance that the graph models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1: Graphs Intro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BFS: Overall Strategy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Breadth-first search: Strategy</a:t>
            </a:r>
          </a:p>
          <a:p>
            <a:pPr lvl="1"/>
            <a:r>
              <a:rPr lang="en-US" dirty="0"/>
              <a:t>choose a starting vertex, distance d = 0</a:t>
            </a:r>
          </a:p>
          <a:p>
            <a:pPr lvl="1"/>
            <a:r>
              <a:rPr lang="en-US" dirty="0"/>
              <a:t>vertices are visited in order of increasing distance from the starting vertex, </a:t>
            </a:r>
          </a:p>
          <a:p>
            <a:pPr lvl="1"/>
            <a:r>
              <a:rPr lang="en-US" dirty="0"/>
              <a:t>examine all edges leading from vertices (at distance d) to adjacent vertices (at distance d+1)</a:t>
            </a:r>
          </a:p>
          <a:p>
            <a:pPr lvl="1"/>
            <a:r>
              <a:rPr lang="en-US" dirty="0"/>
              <a:t>then, examine all edges leading from vertices at distance d+1 to distance d+2, and so on, </a:t>
            </a:r>
          </a:p>
          <a:p>
            <a:pPr lvl="1"/>
            <a:r>
              <a:rPr lang="en-US" dirty="0"/>
              <a:t>until no new vertex is discovered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BFS: Specific </a:t>
            </a:r>
            <a:r>
              <a:rPr lang="en-US" dirty="0" err="1"/>
              <a:t>Input/Output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Input: </a:t>
            </a:r>
          </a:p>
          <a:p>
            <a:pPr lvl="1"/>
            <a:r>
              <a:rPr lang="en-US" dirty="0"/>
              <a:t>A graph </a:t>
            </a:r>
            <a:r>
              <a:rPr lang="en-US" b="1" i="1" u="sng" dirty="0"/>
              <a:t>G</a:t>
            </a:r>
            <a:endParaRPr lang="en-US" dirty="0"/>
          </a:p>
          <a:p>
            <a:pPr lvl="1"/>
            <a:r>
              <a:rPr lang="en-US" dirty="0"/>
              <a:t>single start vertex </a:t>
            </a:r>
            <a:r>
              <a:rPr lang="en-US" b="1" i="1" u="sng" dirty="0"/>
              <a:t>s</a:t>
            </a:r>
          </a:p>
          <a:p>
            <a:endParaRPr lang="en-US" b="1" i="1" u="sng" dirty="0"/>
          </a:p>
          <a:p>
            <a:r>
              <a:rPr lang="en-US" dirty="0"/>
              <a:t>Output:</a:t>
            </a:r>
          </a:p>
          <a:p>
            <a:pPr lvl="1"/>
            <a:r>
              <a:rPr lang="en-US" dirty="0"/>
              <a:t>Shortest distance from </a:t>
            </a:r>
            <a:r>
              <a:rPr lang="en-US" b="1" i="1" u="sng" dirty="0"/>
              <a:t>s</a:t>
            </a:r>
            <a:r>
              <a:rPr lang="en-US" dirty="0"/>
              <a:t> to each node in </a:t>
            </a:r>
            <a:r>
              <a:rPr lang="en-US" b="1" i="1" u="sng" dirty="0"/>
              <a:t>G</a:t>
            </a:r>
            <a:r>
              <a:rPr lang="en-US" dirty="0"/>
              <a:t> (distance = number of edges)</a:t>
            </a:r>
          </a:p>
          <a:p>
            <a:pPr lvl="1"/>
            <a:r>
              <a:rPr lang="en-US" dirty="0"/>
              <a:t>Breadth-First Tree of </a:t>
            </a:r>
            <a:r>
              <a:rPr lang="en-US" b="1" i="1" u="sng" dirty="0"/>
              <a:t>G</a:t>
            </a:r>
            <a:r>
              <a:rPr lang="en-US" dirty="0"/>
              <a:t> with root </a:t>
            </a:r>
            <a:r>
              <a:rPr lang="en-US" b="1" i="1" u="sng" dirty="0"/>
              <a:t>s</a:t>
            </a:r>
          </a:p>
          <a:p>
            <a:pPr lvl="2"/>
            <a:r>
              <a:rPr lang="en-US" i="1" dirty="0"/>
              <a:t>Note: The paths in this BFS tree represent the shortest paths from s to each node in G</a:t>
            </a:r>
          </a:p>
        </p:txBody>
      </p:sp>
    </p:spTree>
    <p:extLst>
      <p:ext uri="{BB962C8B-B14F-4D97-AF65-F5344CB8AC3E}">
        <p14:creationId xmlns:p14="http://schemas.microsoft.com/office/powerpoint/2010/main" val="41240802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Breadth-first search, quick 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1981200" y="1219200"/>
            <a:ext cx="8229600" cy="609600"/>
          </a:xfrm>
        </p:spPr>
        <p:txBody>
          <a:bodyPr/>
          <a:lstStyle/>
          <a:p>
            <a:r>
              <a:rPr lang="en-US" dirty="0"/>
              <a:t>Let’s start at V0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5AB879-32F5-DB4D-8EF0-D24F88DC4B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0" y="1905000"/>
            <a:ext cx="4876800" cy="4732516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Breadth-first search implementation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234B73-B3CC-FC4E-B315-5A438F0296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864" y="1182793"/>
            <a:ext cx="3711195" cy="5556250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CF6AAD52-B078-9444-B951-343621F36106}"/>
              </a:ext>
            </a:extLst>
          </p:cNvPr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6019800" y="2514600"/>
            <a:ext cx="5562600" cy="2133600"/>
          </a:xfrm>
        </p:spPr>
        <p:txBody>
          <a:bodyPr/>
          <a:lstStyle/>
          <a:p>
            <a:r>
              <a:rPr lang="en-US" dirty="0"/>
              <a:t>Vertices here have some properties:</a:t>
            </a:r>
          </a:p>
          <a:p>
            <a:pPr lvl="1"/>
            <a:r>
              <a:rPr lang="en-US" i="1" dirty="0"/>
              <a:t>color = white/gray/black</a:t>
            </a:r>
          </a:p>
          <a:p>
            <a:pPr lvl="1"/>
            <a:r>
              <a:rPr lang="en-US" i="1" dirty="0"/>
              <a:t>d = distance from start node</a:t>
            </a:r>
          </a:p>
          <a:p>
            <a:pPr lvl="1"/>
            <a:r>
              <a:rPr lang="en-US" i="1" dirty="0"/>
              <a:t>pi = node through which d is achieved</a:t>
            </a:r>
          </a:p>
        </p:txBody>
      </p:sp>
    </p:spTree>
    <p:extLst>
      <p:ext uri="{BB962C8B-B14F-4D97-AF65-F5344CB8AC3E}">
        <p14:creationId xmlns:p14="http://schemas.microsoft.com/office/powerpoint/2010/main" val="29741487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Breadth-first search: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For a digraph having V vertices and E edges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Each edge is processed once in the while loop for a cost of </a:t>
            </a:r>
            <a:r>
              <a:rPr lang="en-US" dirty="0">
                <a:sym typeface="Symbol" pitchFamily="18" charset="2"/>
              </a:rPr>
              <a:t></a:t>
            </a:r>
            <a:r>
              <a:rPr lang="en-US" dirty="0"/>
              <a:t>(E)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Each vertex is put into the queue once and removed from the queue and processed once, for a cost </a:t>
            </a:r>
            <a:r>
              <a:rPr lang="en-US" dirty="0">
                <a:sym typeface="Symbol" pitchFamily="18" charset="2"/>
              </a:rPr>
              <a:t></a:t>
            </a:r>
            <a:r>
              <a:rPr lang="en-US" dirty="0"/>
              <a:t>(V)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Total: </a:t>
            </a:r>
            <a:r>
              <a:rPr lang="en-US" dirty="0">
                <a:sym typeface="Symbol" pitchFamily="18" charset="2"/>
              </a:rPr>
              <a:t></a:t>
            </a:r>
            <a:r>
              <a:rPr lang="en-US" dirty="0"/>
              <a:t>(V+E)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Extra space is used for color array and queue, there are  </a:t>
            </a:r>
            <a:r>
              <a:rPr lang="en-US" dirty="0">
                <a:sym typeface="Symbol" pitchFamily="18" charset="2"/>
              </a:rPr>
              <a:t></a:t>
            </a:r>
            <a:r>
              <a:rPr lang="en-US" dirty="0"/>
              <a:t>(V)</a:t>
            </a:r>
          </a:p>
          <a:p>
            <a:pPr>
              <a:lnSpc>
                <a:spcPct val="90000"/>
              </a:lnSpc>
            </a:pPr>
            <a:r>
              <a:rPr lang="en-US" dirty="0"/>
              <a:t>From a </a:t>
            </a:r>
            <a:r>
              <a:rPr lang="en-US" i="1" dirty="0"/>
              <a:t>tree</a:t>
            </a:r>
            <a:r>
              <a:rPr lang="en-US" dirty="0"/>
              <a:t> (breadth-first spanning tree)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path in the tree from start vertex to any vertex contains the </a:t>
            </a:r>
            <a:r>
              <a:rPr lang="en-US" i="1" dirty="0"/>
              <a:t>minimum</a:t>
            </a:r>
            <a:r>
              <a:rPr lang="en-US" dirty="0"/>
              <a:t> possible number of edges</a:t>
            </a:r>
          </a:p>
          <a:p>
            <a:pPr>
              <a:lnSpc>
                <a:spcPct val="90000"/>
              </a:lnSpc>
            </a:pPr>
            <a:r>
              <a:rPr lang="en-US" dirty="0"/>
              <a:t>Not all vertices are necessarily reachable from a selected starting vertex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Breadth-first search: Some 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3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/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dirty="0"/>
                  <a:t>Does BFS always compute ẟ(</a:t>
                </a:r>
                <a:r>
                  <a:rPr lang="en-US" dirty="0" err="1"/>
                  <a:t>s,v</a:t>
                </a:r>
                <a:r>
                  <a:rPr lang="en-US" dirty="0"/>
                  <a:t>) correctly, where ẟ(</a:t>
                </a:r>
                <a:r>
                  <a:rPr lang="en-US" dirty="0" err="1"/>
                  <a:t>s,v</a:t>
                </a:r>
                <a:r>
                  <a:rPr lang="en-US" dirty="0"/>
                  <a:t>) is the shortest path (number of edges) from s to any vertex v?</a:t>
                </a:r>
              </a:p>
              <a:p>
                <a:pPr>
                  <a:lnSpc>
                    <a:spcPct val="90000"/>
                  </a:lnSpc>
                </a:pPr>
                <a:endParaRPr lang="en-US" dirty="0"/>
              </a:p>
              <a:p>
                <a:pPr>
                  <a:lnSpc>
                    <a:spcPct val="90000"/>
                  </a:lnSpc>
                </a:pPr>
                <a:r>
                  <a:rPr lang="en-US" dirty="0"/>
                  <a:t>Lemma 1: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Let G=(V,E) be a directed or undirected graph, and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V be an arbitrary vertex. Then, for any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ẟ(</m:t>
                    </m:r>
                    <m:r>
                      <m:rPr>
                        <m:nor/>
                      </m:rPr>
                      <a:rPr lang="en-US" dirty="0"/>
                      <m:t>s</m:t>
                    </m:r>
                    <m:r>
                      <m:rPr>
                        <m:nor/>
                      </m:rPr>
                      <a:rPr lang="en-US" dirty="0"/>
                      <m:t>,</m:t>
                    </m:r>
                    <m:r>
                      <m:rPr>
                        <m:nor/>
                      </m:rPr>
                      <a:rPr lang="en-US" dirty="0"/>
                      <m:t>v</m:t>
                    </m:r>
                    <m:r>
                      <m:rPr>
                        <m:nor/>
                      </m:rPr>
                      <a:rPr lang="en-US" dirty="0"/>
                      <m:t>)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ẟ(</a:t>
                </a:r>
                <a:r>
                  <a:rPr lang="en-US" dirty="0" err="1"/>
                  <a:t>s,u</a:t>
                </a:r>
                <a:r>
                  <a:rPr lang="en-US" dirty="0"/>
                  <a:t>) + 1</a:t>
                </a:r>
              </a:p>
            </p:txBody>
          </p:sp>
        </mc:Choice>
        <mc:Fallback xmlns=""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blipFill>
                <a:blip r:embed="rId5"/>
                <a:stretch>
                  <a:fillRect l="-1042" t="-2314" r="-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2F4C99C-D8DB-8940-81C4-818A484554BC}"/>
              </a:ext>
            </a:extLst>
          </p:cNvPr>
          <p:cNvSpPr txBox="1"/>
          <p:nvPr/>
        </p:nvSpPr>
        <p:spPr>
          <a:xfrm>
            <a:off x="5638800" y="2971800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9380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Breadth-first search: Some 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3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/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dirty="0"/>
                  <a:t>Lemma 2: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Let G = (V,E) be a directed or undirected graph, and suppose BFS is run on G from a given source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, Then upon termination, for each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, the value </a:t>
                </a:r>
                <a:r>
                  <a:rPr lang="en-US" dirty="0" err="1"/>
                  <a:t>v.d</a:t>
                </a:r>
                <a:r>
                  <a:rPr lang="en-US" dirty="0"/>
                  <a:t> computed by BFS satisfies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^^^^This is a weak bound! Just says distance will not be better than best path.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					//By how code updates </a:t>
                </a:r>
                <a:r>
                  <a:rPr lang="en-US" dirty="0" err="1"/>
                  <a:t>v.d</a:t>
                </a: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					//By inductive hypothesis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					//By Lemma 1 on previous slide</a:t>
                </a:r>
              </a:p>
            </p:txBody>
          </p:sp>
        </mc:Choice>
        <mc:Fallback xmlns=""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blipFill>
                <a:blip r:embed="rId5"/>
                <a:stretch>
                  <a:fillRect l="-1042" t="-2057" r="-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2F4C99C-D8DB-8940-81C4-818A484554BC}"/>
              </a:ext>
            </a:extLst>
          </p:cNvPr>
          <p:cNvSpPr txBox="1"/>
          <p:nvPr/>
        </p:nvSpPr>
        <p:spPr>
          <a:xfrm>
            <a:off x="5638800" y="2971800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1ECE99-8F82-B94F-BACF-46508CA579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5400" y="4419600"/>
            <a:ext cx="3324948" cy="173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7666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Breadth-first search: Some 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3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dirty="0"/>
                  <a:t>Lemma 3: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Suppose during BFS execution, the Queue contains vertices {v</a:t>
                </a:r>
                <a:r>
                  <a:rPr lang="en-US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dirty="0"/>
                  <a:t>,v</a:t>
                </a:r>
                <a:r>
                  <a:rPr lang="en-US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US" dirty="0"/>
                  <a:t>,….</a:t>
                </a:r>
                <a:r>
                  <a:rPr lang="en-US" dirty="0" err="1"/>
                  <a:t>v</a:t>
                </a:r>
                <a:r>
                  <a:rPr lang="en-US" baseline="-25000" dirty="0" err="1"/>
                  <a:t>n</a:t>
                </a:r>
                <a:r>
                  <a:rPr lang="en-US" dirty="0"/>
                  <a:t>} where v</a:t>
                </a:r>
                <a:r>
                  <a:rPr lang="en-US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dirty="0"/>
                  <a:t> is at head of queue and </a:t>
                </a:r>
                <a:r>
                  <a:rPr lang="en-US" dirty="0" err="1"/>
                  <a:t>v</a:t>
                </a:r>
                <a:r>
                  <a:rPr lang="en-US" baseline="-25000" dirty="0" err="1"/>
                  <a:t>n</a:t>
                </a:r>
                <a:r>
                  <a:rPr lang="en-US" dirty="0"/>
                  <a:t> is at tail of queue. Then: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b="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b="0" dirty="0"/>
                  <a:t>		</a:t>
                </a:r>
                <a:r>
                  <a:rPr lang="en-US" b="0" i="1" dirty="0"/>
                  <a:t>//all nodes on Q differ by at most </a:t>
                </a:r>
                <a:r>
                  <a:rPr lang="en-US" b="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b="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		</a:t>
                </a:r>
                <a:r>
                  <a:rPr lang="en-US" i="1" dirty="0"/>
                  <a:t>//nodes on Q are non-decreasing distances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for </a:t>
                </a:r>
                <a:r>
                  <a:rPr lang="en-US" dirty="0" err="1"/>
                  <a:t>i</a:t>
                </a:r>
                <a:r>
                  <a:rPr lang="en-US" dirty="0"/>
                  <a:t> = 1,2,3,….,n-1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Why?</a:t>
                </a:r>
              </a:p>
            </p:txBody>
          </p:sp>
        </mc:Choice>
        <mc:Fallback xmlns=""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blipFill>
                <a:blip r:embed="rId5"/>
                <a:stretch>
                  <a:fillRect l="-1040" t="-2057" r="-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2F4C99C-D8DB-8940-81C4-818A484554BC}"/>
              </a:ext>
            </a:extLst>
          </p:cNvPr>
          <p:cNvSpPr txBox="1"/>
          <p:nvPr/>
        </p:nvSpPr>
        <p:spPr>
          <a:xfrm>
            <a:off x="5638800" y="2971800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940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 of BFS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4114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Proof of Correctness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3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381000" y="1447800"/>
                <a:ext cx="11277600" cy="493776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dirty="0"/>
                  <a:t>Claim:</a:t>
                </a:r>
              </a:p>
              <a:p>
                <a:pPr>
                  <a:lnSpc>
                    <a:spcPct val="90000"/>
                  </a:lnSpc>
                </a:pPr>
                <a:endParaRPr lang="en-US" dirty="0"/>
              </a:p>
              <a:p>
                <a:pPr>
                  <a:lnSpc>
                    <a:spcPct val="90000"/>
                  </a:lnSpc>
                </a:pPr>
                <a:r>
                  <a:rPr lang="en-US" dirty="0"/>
                  <a:t>Let G=(V,E) be a directed or undirected graph, and suppose that BFS is run on G from a given source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. Then, during its execution, BFS discovers every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b="0" dirty="0"/>
                  <a:t> that is reachable from s, and upon termination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b="0" dirty="0"/>
                  <a:t>.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lvl="1">
                  <a:lnSpc>
                    <a:spcPct val="9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xfrm>
                <a:off x="381000" y="1447800"/>
                <a:ext cx="11277600" cy="4937760"/>
              </a:xfrm>
              <a:blipFill>
                <a:blip r:embed="rId5"/>
                <a:stretch>
                  <a:fillRect l="-450" t="-1795" r="-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2F4C99C-D8DB-8940-81C4-818A484554BC}"/>
              </a:ext>
            </a:extLst>
          </p:cNvPr>
          <p:cNvSpPr txBox="1"/>
          <p:nvPr/>
        </p:nvSpPr>
        <p:spPr>
          <a:xfrm>
            <a:off x="5638800" y="2971800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633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Module 1 Topics (Bolded items in this deck)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1" i="1" dirty="0"/>
              <a:t>Graph Representation</a:t>
            </a:r>
          </a:p>
          <a:p>
            <a:pPr lvl="1">
              <a:lnSpc>
                <a:spcPct val="90000"/>
              </a:lnSpc>
            </a:pPr>
            <a:r>
              <a:rPr lang="en-US" sz="1700" b="1" i="1" dirty="0"/>
              <a:t>What is a graph?</a:t>
            </a:r>
          </a:p>
          <a:p>
            <a:pPr lvl="1">
              <a:lnSpc>
                <a:spcPct val="90000"/>
              </a:lnSpc>
            </a:pPr>
            <a:r>
              <a:rPr lang="en-US" sz="1700" b="1" i="1" dirty="0"/>
              <a:t>Adjacency Lists vs. Matrices</a:t>
            </a:r>
          </a:p>
          <a:p>
            <a:pPr>
              <a:lnSpc>
                <a:spcPct val="90000"/>
              </a:lnSpc>
            </a:pPr>
            <a:r>
              <a:rPr lang="en-US" sz="2000" b="1" i="1" dirty="0"/>
              <a:t>Traversing Graphs: Breadth First Search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Traversing Graphs: Depth First Search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Topological Sort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Strongly Connected Components</a:t>
            </a:r>
          </a:p>
        </p:txBody>
      </p:sp>
    </p:spTree>
    <p:extLst>
      <p:ext uri="{BB962C8B-B14F-4D97-AF65-F5344CB8AC3E}">
        <p14:creationId xmlns:p14="http://schemas.microsoft.com/office/powerpoint/2010/main" val="20690379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Proof of Correctness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3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381000" y="1447800"/>
                <a:ext cx="11277600" cy="493776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dirty="0"/>
                  <a:t>Proof by Contradiction:</a:t>
                </a:r>
              </a:p>
              <a:p>
                <a:pPr>
                  <a:lnSpc>
                    <a:spcPct val="90000"/>
                  </a:lnSpc>
                </a:pPr>
                <a:endParaRPr lang="en-US" dirty="0"/>
              </a:p>
              <a:p>
                <a:pPr>
                  <a:lnSpc>
                    <a:spcPct val="90000"/>
                  </a:lnSpc>
                </a:pPr>
                <a:r>
                  <a:rPr lang="en-US" dirty="0"/>
                  <a:t>Assume that BFS does NOT work.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dirty="0"/>
                  <a:t>Then…there MUST exist at least one node v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>
                  <a:lnSpc>
                    <a:spcPct val="90000"/>
                  </a:lnSpc>
                </a:pPr>
                <a:endParaRPr lang="en-US" dirty="0"/>
              </a:p>
              <a:p>
                <a:pPr>
                  <a:lnSpc>
                    <a:spcPct val="90000"/>
                  </a:lnSpc>
                </a:pPr>
                <a:r>
                  <a:rPr lang="en-US" dirty="0"/>
                  <a:t>There might be more, but let v be such a node with the smallest </a:t>
                </a:r>
                <a:r>
                  <a:rPr lang="en-US" dirty="0" err="1"/>
                  <a:t>v.d</a:t>
                </a:r>
                <a:r>
                  <a:rPr lang="en-US" dirty="0"/>
                  <a:t> value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dirty="0"/>
                  <a:t>Meaning the ”first one” that BFS incorrectly calculates.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dirty="0"/>
                  <a:t>This is a good choice because we can assume all nodes with smaller d value were computed correctly! Nice! </a:t>
                </a:r>
              </a:p>
            </p:txBody>
          </p:sp>
        </mc:Choice>
        <mc:Fallback xmlns=""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xfrm>
                <a:off x="381000" y="1447800"/>
                <a:ext cx="11277600" cy="4937760"/>
              </a:xfrm>
              <a:blipFill>
                <a:blip r:embed="rId5"/>
                <a:stretch>
                  <a:fillRect l="-450" t="-1795" r="-6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2F4C99C-D8DB-8940-81C4-818A484554BC}"/>
              </a:ext>
            </a:extLst>
          </p:cNvPr>
          <p:cNvSpPr txBox="1"/>
          <p:nvPr/>
        </p:nvSpPr>
        <p:spPr>
          <a:xfrm>
            <a:off x="5638800" y="2971800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0443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Proof of Correctness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3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381000" y="1447800"/>
                <a:ext cx="11277600" cy="493776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dirty="0"/>
                  <a:t>So, this incorrectly calculated node v has the following property:</a:t>
                </a:r>
              </a:p>
              <a:p>
                <a:pPr>
                  <a:lnSpc>
                    <a:spcPct val="90000"/>
                  </a:lnSpc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xfrm>
                <a:off x="381000" y="1447800"/>
                <a:ext cx="11277600" cy="4937760"/>
              </a:xfrm>
              <a:blipFill>
                <a:blip r:embed="rId5"/>
                <a:stretch>
                  <a:fillRect l="-450" t="-1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2F4C99C-D8DB-8940-81C4-818A484554BC}"/>
              </a:ext>
            </a:extLst>
          </p:cNvPr>
          <p:cNvSpPr txBox="1"/>
          <p:nvPr/>
        </p:nvSpPr>
        <p:spPr>
          <a:xfrm>
            <a:off x="5638800" y="2971800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34F221-FC68-0342-B5ED-24305040114F}"/>
              </a:ext>
            </a:extLst>
          </p:cNvPr>
          <p:cNvSpPr txBox="1"/>
          <p:nvPr/>
        </p:nvSpPr>
        <p:spPr>
          <a:xfrm>
            <a:off x="816864" y="4419600"/>
            <a:ext cx="2890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Because of Lemma 2!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B1680AE-8B0F-9A4B-B6E3-A69BAF9CFFC1}"/>
              </a:ext>
            </a:extLst>
          </p:cNvPr>
          <p:cNvCxnSpPr>
            <a:stCxn id="3" idx="0"/>
          </p:cNvCxnSpPr>
          <p:nvPr/>
        </p:nvCxnSpPr>
        <p:spPr>
          <a:xfrm flipV="1">
            <a:off x="2262132" y="2667000"/>
            <a:ext cx="1700268" cy="1752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E7AF4D2-4CDC-9A40-9EB4-01D4E8C78B04}"/>
              </a:ext>
            </a:extLst>
          </p:cNvPr>
          <p:cNvSpPr txBox="1"/>
          <p:nvPr/>
        </p:nvSpPr>
        <p:spPr>
          <a:xfrm>
            <a:off x="4574532" y="4343400"/>
            <a:ext cx="21483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definition of</a:t>
            </a:r>
          </a:p>
          <a:p>
            <a:r>
              <a:rPr lang="en-US" dirty="0"/>
              <a:t>optimal path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E59B45-CC20-F049-93E8-2102ACB19F79}"/>
              </a:ext>
            </a:extLst>
          </p:cNvPr>
          <p:cNvSpPr txBox="1"/>
          <p:nvPr/>
        </p:nvSpPr>
        <p:spPr>
          <a:xfrm>
            <a:off x="8382000" y="4234933"/>
            <a:ext cx="23647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how we chose</a:t>
            </a:r>
          </a:p>
          <a:p>
            <a:r>
              <a:rPr lang="en-US" dirty="0"/>
              <a:t>v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9D19E6E-8D72-6B41-9A9E-A913C772F21B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5530012" y="2819400"/>
            <a:ext cx="118693" cy="152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5EA57ED-827E-EC4A-8356-ED55BEAA4A54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7924803" y="2667001"/>
            <a:ext cx="1639572" cy="1567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7010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Proof of Correctness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3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381000" y="1447800"/>
                <a:ext cx="11277600" cy="493776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So…at some point during execution. The node u is popped off the queue and the edge e=(</a:t>
                </a:r>
                <a:r>
                  <a:rPr lang="en-US" dirty="0" err="1"/>
                  <a:t>u,v</a:t>
                </a:r>
                <a:r>
                  <a:rPr lang="en-US" dirty="0"/>
                  <a:t>) is followed and node v is processed. Three cases: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	Case 1: v is white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	Case 2: v is gray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	Case 3: v is black</a:t>
                </a:r>
              </a:p>
            </p:txBody>
          </p:sp>
        </mc:Choice>
        <mc:Fallback xmlns=""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xfrm>
                <a:off x="381000" y="1447800"/>
                <a:ext cx="11277600" cy="4937760"/>
              </a:xfrm>
              <a:blipFill>
                <a:blip r:embed="rId5"/>
                <a:stretch>
                  <a:fillRect l="-900" r="-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2F4C99C-D8DB-8940-81C4-818A484554BC}"/>
              </a:ext>
            </a:extLst>
          </p:cNvPr>
          <p:cNvSpPr txBox="1"/>
          <p:nvPr/>
        </p:nvSpPr>
        <p:spPr>
          <a:xfrm>
            <a:off x="5638800" y="2971800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916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Proof of Correctness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3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381000" y="1447800"/>
                <a:ext cx="11277600" cy="493776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Case 1: v is white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If v is white, algorithm sets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(line 15). 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Contradiction! above formula shows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xfrm>
                <a:off x="381000" y="1447800"/>
                <a:ext cx="11277600" cy="4937760"/>
              </a:xfrm>
              <a:blipFill>
                <a:blip r:embed="rId5"/>
                <a:stretch>
                  <a:fillRect l="-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2F4C99C-D8DB-8940-81C4-818A484554BC}"/>
              </a:ext>
            </a:extLst>
          </p:cNvPr>
          <p:cNvSpPr txBox="1"/>
          <p:nvPr/>
        </p:nvSpPr>
        <p:spPr>
          <a:xfrm>
            <a:off x="5638800" y="2971800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5656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Proof of Correctness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3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381000" y="1447800"/>
                <a:ext cx="11277600" cy="493776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Case 2: v is gray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if v is gray, then v is currently on the queue. 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v was turned gray by dequeuing some other node w, setting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Order on queue: w, then u, then v, Lemma 3 gives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So: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			^^Contradiction!</a:t>
                </a:r>
              </a:p>
            </p:txBody>
          </p:sp>
        </mc:Choice>
        <mc:Fallback xmlns=""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xfrm>
                <a:off x="381000" y="1447800"/>
                <a:ext cx="11277600" cy="4937760"/>
              </a:xfrm>
              <a:blipFill>
                <a:blip r:embed="rId5"/>
                <a:stretch>
                  <a:fillRect l="-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2F4C99C-D8DB-8940-81C4-818A484554BC}"/>
              </a:ext>
            </a:extLst>
          </p:cNvPr>
          <p:cNvSpPr txBox="1"/>
          <p:nvPr/>
        </p:nvSpPr>
        <p:spPr>
          <a:xfrm>
            <a:off x="5638800" y="2971800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2074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Proof of Correctness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3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381000" y="1447800"/>
                <a:ext cx="11277600" cy="493776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Case 3: v is black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if v is black, then v was previously on queue ahead of u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queue distance values monotonically increasing,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(Lemma 3)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Thus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		          ^^Contradiction!!</a:t>
                </a:r>
              </a:p>
            </p:txBody>
          </p:sp>
        </mc:Choice>
        <mc:Fallback xmlns=""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xfrm>
                <a:off x="381000" y="1447800"/>
                <a:ext cx="11277600" cy="4937760"/>
              </a:xfrm>
              <a:blipFill>
                <a:blip r:embed="rId5"/>
                <a:stretch>
                  <a:fillRect l="-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2F4C99C-D8DB-8940-81C4-818A484554BC}"/>
              </a:ext>
            </a:extLst>
          </p:cNvPr>
          <p:cNvSpPr txBox="1"/>
          <p:nvPr/>
        </p:nvSpPr>
        <p:spPr>
          <a:xfrm>
            <a:off x="5638800" y="2971800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0584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Proof of Correctness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3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381000" y="1447800"/>
                <a:ext cx="11277600" cy="493776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Finishing out the proof!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If BFS is wrong then either: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 algn="ctr">
                  <a:lnSpc>
                    <a:spcPct val="90000"/>
                  </a:lnSpc>
                  <a:buNone/>
                </a:pPr>
                <a:r>
                  <a:rPr lang="en-US" dirty="0"/>
                  <a:t>No! By Lemma 2</a:t>
                </a:r>
              </a:p>
              <a:p>
                <a:pPr marL="0" indent="0" algn="ctr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 algn="ctr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lnSpc>
                    <a:spcPct val="90000"/>
                  </a:lnSpc>
                  <a:buNone/>
                </a:pPr>
                <a:r>
                  <a:rPr lang="en-US" dirty="0"/>
                  <a:t>No! By proof by contradiction / 3 cases</a:t>
                </a:r>
              </a:p>
              <a:p>
                <a:pPr marL="0" indent="0" algn="ctr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 algn="ctr">
                  <a:lnSpc>
                    <a:spcPct val="90000"/>
                  </a:lnSpc>
                  <a:buNone/>
                </a:pPr>
                <a:r>
                  <a:rPr lang="en-US" dirty="0"/>
                  <a:t>Thus,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xfrm>
                <a:off x="381000" y="1447800"/>
                <a:ext cx="11277600" cy="4937760"/>
              </a:xfrm>
              <a:blipFill>
                <a:blip r:embed="rId5"/>
                <a:stretch>
                  <a:fillRect l="-900" t="-1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2F4C99C-D8DB-8940-81C4-818A484554BC}"/>
              </a:ext>
            </a:extLst>
          </p:cNvPr>
          <p:cNvSpPr txBox="1"/>
          <p:nvPr/>
        </p:nvSpPr>
        <p:spPr>
          <a:xfrm>
            <a:off x="5638800" y="2971800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510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Review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4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fig 7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981200" y="1714519"/>
            <a:ext cx="8229600" cy="4297324"/>
          </a:xfrm>
          <a:prstGeom prst="rect">
            <a:avLst/>
          </a:prstGeom>
        </p:spPr>
      </p:pic>
      <p:sp>
        <p:nvSpPr>
          <p:cNvPr id="1843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Problems: e.g. Binary relation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x is a proper factor of 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Definition: Directed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/>
              <a:t>Directed Graph</a:t>
            </a:r>
          </a:p>
          <a:p>
            <a:pPr lvl="1"/>
            <a:r>
              <a:rPr lang="en-US"/>
              <a:t>A directed graph, or digraph, is a pair </a:t>
            </a:r>
          </a:p>
          <a:p>
            <a:pPr lvl="1"/>
            <a:r>
              <a:rPr lang="en-US"/>
              <a:t>G = (V, E) </a:t>
            </a:r>
          </a:p>
          <a:p>
            <a:pPr lvl="1"/>
            <a:r>
              <a:rPr lang="en-US"/>
              <a:t>where V is a set whose elements are called vertices, and</a:t>
            </a:r>
          </a:p>
          <a:p>
            <a:pPr lvl="1"/>
            <a:r>
              <a:rPr lang="en-US"/>
              <a:t>E is a set of ordered pairs of elements of V. </a:t>
            </a:r>
          </a:p>
          <a:p>
            <a:pPr lvl="1"/>
            <a:endParaRPr lang="en-US"/>
          </a:p>
          <a:p>
            <a:pPr lvl="2"/>
            <a:r>
              <a:rPr lang="en-US"/>
              <a:t>Vertices are often also called nodes. </a:t>
            </a:r>
          </a:p>
          <a:p>
            <a:pPr lvl="2"/>
            <a:r>
              <a:rPr lang="en-US"/>
              <a:t>Elements of E are called edges, or directed edges, or arcs. </a:t>
            </a:r>
          </a:p>
          <a:p>
            <a:pPr lvl="2"/>
            <a:r>
              <a:rPr lang="en-US"/>
              <a:t>For directed edge (v, w) in E, v is its tail and w its head; </a:t>
            </a:r>
          </a:p>
          <a:p>
            <a:pPr lvl="2"/>
            <a:r>
              <a:rPr lang="en-US"/>
              <a:t>(v, w) is represented in the diagrams as the arrow, v -&gt; w. </a:t>
            </a:r>
          </a:p>
          <a:p>
            <a:pPr lvl="2"/>
            <a:r>
              <a:rPr lang="en-US"/>
              <a:t>In text we simple write vw.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Definition: Undirected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Undirected Graph</a:t>
            </a:r>
          </a:p>
          <a:p>
            <a:pPr lvl="1">
              <a:lnSpc>
                <a:spcPct val="90000"/>
              </a:lnSpc>
            </a:pPr>
            <a:r>
              <a:rPr lang="en-US"/>
              <a:t>A undirected graph is a pair </a:t>
            </a:r>
          </a:p>
          <a:p>
            <a:pPr lvl="1">
              <a:lnSpc>
                <a:spcPct val="90000"/>
              </a:lnSpc>
            </a:pPr>
            <a:r>
              <a:rPr lang="en-US"/>
              <a:t>G = (V, E) </a:t>
            </a:r>
          </a:p>
          <a:p>
            <a:pPr lvl="1">
              <a:lnSpc>
                <a:spcPct val="90000"/>
              </a:lnSpc>
            </a:pPr>
            <a:r>
              <a:rPr lang="en-US"/>
              <a:t>where V is a set whose elements are called vertices, and</a:t>
            </a:r>
          </a:p>
          <a:p>
            <a:pPr lvl="1">
              <a:lnSpc>
                <a:spcPct val="90000"/>
              </a:lnSpc>
            </a:pPr>
            <a:r>
              <a:rPr lang="en-US"/>
              <a:t>E is a set of </a:t>
            </a:r>
            <a:r>
              <a:rPr lang="en-US" i="1"/>
              <a:t>unordered</a:t>
            </a:r>
            <a:r>
              <a:rPr lang="en-US"/>
              <a:t> pairs of </a:t>
            </a:r>
            <a:r>
              <a:rPr lang="en-US" i="1"/>
              <a:t>distinct</a:t>
            </a:r>
            <a:r>
              <a:rPr lang="en-US"/>
              <a:t> elements of V. </a:t>
            </a:r>
          </a:p>
          <a:p>
            <a:pPr lvl="1">
              <a:lnSpc>
                <a:spcPct val="90000"/>
              </a:lnSpc>
            </a:pPr>
            <a:endParaRPr lang="en-US"/>
          </a:p>
          <a:p>
            <a:pPr lvl="2">
              <a:lnSpc>
                <a:spcPct val="90000"/>
              </a:lnSpc>
            </a:pPr>
            <a:r>
              <a:rPr lang="en-US"/>
              <a:t>Vertices are often also called nodes. </a:t>
            </a:r>
          </a:p>
          <a:p>
            <a:pPr lvl="2">
              <a:lnSpc>
                <a:spcPct val="90000"/>
              </a:lnSpc>
            </a:pPr>
            <a:r>
              <a:rPr lang="en-US"/>
              <a:t>Elements of E are called edges, or undirected edges. </a:t>
            </a:r>
          </a:p>
          <a:p>
            <a:pPr lvl="2">
              <a:lnSpc>
                <a:spcPct val="90000"/>
              </a:lnSpc>
            </a:pPr>
            <a:r>
              <a:rPr lang="en-US"/>
              <a:t>Each edge may be considered as a subset of V containing two elements,</a:t>
            </a:r>
          </a:p>
          <a:p>
            <a:pPr lvl="2">
              <a:lnSpc>
                <a:spcPct val="90000"/>
              </a:lnSpc>
            </a:pPr>
            <a:r>
              <a:rPr lang="en-US"/>
              <a:t>{v, w} denotes an undirected edge</a:t>
            </a:r>
          </a:p>
          <a:p>
            <a:pPr lvl="2">
              <a:lnSpc>
                <a:spcPct val="90000"/>
              </a:lnSpc>
            </a:pPr>
            <a:r>
              <a:rPr lang="en-US"/>
              <a:t>In diagrams this edge is the line v---w.</a:t>
            </a:r>
          </a:p>
          <a:p>
            <a:pPr lvl="2">
              <a:lnSpc>
                <a:spcPct val="90000"/>
              </a:lnSpc>
            </a:pPr>
            <a:r>
              <a:rPr lang="en-US"/>
              <a:t>In text we simple write vw, or wv</a:t>
            </a:r>
          </a:p>
          <a:p>
            <a:pPr lvl="2">
              <a:lnSpc>
                <a:spcPct val="90000"/>
              </a:lnSpc>
            </a:pPr>
            <a:r>
              <a:rPr lang="en-US"/>
              <a:t>vw is said to be </a:t>
            </a:r>
            <a:r>
              <a:rPr lang="en-US" i="1"/>
              <a:t>incident</a:t>
            </a:r>
            <a:r>
              <a:rPr lang="en-US"/>
              <a:t> upon the vertices v and w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Terms You Should Know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Vertex (plural </a:t>
            </a:r>
            <a:r>
              <a:rPr lang="en-US" sz="2400" i="1" dirty="0"/>
              <a:t>vertices</a:t>
            </a:r>
            <a:r>
              <a:rPr lang="en-US" sz="2400" dirty="0"/>
              <a:t>) or Node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Edge (sometimes referred to as an </a:t>
            </a:r>
            <a:r>
              <a:rPr lang="en-US" sz="2400" i="1" dirty="0"/>
              <a:t>arc</a:t>
            </a:r>
            <a:r>
              <a:rPr lang="en-US" sz="24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Note the meaning of </a:t>
            </a:r>
            <a:r>
              <a:rPr lang="en-US" sz="2000" i="1" dirty="0"/>
              <a:t>incident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Degree of a vertex: how many adjacent vertices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Digraph: in-degree (num. of incoming edges) vs. out-degree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Graphs can be: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Directed or undirected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Weighted or not weighted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weights can be </a:t>
            </a:r>
            <a:r>
              <a:rPr lang="en-US" sz="1800" dirty="0" err="1"/>
              <a:t>reals</a:t>
            </a:r>
            <a:r>
              <a:rPr lang="en-US" sz="1800" dirty="0"/>
              <a:t>, integers, etc.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weight also known as: cost, length, distance, capacity,…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Undirected graphs: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Normally an edge can’t connect a vertex to itself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 directed graph (also known as a </a:t>
            </a:r>
            <a:r>
              <a:rPr lang="en-US" sz="2400" i="1" dirty="0"/>
              <a:t>digraph</a:t>
            </a:r>
            <a:r>
              <a:rPr lang="en-US" sz="24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“Originating” node is the </a:t>
            </a:r>
            <a:r>
              <a:rPr lang="en-US" sz="2000" i="1" dirty="0"/>
              <a:t>head</a:t>
            </a:r>
            <a:r>
              <a:rPr lang="en-US" sz="2000" dirty="0"/>
              <a:t>, the target the </a:t>
            </a:r>
            <a:r>
              <a:rPr lang="en-US" sz="2000" i="1" dirty="0"/>
              <a:t>tail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An edge may connect a vertex to itself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/>
              <a:t>Terms You Should Know or Learn Now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Size of graph? Two measures:</a:t>
            </a:r>
          </a:p>
          <a:p>
            <a:pPr lvl="1"/>
            <a:r>
              <a:rPr lang="en-US" dirty="0"/>
              <a:t>Number of nodes.  Usually  ‘V’</a:t>
            </a:r>
          </a:p>
          <a:p>
            <a:pPr lvl="1"/>
            <a:r>
              <a:rPr lang="en-US" dirty="0"/>
              <a:t>Number of edges: usually ‘E’</a:t>
            </a:r>
          </a:p>
          <a:p>
            <a:r>
              <a:rPr lang="en-US" dirty="0"/>
              <a:t>Dense graph: many edges</a:t>
            </a:r>
          </a:p>
          <a:p>
            <a:pPr lvl="1"/>
            <a:r>
              <a:rPr lang="en-US" dirty="0"/>
              <a:t>Maximally dense?</a:t>
            </a:r>
          </a:p>
          <a:p>
            <a:pPr lvl="1" algn="l"/>
            <a:r>
              <a:rPr lang="en-US" dirty="0"/>
              <a:t>Undirected: each node connects to all others, so </a:t>
            </a:r>
            <a:br>
              <a:rPr lang="en-US" dirty="0"/>
            </a:br>
            <a:r>
              <a:rPr lang="en-US" dirty="0"/>
              <a:t>e = v(v-1)/2</a:t>
            </a:r>
            <a:br>
              <a:rPr lang="en-US" dirty="0"/>
            </a:br>
            <a:r>
              <a:rPr lang="en-US" dirty="0"/>
              <a:t>Called a </a:t>
            </a:r>
            <a:r>
              <a:rPr lang="en-US" i="1" dirty="0"/>
              <a:t>complete graph</a:t>
            </a:r>
          </a:p>
          <a:p>
            <a:pPr lvl="1"/>
            <a:r>
              <a:rPr lang="en-US" dirty="0"/>
              <a:t>Directed:   e = v(v-1)        </a:t>
            </a:r>
            <a:r>
              <a:rPr lang="en-US" i="1" dirty="0"/>
              <a:t>why?</a:t>
            </a:r>
          </a:p>
          <a:p>
            <a:r>
              <a:rPr lang="en-US" dirty="0"/>
              <a:t>Sparse graph: fewer edges</a:t>
            </a:r>
          </a:p>
          <a:p>
            <a:pPr lvl="1"/>
            <a:r>
              <a:rPr lang="en-US" dirty="0"/>
              <a:t>Could be zero edges…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05-sorting</Template>
  <TotalTime>43655</TotalTime>
  <Words>2185</Words>
  <Application>Microsoft Macintosh PowerPoint</Application>
  <PresentationFormat>Widescreen</PresentationFormat>
  <Paragraphs>302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ＭＳ Ｐゴシック</vt:lpstr>
      <vt:lpstr>Bookman Old Style</vt:lpstr>
      <vt:lpstr>Calibri</vt:lpstr>
      <vt:lpstr>Cambria Math</vt:lpstr>
      <vt:lpstr>Gill Sans MT</vt:lpstr>
      <vt:lpstr>Symbol</vt:lpstr>
      <vt:lpstr>Times New Roman</vt:lpstr>
      <vt:lpstr>Wingdings</vt:lpstr>
      <vt:lpstr>Wingdings 3</vt:lpstr>
      <vt:lpstr>Origin</vt:lpstr>
      <vt:lpstr>Graphs – Basic Structure and BFS</vt:lpstr>
      <vt:lpstr>Module 1: Graphs Intro</vt:lpstr>
      <vt:lpstr>Module 1 Topics (Bolded items in this deck)</vt:lpstr>
      <vt:lpstr>Graphs Review</vt:lpstr>
      <vt:lpstr>Problems: e.g. Binary relation</vt:lpstr>
      <vt:lpstr>Definition: Directed graph</vt:lpstr>
      <vt:lpstr>Definition: Undirected graph</vt:lpstr>
      <vt:lpstr>Terms You Should Know</vt:lpstr>
      <vt:lpstr>Terms You Should Know or Learn Now</vt:lpstr>
      <vt:lpstr>Terms You Should Know or Learn Now</vt:lpstr>
      <vt:lpstr>Terms You Should Know or Learn Now</vt:lpstr>
      <vt:lpstr>Self-test: Understand these Terms?</vt:lpstr>
      <vt:lpstr>Definitions: Weighted Graph</vt:lpstr>
      <vt:lpstr>Graph Representations using Data Structures</vt:lpstr>
      <vt:lpstr>Array of Adjacency Lists Representation</vt:lpstr>
      <vt:lpstr>Adjacency Matrix for weight digraph</vt:lpstr>
      <vt:lpstr>Array of Adjacency Lists Representation</vt:lpstr>
      <vt:lpstr>Breadth-First Search</vt:lpstr>
      <vt:lpstr>Traversing Graphs</vt:lpstr>
      <vt:lpstr>BFS: Overall Strategy</vt:lpstr>
      <vt:lpstr>BFS: Specific Input/Output</vt:lpstr>
      <vt:lpstr>Breadth-first search, quick example</vt:lpstr>
      <vt:lpstr>Breadth-first search implementation</vt:lpstr>
      <vt:lpstr>Breadth-first search: Analysis</vt:lpstr>
      <vt:lpstr>Breadth-first search: Some Properties</vt:lpstr>
      <vt:lpstr>Breadth-first search: Some Properties</vt:lpstr>
      <vt:lpstr>Breadth-first search: Some Properties</vt:lpstr>
      <vt:lpstr>Correctness of BFS</vt:lpstr>
      <vt:lpstr>Proof of Correctness</vt:lpstr>
      <vt:lpstr>Proof of Correctness</vt:lpstr>
      <vt:lpstr>Proof of Correctness</vt:lpstr>
      <vt:lpstr>Proof of Correctness</vt:lpstr>
      <vt:lpstr>Proof of Correctness</vt:lpstr>
      <vt:lpstr>Proof of Correctness</vt:lpstr>
      <vt:lpstr>Proof of Correctness</vt:lpstr>
      <vt:lpstr>Proof of Correctness</vt:lpstr>
    </vt:vector>
  </TitlesOfParts>
  <Company>Home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Mark Floryan</cp:lastModifiedBy>
  <cp:revision>941</cp:revision>
  <cp:lastPrinted>2010-03-04T14:04:20Z</cp:lastPrinted>
  <dcterms:created xsi:type="dcterms:W3CDTF">2010-03-16T00:09:25Z</dcterms:created>
  <dcterms:modified xsi:type="dcterms:W3CDTF">2022-08-22T16:13:40Z</dcterms:modified>
</cp:coreProperties>
</file>