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795" r:id="rId2"/>
    <p:sldId id="796" r:id="rId3"/>
    <p:sldId id="794" r:id="rId4"/>
    <p:sldId id="751" r:id="rId5"/>
    <p:sldId id="747" r:id="rId6"/>
    <p:sldId id="746" r:id="rId7"/>
    <p:sldId id="748" r:id="rId8"/>
    <p:sldId id="799" r:id="rId9"/>
    <p:sldId id="800" r:id="rId10"/>
    <p:sldId id="802" r:id="rId11"/>
    <p:sldId id="803" r:id="rId12"/>
    <p:sldId id="804" r:id="rId13"/>
    <p:sldId id="805" r:id="rId14"/>
    <p:sldId id="806" r:id="rId15"/>
    <p:sldId id="808" r:id="rId16"/>
    <p:sldId id="809" r:id="rId17"/>
    <p:sldId id="753" r:id="rId18"/>
    <p:sldId id="810" r:id="rId19"/>
    <p:sldId id="811" r:id="rId20"/>
    <p:sldId id="812" r:id="rId21"/>
    <p:sldId id="814" r:id="rId22"/>
    <p:sldId id="7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CCFF"/>
    <a:srgbClr val="FFA7FF"/>
    <a:srgbClr val="00B0F0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/>
    <p:restoredTop sz="92900" autoAdjust="0"/>
  </p:normalViewPr>
  <p:slideViewPr>
    <p:cSldViewPr>
      <p:cViewPr varScale="1">
        <p:scale>
          <a:sx n="100" d="100"/>
          <a:sy n="100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6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69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55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4.jpeg"/><Relationship Id="rId7" Type="http://schemas.openxmlformats.org/officeDocument/2006/relationships/image" Target="../media/image6.jpeg"/><Relationship Id="rId12" Type="http://schemas.openxmlformats.org/officeDocument/2006/relationships/image" Target="../media/image3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30.jpeg"/><Relationship Id="rId4" Type="http://schemas.openxmlformats.org/officeDocument/2006/relationships/image" Target="../media/image25.jpeg"/><Relationship Id="rId9" Type="http://schemas.openxmlformats.org/officeDocument/2006/relationships/image" Target="../media/image29.jpeg"/><Relationship Id="rId1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8.jpeg"/><Relationship Id="rId18" Type="http://schemas.openxmlformats.org/officeDocument/2006/relationships/image" Target="../media/image33.jpe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6.jpeg"/><Relationship Id="rId17" Type="http://schemas.openxmlformats.org/officeDocument/2006/relationships/image" Target="../media/image32.jpeg"/><Relationship Id="rId2" Type="http://schemas.openxmlformats.org/officeDocument/2006/relationships/image" Target="../media/image1380.pn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7.jpeg"/><Relationship Id="rId5" Type="http://schemas.openxmlformats.org/officeDocument/2006/relationships/image" Target="../media/image165.png"/><Relationship Id="rId15" Type="http://schemas.openxmlformats.org/officeDocument/2006/relationships/image" Target="../media/image30.jpeg"/><Relationship Id="rId10" Type="http://schemas.openxmlformats.org/officeDocument/2006/relationships/image" Target="../media/image26.jpeg"/><Relationship Id="rId19" Type="http://schemas.openxmlformats.org/officeDocument/2006/relationships/image" Target="../media/image13.jpeg"/><Relationship Id="rId4" Type="http://schemas.openxmlformats.org/officeDocument/2006/relationships/image" Target="../media/image164.png"/><Relationship Id="rId9" Type="http://schemas.openxmlformats.org/officeDocument/2006/relationships/image" Target="../media/image25.jpeg"/><Relationship Id="rId1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3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40.png"/><Relationship Id="rId21" Type="http://schemas.openxmlformats.org/officeDocument/2006/relationships/image" Target="../media/image54.jpeg"/><Relationship Id="rId7" Type="http://schemas.openxmlformats.org/officeDocument/2006/relationships/image" Target="../media/image22.pn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33" Type="http://schemas.openxmlformats.org/officeDocument/2006/relationships/image" Target="../media/image66.png"/><Relationship Id="rId2" Type="http://schemas.openxmlformats.org/officeDocument/2006/relationships/image" Target="../media/image39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32" Type="http://schemas.openxmlformats.org/officeDocument/2006/relationships/image" Target="../media/image65.png"/><Relationship Id="rId5" Type="http://schemas.openxmlformats.org/officeDocument/2006/relationships/image" Target="../media/image20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31" Type="http://schemas.openxmlformats.org/officeDocument/2006/relationships/image" Target="../media/image64.jpeg"/><Relationship Id="rId4" Type="http://schemas.openxmlformats.org/officeDocument/2006/relationships/image" Target="../media/image15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Relationship Id="rId8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40.png"/><Relationship Id="rId21" Type="http://schemas.openxmlformats.org/officeDocument/2006/relationships/image" Target="../media/image54.jpeg"/><Relationship Id="rId34" Type="http://schemas.openxmlformats.org/officeDocument/2006/relationships/image" Target="../media/image68.png"/><Relationship Id="rId7" Type="http://schemas.openxmlformats.org/officeDocument/2006/relationships/image" Target="../media/image22.pn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33" Type="http://schemas.openxmlformats.org/officeDocument/2006/relationships/image" Target="../media/image66.png"/><Relationship Id="rId2" Type="http://schemas.openxmlformats.org/officeDocument/2006/relationships/image" Target="../media/image67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32" Type="http://schemas.openxmlformats.org/officeDocument/2006/relationships/image" Target="../media/image65.png"/><Relationship Id="rId5" Type="http://schemas.openxmlformats.org/officeDocument/2006/relationships/image" Target="../media/image20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31" Type="http://schemas.openxmlformats.org/officeDocument/2006/relationships/image" Target="../media/image64.jpeg"/><Relationship Id="rId4" Type="http://schemas.openxmlformats.org/officeDocument/2006/relationships/image" Target="../media/image15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Relationship Id="rId8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3" Type="http://schemas.openxmlformats.org/officeDocument/2006/relationships/image" Target="../media/image70.png"/><Relationship Id="rId21" Type="http://schemas.openxmlformats.org/officeDocument/2006/relationships/image" Target="../media/image73.png"/><Relationship Id="rId7" Type="http://schemas.openxmlformats.org/officeDocument/2006/relationships/image" Target="../media/image106.png"/><Relationship Id="rId12" Type="http://schemas.openxmlformats.org/officeDocument/2006/relationships/image" Target="../media/image44.jpeg"/><Relationship Id="rId17" Type="http://schemas.openxmlformats.org/officeDocument/2006/relationships/image" Target="../media/image49.jpeg"/><Relationship Id="rId2" Type="http://schemas.openxmlformats.org/officeDocument/2006/relationships/image" Target="../media/image69.png"/><Relationship Id="rId16" Type="http://schemas.openxmlformats.org/officeDocument/2006/relationships/image" Target="../media/image48.jpe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jpeg"/><Relationship Id="rId15" Type="http://schemas.openxmlformats.org/officeDocument/2006/relationships/image" Target="../media/image47.jpeg"/><Relationship Id="rId23" Type="http://schemas.openxmlformats.org/officeDocument/2006/relationships/image" Target="../media/image75.png"/><Relationship Id="rId10" Type="http://schemas.openxmlformats.org/officeDocument/2006/relationships/image" Target="../media/image42.jpeg"/><Relationship Id="rId19" Type="http://schemas.openxmlformats.org/officeDocument/2006/relationships/image" Target="../media/image51.jpeg"/><Relationship Id="rId4" Type="http://schemas.openxmlformats.org/officeDocument/2006/relationships/image" Target="../media/image71.pn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Relationship Id="rId22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jpeg"/><Relationship Id="rId18" Type="http://schemas.openxmlformats.org/officeDocument/2006/relationships/image" Target="../media/image51.jpeg"/><Relationship Id="rId26" Type="http://schemas.openxmlformats.org/officeDocument/2006/relationships/image" Target="../media/image59.jpeg"/><Relationship Id="rId3" Type="http://schemas.openxmlformats.org/officeDocument/2006/relationships/image" Target="../media/image40.png"/><Relationship Id="rId21" Type="http://schemas.openxmlformats.org/officeDocument/2006/relationships/image" Target="../media/image54.jpeg"/><Relationship Id="rId7" Type="http://schemas.openxmlformats.org/officeDocument/2006/relationships/image" Target="../media/image22.png"/><Relationship Id="rId12" Type="http://schemas.openxmlformats.org/officeDocument/2006/relationships/image" Target="../media/image45.jpeg"/><Relationship Id="rId17" Type="http://schemas.openxmlformats.org/officeDocument/2006/relationships/image" Target="../media/image50.jpeg"/><Relationship Id="rId25" Type="http://schemas.openxmlformats.org/officeDocument/2006/relationships/image" Target="../media/image58.jpeg"/><Relationship Id="rId33" Type="http://schemas.openxmlformats.org/officeDocument/2006/relationships/image" Target="../media/image66.png"/><Relationship Id="rId2" Type="http://schemas.openxmlformats.org/officeDocument/2006/relationships/image" Target="../media/image67.png"/><Relationship Id="rId16" Type="http://schemas.openxmlformats.org/officeDocument/2006/relationships/image" Target="../media/image49.jpeg"/><Relationship Id="rId20" Type="http://schemas.openxmlformats.org/officeDocument/2006/relationships/image" Target="../media/image53.jpeg"/><Relationship Id="rId29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4.jpeg"/><Relationship Id="rId24" Type="http://schemas.openxmlformats.org/officeDocument/2006/relationships/image" Target="../media/image57.jpeg"/><Relationship Id="rId32" Type="http://schemas.openxmlformats.org/officeDocument/2006/relationships/image" Target="../media/image65.png"/><Relationship Id="rId5" Type="http://schemas.openxmlformats.org/officeDocument/2006/relationships/image" Target="../media/image20.png"/><Relationship Id="rId15" Type="http://schemas.openxmlformats.org/officeDocument/2006/relationships/image" Target="../media/image48.jpeg"/><Relationship Id="rId23" Type="http://schemas.openxmlformats.org/officeDocument/2006/relationships/image" Target="../media/image56.jpeg"/><Relationship Id="rId28" Type="http://schemas.openxmlformats.org/officeDocument/2006/relationships/image" Target="../media/image61.jpeg"/><Relationship Id="rId10" Type="http://schemas.openxmlformats.org/officeDocument/2006/relationships/image" Target="../media/image43.jpeg"/><Relationship Id="rId19" Type="http://schemas.openxmlformats.org/officeDocument/2006/relationships/image" Target="../media/image52.jpeg"/><Relationship Id="rId31" Type="http://schemas.openxmlformats.org/officeDocument/2006/relationships/image" Target="../media/image64.jpeg"/><Relationship Id="rId4" Type="http://schemas.openxmlformats.org/officeDocument/2006/relationships/image" Target="../media/image15.pn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Relationship Id="rId22" Type="http://schemas.openxmlformats.org/officeDocument/2006/relationships/image" Target="../media/image55.jpeg"/><Relationship Id="rId27" Type="http://schemas.openxmlformats.org/officeDocument/2006/relationships/image" Target="../media/image60.jpeg"/><Relationship Id="rId30" Type="http://schemas.openxmlformats.org/officeDocument/2006/relationships/image" Target="../media/image63.jpeg"/><Relationship Id="rId8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4, Day 3: Live Session, April 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Polynomial-Time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We’ll show a reduction in both directions:</a:t>
            </a:r>
          </a:p>
          <a:p>
            <a:pPr lvl="1"/>
            <a:r>
              <a:rPr lang="en-US" dirty="0" err="1"/>
              <a:t>MinVertCov</a:t>
            </a:r>
            <a:r>
              <a:rPr lang="en-US" dirty="0"/>
              <a:t> ≤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MaxIndSet</a:t>
            </a:r>
            <a:endParaRPr lang="en-US" dirty="0"/>
          </a:p>
          <a:p>
            <a:pPr lvl="1"/>
            <a:r>
              <a:rPr lang="en-US" dirty="0" err="1"/>
              <a:t>MaxIndSet</a:t>
            </a:r>
            <a:r>
              <a:rPr lang="en-US" dirty="0"/>
              <a:t> ≤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MinVertCov</a:t>
            </a:r>
            <a:r>
              <a:rPr lang="en-US" dirty="0"/>
              <a:t> </a:t>
            </a:r>
          </a:p>
          <a:p>
            <a:r>
              <a:rPr lang="en-US" dirty="0"/>
              <a:t>Because they reduce both ways, they are </a:t>
            </a:r>
            <a:r>
              <a:rPr lang="en-US" b="1" i="1" dirty="0">
                <a:solidFill>
                  <a:schemeClr val="accent1"/>
                </a:solidFill>
              </a:rPr>
              <a:t>polynomial-time equivalent</a:t>
            </a:r>
          </a:p>
          <a:p>
            <a:pPr lvl="1"/>
            <a:r>
              <a:rPr lang="en-US" i="1" dirty="0"/>
              <a:t>(We’ll justify the following claims later.)</a:t>
            </a:r>
          </a:p>
          <a:p>
            <a:pPr lvl="1"/>
            <a:r>
              <a:rPr lang="en-US" dirty="0"/>
              <a:t>If we find a polynomial solution for one, the other is also polynomial</a:t>
            </a:r>
          </a:p>
          <a:p>
            <a:pPr lvl="1"/>
            <a:r>
              <a:rPr lang="en-US" dirty="0"/>
              <a:t>What if we prove an exponential lower-bound for one?</a:t>
            </a:r>
            <a:br>
              <a:rPr lang="en-US" dirty="0"/>
            </a:br>
            <a:r>
              <a:rPr lang="en-US" dirty="0"/>
              <a:t>Is it possible that the other one could have a polynomial solution?</a:t>
            </a:r>
          </a:p>
        </p:txBody>
      </p:sp>
    </p:spTree>
    <p:extLst>
      <p:ext uri="{BB962C8B-B14F-4D97-AF65-F5344CB8AC3E}">
        <p14:creationId xmlns:p14="http://schemas.microsoft.com/office/powerpoint/2010/main" val="312980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85570"/>
                <a:ext cx="111252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36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err="1"/>
                  <a:t>iff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𝑉</m:t>
                    </m:r>
                    <m:r>
                      <a:rPr lang="en-US" sz="3600" i="1">
                        <a:latin typeface="Cambria Math"/>
                      </a:rPr>
                      <m:t>−</m:t>
                    </m:r>
                    <m:r>
                      <a:rPr lang="en-US" sz="3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36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85570"/>
                <a:ext cx="11125200" cy="609600"/>
              </a:xfrm>
              <a:blipFill>
                <a:blip r:embed="rId2"/>
                <a:stretch>
                  <a:fillRect l="-570" t="-16327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808108" y="2542062"/>
            <a:ext cx="260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1408" y="2506980"/>
            <a:ext cx="203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286094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282902" y="1946637"/>
            <a:ext cx="260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29902" y="1946637"/>
            <a:ext cx="203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Vertex Cover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6400" y="247127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597102" y="254630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61596ED-BD08-F84D-908F-D2D00DC61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168581"/>
                <a:ext cx="11125200" cy="609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6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err="1"/>
                  <a:t>iff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𝑉</m:t>
                    </m:r>
                    <m:r>
                      <a:rPr lang="en-US" sz="3600" i="1">
                        <a:latin typeface="Cambria Math"/>
                      </a:rPr>
                      <m:t>−</m:t>
                    </m:r>
                    <m:r>
                      <a:rPr lang="en-US" sz="36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36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61596ED-BD08-F84D-908F-D2D00DC6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8581"/>
                <a:ext cx="11125200" cy="609600"/>
              </a:xfrm>
              <a:prstGeom prst="rect">
                <a:avLst/>
              </a:prstGeom>
              <a:blipFill>
                <a:blip r:embed="rId2"/>
                <a:stretch>
                  <a:fillRect l="-684" t="-16327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5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an independent set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otherwise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would not be an independent set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6" t="-1095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so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covered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38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197772" y="1744684"/>
            <a:ext cx="4165429" cy="2674916"/>
            <a:chOff x="106276" y="1299638"/>
            <a:chExt cx="8301690" cy="5331100"/>
          </a:xfrm>
        </p:grpSpPr>
        <p:pic>
          <p:nvPicPr>
            <p:cNvPr id="1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15" idx="3"/>
              <a:endCxn id="1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3"/>
              <a:endCxn id="2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2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1"/>
              <a:endCxn id="1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1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2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25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 vertex cover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04950" y="3976741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3976741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387" t="-81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04950" y="4662541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At least one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belong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 vertex cover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4662541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387" t="-1095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494440" y="5653141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are not both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/>
                  <a:t>No edge has both end-nodes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thus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an independent set </a:t>
                </a: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40" y="5653141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248" t="-958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553200" y="1656251"/>
            <a:ext cx="3352800" cy="2915749"/>
            <a:chOff x="657225" y="1481300"/>
            <a:chExt cx="5514975" cy="4914248"/>
          </a:xfrm>
        </p:grpSpPr>
        <p:cxnSp>
          <p:nvCxnSpPr>
            <p:cNvPr id="39" name="Straight Connector 38"/>
            <p:cNvCxnSpPr>
              <a:stCxn id="62" idx="1"/>
              <a:endCxn id="54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3" idx="2"/>
              <a:endCxn id="62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1"/>
              <a:endCxn id="53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7" idx="2"/>
              <a:endCxn id="53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7" idx="3"/>
              <a:endCxn id="58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3"/>
              <a:endCxn id="55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8" idx="2"/>
              <a:endCxn id="56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3"/>
              <a:endCxn id="59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5" idx="2"/>
              <a:endCxn id="59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8" idx="3"/>
              <a:endCxn id="60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0"/>
              <a:endCxn id="60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0"/>
              <a:endCxn id="59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0"/>
              <a:endCxn id="55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97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Reduction: </a:t>
                </a:r>
                <a:r>
                  <a:rPr lang="en-US" dirty="0" err="1"/>
                  <a:t>MaxIndSet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  <a:endParaRPr lang="en-US" dirty="0">
                  <a:solidFill>
                    <a:srgbClr val="FFA7FF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448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MinVertCov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/>
                      <m:t>MinVertCov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blipFill>
                <a:blip r:embed="rId3"/>
                <a:stretch>
                  <a:fillRect l="-30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468093" y="4311164"/>
            <a:ext cx="171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for </a:t>
            </a:r>
            <a:br>
              <a:rPr lang="en-US" sz="2400" dirty="0"/>
            </a:br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90741" y="2461491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286" y="2136094"/>
            <a:ext cx="21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 nothing.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448800" y="372583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for </a:t>
            </a:r>
            <a:r>
              <a:rPr lang="en-US" sz="2400" b="1" dirty="0" err="1"/>
              <a:t>MinVertCov</a:t>
            </a:r>
            <a:endParaRPr lang="en-US" sz="24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444046" y="4035777"/>
            <a:ext cx="333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Take complement of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solution.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9DB42-E476-9D42-8AF3-77ABCB3B51F4}"/>
              </a:ext>
            </a:extLst>
          </p:cNvPr>
          <p:cNvGrpSpPr/>
          <p:nvPr/>
        </p:nvGrpSpPr>
        <p:grpSpPr>
          <a:xfrm>
            <a:off x="806191" y="1944732"/>
            <a:ext cx="2080891" cy="1412299"/>
            <a:chOff x="307975" y="1345680"/>
            <a:chExt cx="7787040" cy="5285058"/>
          </a:xfrm>
        </p:grpSpPr>
        <p:pic>
          <p:nvPicPr>
            <p:cNvPr id="26" name="Picture 2" descr="Image result for Prince Harry">
              <a:extLst>
                <a:ext uri="{FF2B5EF4-FFF2-40B4-BE49-F238E27FC236}">
                  <a16:creationId xmlns:a16="http://schemas.microsoft.com/office/drawing/2014/main" id="{D8010A89-5122-CE46-86DB-25A9513B2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meghan markle">
              <a:extLst>
                <a:ext uri="{FF2B5EF4-FFF2-40B4-BE49-F238E27FC236}">
                  <a16:creationId xmlns:a16="http://schemas.microsoft.com/office/drawing/2014/main" id="{35422A23-5BCA-F141-8E02-8F0239F8B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Image result for Prince Charles">
              <a:extLst>
                <a:ext uri="{FF2B5EF4-FFF2-40B4-BE49-F238E27FC236}">
                  <a16:creationId xmlns:a16="http://schemas.microsoft.com/office/drawing/2014/main" id="{6586D11E-8ABB-8E49-AD03-76D1F7B08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queen elizabeth">
              <a:extLst>
                <a:ext uri="{FF2B5EF4-FFF2-40B4-BE49-F238E27FC236}">
                  <a16:creationId xmlns:a16="http://schemas.microsoft.com/office/drawing/2014/main" id="{4254E11F-015B-AD4D-9BD2-C5108B8243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Image result for Donald Trump">
              <a:extLst>
                <a:ext uri="{FF2B5EF4-FFF2-40B4-BE49-F238E27FC236}">
                  <a16:creationId xmlns:a16="http://schemas.microsoft.com/office/drawing/2014/main" id="{AF9123C4-B33C-E64E-98D0-D380A4EF5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Image result for prince george">
              <a:extLst>
                <a:ext uri="{FF2B5EF4-FFF2-40B4-BE49-F238E27FC236}">
                  <a16:creationId xmlns:a16="http://schemas.microsoft.com/office/drawing/2014/main" id="{303E4DBF-37CC-B943-A3BC-77160A92F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8" descr="Image result for justin trudeau">
              <a:extLst>
                <a:ext uri="{FF2B5EF4-FFF2-40B4-BE49-F238E27FC236}">
                  <a16:creationId xmlns:a16="http://schemas.microsoft.com/office/drawing/2014/main" id="{53AD85F9-DE0D-9048-94C7-9962CE251B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 descr="Image result for Elton John">
              <a:extLst>
                <a:ext uri="{FF2B5EF4-FFF2-40B4-BE49-F238E27FC236}">
                  <a16:creationId xmlns:a16="http://schemas.microsoft.com/office/drawing/2014/main" id="{0777569C-7FB2-374F-A8A3-5F13A076D6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Image result for theresa may">
              <a:extLst>
                <a:ext uri="{FF2B5EF4-FFF2-40B4-BE49-F238E27FC236}">
                  <a16:creationId xmlns:a16="http://schemas.microsoft.com/office/drawing/2014/main" id="{A3B6A237-B574-5D45-8265-5EFD990F7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2" descr="https://www.cs.virginia.edu/~asb/images/me.jpg">
              <a:extLst>
                <a:ext uri="{FF2B5EF4-FFF2-40B4-BE49-F238E27FC236}">
                  <a16:creationId xmlns:a16="http://schemas.microsoft.com/office/drawing/2014/main" id="{8FC38A75-6ED8-2E4C-AE82-AA283FD59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Image result for angela merkel">
              <a:extLst>
                <a:ext uri="{FF2B5EF4-FFF2-40B4-BE49-F238E27FC236}">
                  <a16:creationId xmlns:a16="http://schemas.microsoft.com/office/drawing/2014/main" id="{2A9DC254-9CB3-9D4F-888D-BF38CD639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6" descr="Image result for paul mccartney">
              <a:extLst>
                <a:ext uri="{FF2B5EF4-FFF2-40B4-BE49-F238E27FC236}">
                  <a16:creationId xmlns:a16="http://schemas.microsoft.com/office/drawing/2014/main" id="{EDAB4D3C-BA13-4345-B005-E350D7EE6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2AB1C3-E3B8-564A-9FFA-E74EBAD01D5F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FD886E9-3131-0D4F-A862-9D0F23462499}"/>
                </a:ext>
              </a:extLst>
            </p:cNvPr>
            <p:cNvCxnSpPr>
              <a:stCxn id="27" idx="3"/>
              <a:endCxn id="41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C000F3-6A2B-0944-8191-62C3423CF1E4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C0BE9-B694-CC4E-A905-8D16FE1DFDC5}"/>
                </a:ext>
              </a:extLst>
            </p:cNvPr>
            <p:cNvCxnSpPr>
              <a:stCxn id="29" idx="1"/>
              <a:endCxn id="43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98601-FA2C-CB46-857F-B919F45CA2C1}"/>
                </a:ext>
              </a:extLst>
            </p:cNvPr>
            <p:cNvCxnSpPr>
              <a:stCxn id="29" idx="1"/>
              <a:endCxn id="41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9A4A-D4A6-9349-887E-94B6E0DF0CCC}"/>
                </a:ext>
              </a:extLst>
            </p:cNvPr>
            <p:cNvCxnSpPr>
              <a:stCxn id="29" idx="1"/>
              <a:endCxn id="39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A405AB-64E6-BC45-B106-D13B82C51A98}"/>
                </a:ext>
              </a:extLst>
            </p:cNvPr>
            <p:cNvCxnSpPr>
              <a:stCxn id="29" idx="1"/>
              <a:endCxn id="38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6FDC8C-1BDC-6449-8DE7-E8828A83BF2D}"/>
                </a:ext>
              </a:extLst>
            </p:cNvPr>
            <p:cNvCxnSpPr>
              <a:stCxn id="38" idx="1"/>
              <a:endCxn id="40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B5FF42-E9D2-4D4C-9D84-7BBD7E130014}"/>
                </a:ext>
              </a:extLst>
            </p:cNvPr>
            <p:cNvCxnSpPr>
              <a:stCxn id="39" idx="1"/>
              <a:endCxn id="42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D34167-D090-6F45-B913-CCD900778730}"/>
                </a:ext>
              </a:extLst>
            </p:cNvPr>
            <p:cNvCxnSpPr>
              <a:stCxn id="33" idx="1"/>
              <a:endCxn id="40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0DB5E9-D3C3-0B4B-AC9D-2E235D484C86}"/>
              </a:ext>
            </a:extLst>
          </p:cNvPr>
          <p:cNvGrpSpPr/>
          <p:nvPr/>
        </p:nvGrpSpPr>
        <p:grpSpPr>
          <a:xfrm>
            <a:off x="9716829" y="1961773"/>
            <a:ext cx="1447858" cy="1290148"/>
            <a:chOff x="657225" y="1481300"/>
            <a:chExt cx="5514975" cy="491424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006AE2-90C2-7545-A1E1-F530246FC52B}"/>
                </a:ext>
              </a:extLst>
            </p:cNvPr>
            <p:cNvCxnSpPr>
              <a:stCxn id="78" idx="1"/>
              <a:endCxn id="70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84FC1D-2DBC-6E4E-88B9-53F238A51A61}"/>
                </a:ext>
              </a:extLst>
            </p:cNvPr>
            <p:cNvCxnSpPr>
              <a:stCxn id="69" idx="2"/>
              <a:endCxn id="7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EF5C27-5329-9F4B-B662-1BFE32AE8FBF}"/>
                </a:ext>
              </a:extLst>
            </p:cNvPr>
            <p:cNvCxnSpPr>
              <a:stCxn id="70" idx="1"/>
              <a:endCxn id="69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3E25B9-C36B-374E-9119-9432A1817A4B}"/>
                </a:ext>
              </a:extLst>
            </p:cNvPr>
            <p:cNvCxnSpPr>
              <a:stCxn id="73" idx="2"/>
              <a:endCxn id="69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7D7088-7ECF-5E41-8AC2-DDAB697491BD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BD173-3EA8-2B4A-AEAF-35E9EF6F47BF}"/>
                </a:ext>
              </a:extLst>
            </p:cNvPr>
            <p:cNvCxnSpPr>
              <a:stCxn id="74" idx="3"/>
              <a:endCxn id="71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40474A-B52E-2848-93CD-A38E062B067B}"/>
                </a:ext>
              </a:extLst>
            </p:cNvPr>
            <p:cNvCxnSpPr>
              <a:stCxn id="74" idx="2"/>
              <a:endCxn id="72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85C4AE-A345-3F46-826B-EE4E36FB098A}"/>
                </a:ext>
              </a:extLst>
            </p:cNvPr>
            <p:cNvCxnSpPr>
              <a:stCxn id="72" idx="3"/>
              <a:endCxn id="75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F49EE6-7077-F84F-89E1-0BFD32B39672}"/>
                </a:ext>
              </a:extLst>
            </p:cNvPr>
            <p:cNvCxnSpPr>
              <a:stCxn id="71" idx="2"/>
              <a:endCxn id="75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9075F1-6067-0146-A72E-7EDBBA5B5E32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E514F8-3CA5-BA40-9F00-1E91B896365B}"/>
                </a:ext>
              </a:extLst>
            </p:cNvPr>
            <p:cNvCxnSpPr>
              <a:stCxn id="71" idx="0"/>
              <a:endCxn id="76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1EC369-E1B3-4A42-B22A-4D8754A34F76}"/>
                </a:ext>
              </a:extLst>
            </p:cNvPr>
            <p:cNvCxnSpPr>
              <a:stCxn id="70" idx="0"/>
              <a:endCxn id="75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9E78B6-A500-A54B-B650-4341A92FB9C2}"/>
                </a:ext>
              </a:extLst>
            </p:cNvPr>
            <p:cNvCxnSpPr>
              <a:stCxn id="70" idx="0"/>
              <a:endCxn id="71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1B1E9-A9F4-9B45-BE40-BEE05AEBBEC6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7" name="Isosceles Triangle 74">
                <a:extLst>
                  <a:ext uri="{FF2B5EF4-FFF2-40B4-BE49-F238E27FC236}">
                    <a16:creationId xmlns:a16="http://schemas.microsoft.com/office/drawing/2014/main" id="{D4580549-2498-B54D-8CE5-5B7E05A0EBE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D97269-1B6F-044E-9233-23B0C689B39B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A8EBE89-546B-4E40-96FC-35567B1631C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987717-1D85-394A-9A83-A5B693A2A399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9F559F-2318-9240-ADA0-F01F8488899E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C26207-0486-F64B-8308-EBC5B80F1714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FCF74C-9738-E346-A4C0-8CC3BF8F19A6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80B0BA-C2D7-8F42-A22C-227970BA26C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5722BF-9CDD-334B-A397-1FABFFCE3219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FA4B51-CA08-C44E-AAD9-C81CDB108955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4CDB0C-152C-D448-9F65-B60001DD33A9}"/>
              </a:ext>
            </a:extLst>
          </p:cNvPr>
          <p:cNvGrpSpPr/>
          <p:nvPr/>
        </p:nvGrpSpPr>
        <p:grpSpPr>
          <a:xfrm>
            <a:off x="9776844" y="5108945"/>
            <a:ext cx="1447858" cy="1290148"/>
            <a:chOff x="657225" y="1481300"/>
            <a:chExt cx="5514975" cy="49142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4186C3-5CDA-1946-83B4-1F6CEDB5A26E}"/>
                </a:ext>
              </a:extLst>
            </p:cNvPr>
            <p:cNvCxnSpPr>
              <a:stCxn id="103" idx="1"/>
              <a:endCxn id="95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EF2735-E76F-7745-BDB5-8A7A47DB85DD}"/>
                </a:ext>
              </a:extLst>
            </p:cNvPr>
            <p:cNvCxnSpPr>
              <a:stCxn id="94" idx="2"/>
              <a:endCxn id="103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62719D-ED91-B247-83FD-11991FB6DFD8}"/>
                </a:ext>
              </a:extLst>
            </p:cNvPr>
            <p:cNvCxnSpPr>
              <a:stCxn id="95" idx="1"/>
              <a:endCxn id="94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78D84D7-C642-D946-A0F0-3F39FA0E38AA}"/>
                </a:ext>
              </a:extLst>
            </p:cNvPr>
            <p:cNvCxnSpPr>
              <a:stCxn id="98" idx="2"/>
              <a:endCxn id="94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B5DDEA-88CE-BA44-AA9E-E130B58DFE21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646B5CA-165A-B244-AD22-7E51F14E8257}"/>
                </a:ext>
              </a:extLst>
            </p:cNvPr>
            <p:cNvCxnSpPr>
              <a:stCxn id="99" idx="3"/>
              <a:endCxn id="9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B1EB79F-B83F-D64A-B040-2F7F0D19625C}"/>
                </a:ext>
              </a:extLst>
            </p:cNvPr>
            <p:cNvCxnSpPr>
              <a:stCxn id="99" idx="2"/>
              <a:endCxn id="9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9E751EB-A4AD-F14A-9261-B5A40311E696}"/>
                </a:ext>
              </a:extLst>
            </p:cNvPr>
            <p:cNvCxnSpPr>
              <a:stCxn id="97" idx="3"/>
              <a:endCxn id="10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8C714C-AB77-7949-AF51-C2071E516156}"/>
                </a:ext>
              </a:extLst>
            </p:cNvPr>
            <p:cNvCxnSpPr>
              <a:stCxn id="96" idx="2"/>
              <a:endCxn id="10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1E4A890-D4CF-1E40-8F11-E3AF30577A68}"/>
                </a:ext>
              </a:extLst>
            </p:cNvPr>
            <p:cNvCxnSpPr>
              <a:stCxn id="99" idx="3"/>
              <a:endCxn id="101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EA4F49-5772-114B-A00D-A7055FDE454F}"/>
                </a:ext>
              </a:extLst>
            </p:cNvPr>
            <p:cNvCxnSpPr>
              <a:stCxn id="96" idx="0"/>
              <a:endCxn id="101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0F4C6B-E976-E644-BA83-5DAA9F5395CB}"/>
                </a:ext>
              </a:extLst>
            </p:cNvPr>
            <p:cNvCxnSpPr>
              <a:stCxn id="95" idx="0"/>
              <a:endCxn id="10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738A74-E240-004D-B06D-8E17C989BD92}"/>
                </a:ext>
              </a:extLst>
            </p:cNvPr>
            <p:cNvCxnSpPr>
              <a:stCxn id="95" idx="0"/>
              <a:endCxn id="9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8B99A10-B23B-AD4E-AAD0-8E0856319EB4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2" name="Isosceles Triangle 99">
                <a:extLst>
                  <a:ext uri="{FF2B5EF4-FFF2-40B4-BE49-F238E27FC236}">
                    <a16:creationId xmlns:a16="http://schemas.microsoft.com/office/drawing/2014/main" id="{AF0C235B-70AC-8947-B2F6-5D7BFA6F2DA5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65ECE9C-FA1B-DA47-AA13-9D2665D1E621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0F0520-211B-FC4F-BC84-942729FF845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6F386D4-22AB-4846-AB8B-4C80A0466DCF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7181F-92CA-5C46-8A51-B9D5AAAF4A05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E8CF4C6-7A89-0B42-826C-389A347EEB9C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6A5B417-8AB5-4C44-BA16-2D4D194BCB44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62F92E-C977-1649-829C-C3348D72378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C2B4B04-0626-9049-B74E-E803007E4BB6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89B0B71-B8C2-E34D-BA88-03D08CCD0181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090E35-5F55-5841-A3DF-0BD4230EE053}"/>
              </a:ext>
            </a:extLst>
          </p:cNvPr>
          <p:cNvGrpSpPr/>
          <p:nvPr/>
        </p:nvGrpSpPr>
        <p:grpSpPr>
          <a:xfrm>
            <a:off x="720712" y="5001044"/>
            <a:ext cx="1955958" cy="1256058"/>
            <a:chOff x="106276" y="1299638"/>
            <a:chExt cx="8301690" cy="5331100"/>
          </a:xfrm>
        </p:grpSpPr>
        <p:pic>
          <p:nvPicPr>
            <p:cNvPr id="105" name="Picture 2" descr="Image result for Prince Harry">
              <a:extLst>
                <a:ext uri="{FF2B5EF4-FFF2-40B4-BE49-F238E27FC236}">
                  <a16:creationId xmlns:a16="http://schemas.microsoft.com/office/drawing/2014/main" id="{50AEEDE8-173C-7544-A2BD-778866DCD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Image result for meghan markle">
              <a:extLst>
                <a:ext uri="{FF2B5EF4-FFF2-40B4-BE49-F238E27FC236}">
                  <a16:creationId xmlns:a16="http://schemas.microsoft.com/office/drawing/2014/main" id="{D198FF3A-06D4-5745-9579-68E898427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Image result for Prince Charles">
              <a:extLst>
                <a:ext uri="{FF2B5EF4-FFF2-40B4-BE49-F238E27FC236}">
                  <a16:creationId xmlns:a16="http://schemas.microsoft.com/office/drawing/2014/main" id="{9DE8677D-E7AA-324F-A1F8-0A2C43F6C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Image result for queen elizabeth">
              <a:extLst>
                <a:ext uri="{FF2B5EF4-FFF2-40B4-BE49-F238E27FC236}">
                  <a16:creationId xmlns:a16="http://schemas.microsoft.com/office/drawing/2014/main" id="{A4600613-F169-1444-8787-6B73FC30AE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Image result for Donald Trump">
              <a:extLst>
                <a:ext uri="{FF2B5EF4-FFF2-40B4-BE49-F238E27FC236}">
                  <a16:creationId xmlns:a16="http://schemas.microsoft.com/office/drawing/2014/main" id="{B5B2A7E9-C857-1546-909D-054055B6D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Image result for prince george">
              <a:extLst>
                <a:ext uri="{FF2B5EF4-FFF2-40B4-BE49-F238E27FC236}">
                  <a16:creationId xmlns:a16="http://schemas.microsoft.com/office/drawing/2014/main" id="{4A1C76DC-1482-8C47-A9B1-854350874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8" descr="Image result for justin trudeau">
              <a:extLst>
                <a:ext uri="{FF2B5EF4-FFF2-40B4-BE49-F238E27FC236}">
                  <a16:creationId xmlns:a16="http://schemas.microsoft.com/office/drawing/2014/main" id="{8CA598B5-031F-4D48-AFAE-15311B8D4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0" descr="Image result for Elton John">
              <a:extLst>
                <a:ext uri="{FF2B5EF4-FFF2-40B4-BE49-F238E27FC236}">
                  <a16:creationId xmlns:a16="http://schemas.microsoft.com/office/drawing/2014/main" id="{E57BB1C0-451A-A44F-A851-D6E9BE261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8" descr="Image result for theresa may">
              <a:extLst>
                <a:ext uri="{FF2B5EF4-FFF2-40B4-BE49-F238E27FC236}">
                  <a16:creationId xmlns:a16="http://schemas.microsoft.com/office/drawing/2014/main" id="{712D30D8-641C-0C48-B4AD-0111A9C47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2" descr="https://www.cs.virginia.edu/~asb/images/me.jpg">
              <a:extLst>
                <a:ext uri="{FF2B5EF4-FFF2-40B4-BE49-F238E27FC236}">
                  <a16:creationId xmlns:a16="http://schemas.microsoft.com/office/drawing/2014/main" id="{760C0559-9304-2441-B13B-18089AB0D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34" descr="Image result for angela merkel">
              <a:extLst>
                <a:ext uri="{FF2B5EF4-FFF2-40B4-BE49-F238E27FC236}">
                  <a16:creationId xmlns:a16="http://schemas.microsoft.com/office/drawing/2014/main" id="{197BC66F-1BAB-0B4F-AFC2-0D9146CE0D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6" descr="Image result for paul mccartney">
              <a:extLst>
                <a:ext uri="{FF2B5EF4-FFF2-40B4-BE49-F238E27FC236}">
                  <a16:creationId xmlns:a16="http://schemas.microsoft.com/office/drawing/2014/main" id="{AE98235A-83E4-AF40-8D35-446DBE988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72A570-AD15-9642-8A34-CD9F8E24AFAD}"/>
                </a:ext>
              </a:extLst>
            </p:cNvPr>
            <p:cNvCxnSpPr>
              <a:stCxn id="110" idx="3"/>
              <a:endCxn id="10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6E20A41-57A6-A045-8108-07967717C5BB}"/>
                </a:ext>
              </a:extLst>
            </p:cNvPr>
            <p:cNvCxnSpPr>
              <a:stCxn id="106" idx="3"/>
              <a:endCxn id="11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23E1C80-DD24-E248-81E8-A90C7C3F39CC}"/>
                </a:ext>
              </a:extLst>
            </p:cNvPr>
            <p:cNvCxnSpPr>
              <a:stCxn id="105" idx="3"/>
              <a:endCxn id="11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A5A4D20-AF39-E74C-8097-136F7B56C986}"/>
                </a:ext>
              </a:extLst>
            </p:cNvPr>
            <p:cNvCxnSpPr>
              <a:stCxn id="107" idx="1"/>
              <a:endCxn id="11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39F81B-4B90-6A4D-9C27-E75FB91D2149}"/>
                </a:ext>
              </a:extLst>
            </p:cNvPr>
            <p:cNvCxnSpPr>
              <a:stCxn id="107" idx="1"/>
              <a:endCxn id="11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4507C4-5A81-D041-86F9-29A4FAF9CA65}"/>
                </a:ext>
              </a:extLst>
            </p:cNvPr>
            <p:cNvCxnSpPr>
              <a:stCxn id="107" idx="1"/>
              <a:endCxn id="11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90B6F3B-5BBF-0545-97B2-AC770162BD78}"/>
                </a:ext>
              </a:extLst>
            </p:cNvPr>
            <p:cNvCxnSpPr>
              <a:stCxn id="107" idx="1"/>
              <a:endCxn id="11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2CA11CF-9167-8747-84C5-BAA484E19FA5}"/>
                </a:ext>
              </a:extLst>
            </p:cNvPr>
            <p:cNvCxnSpPr>
              <a:stCxn id="111" idx="1"/>
              <a:endCxn id="11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41A8245-AA58-0C4C-BB8C-FA31E5F01156}"/>
                </a:ext>
              </a:extLst>
            </p:cNvPr>
            <p:cNvCxnSpPr>
              <a:stCxn id="112" idx="1"/>
              <a:endCxn id="11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96AE9E-5B8B-1D4D-9E92-5E2EA651F2FE}"/>
                </a:ext>
              </a:extLst>
            </p:cNvPr>
            <p:cNvCxnSpPr>
              <a:stCxn id="108" idx="1"/>
              <a:endCxn id="11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1299708-939E-2347-BA54-C358CAF8F8F8}"/>
                </a:ext>
              </a:extLst>
            </p:cNvPr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442784A-AC22-DA45-9A6C-FB4570270430}"/>
                </a:ext>
              </a:extLst>
            </p:cNvPr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D111D9-7B4E-BA45-A44B-20D2E3D11342}"/>
                </a:ext>
              </a:extLst>
            </p:cNvPr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5CB691D-C7F9-0D4E-843F-E4D660A0EA6C}"/>
                </a:ext>
              </a:extLst>
            </p:cNvPr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11CED17-C517-8E4F-AF70-30372166850A}"/>
                </a:ext>
              </a:extLst>
            </p:cNvPr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BCB31C9-20FD-8149-8D5A-DE4A572A03FA}"/>
                </a:ext>
              </a:extLst>
            </p:cNvPr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/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blipFill>
                <a:blip r:embed="rId32"/>
                <a:stretch>
                  <a:fillRect r="-13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/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blipFill>
                <a:blip r:embed="rId33"/>
                <a:stretch>
                  <a:fillRect r="-135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8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MaxIndSet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  <a:endParaRPr lang="en-US" dirty="0">
                  <a:solidFill>
                    <a:srgbClr val="FFA7FF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448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MinVertCov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/>
                      <m:t>MinVertCov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blipFill>
                <a:blip r:embed="rId3"/>
                <a:stretch>
                  <a:fillRect l="-30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468093" y="4311164"/>
            <a:ext cx="171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for </a:t>
            </a:r>
            <a:br>
              <a:rPr lang="en-US" sz="2400" dirty="0"/>
            </a:br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90741" y="2461491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286" y="2136094"/>
            <a:ext cx="21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 nothing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448800" y="372583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for </a:t>
            </a:r>
            <a:r>
              <a:rPr lang="en-US" sz="2400" b="1" dirty="0" err="1"/>
              <a:t>MinVertCov</a:t>
            </a:r>
            <a:endParaRPr lang="en-US" sz="24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444046" y="4035777"/>
            <a:ext cx="333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Take complement of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9DB42-E476-9D42-8AF3-77ABCB3B51F4}"/>
              </a:ext>
            </a:extLst>
          </p:cNvPr>
          <p:cNvGrpSpPr/>
          <p:nvPr/>
        </p:nvGrpSpPr>
        <p:grpSpPr>
          <a:xfrm>
            <a:off x="806191" y="1944732"/>
            <a:ext cx="2080891" cy="1412299"/>
            <a:chOff x="307975" y="1345680"/>
            <a:chExt cx="7787040" cy="5285058"/>
          </a:xfrm>
        </p:grpSpPr>
        <p:pic>
          <p:nvPicPr>
            <p:cNvPr id="26" name="Picture 2" descr="Image result for Prince Harry">
              <a:extLst>
                <a:ext uri="{FF2B5EF4-FFF2-40B4-BE49-F238E27FC236}">
                  <a16:creationId xmlns:a16="http://schemas.microsoft.com/office/drawing/2014/main" id="{D8010A89-5122-CE46-86DB-25A9513B2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meghan markle">
              <a:extLst>
                <a:ext uri="{FF2B5EF4-FFF2-40B4-BE49-F238E27FC236}">
                  <a16:creationId xmlns:a16="http://schemas.microsoft.com/office/drawing/2014/main" id="{35422A23-5BCA-F141-8E02-8F0239F8B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Image result for Prince Charles">
              <a:extLst>
                <a:ext uri="{FF2B5EF4-FFF2-40B4-BE49-F238E27FC236}">
                  <a16:creationId xmlns:a16="http://schemas.microsoft.com/office/drawing/2014/main" id="{6586D11E-8ABB-8E49-AD03-76D1F7B08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queen elizabeth">
              <a:extLst>
                <a:ext uri="{FF2B5EF4-FFF2-40B4-BE49-F238E27FC236}">
                  <a16:creationId xmlns:a16="http://schemas.microsoft.com/office/drawing/2014/main" id="{4254E11F-015B-AD4D-9BD2-C5108B8243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Image result for Donald Trump">
              <a:extLst>
                <a:ext uri="{FF2B5EF4-FFF2-40B4-BE49-F238E27FC236}">
                  <a16:creationId xmlns:a16="http://schemas.microsoft.com/office/drawing/2014/main" id="{AF9123C4-B33C-E64E-98D0-D380A4EF5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Image result for prince george">
              <a:extLst>
                <a:ext uri="{FF2B5EF4-FFF2-40B4-BE49-F238E27FC236}">
                  <a16:creationId xmlns:a16="http://schemas.microsoft.com/office/drawing/2014/main" id="{303E4DBF-37CC-B943-A3BC-77160A92F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8" descr="Image result for justin trudeau">
              <a:extLst>
                <a:ext uri="{FF2B5EF4-FFF2-40B4-BE49-F238E27FC236}">
                  <a16:creationId xmlns:a16="http://schemas.microsoft.com/office/drawing/2014/main" id="{53AD85F9-DE0D-9048-94C7-9962CE251B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 descr="Image result for Elton John">
              <a:extLst>
                <a:ext uri="{FF2B5EF4-FFF2-40B4-BE49-F238E27FC236}">
                  <a16:creationId xmlns:a16="http://schemas.microsoft.com/office/drawing/2014/main" id="{0777569C-7FB2-374F-A8A3-5F13A076D6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Image result for theresa may">
              <a:extLst>
                <a:ext uri="{FF2B5EF4-FFF2-40B4-BE49-F238E27FC236}">
                  <a16:creationId xmlns:a16="http://schemas.microsoft.com/office/drawing/2014/main" id="{A3B6A237-B574-5D45-8265-5EFD990F7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2" descr="https://www.cs.virginia.edu/~asb/images/me.jpg">
              <a:extLst>
                <a:ext uri="{FF2B5EF4-FFF2-40B4-BE49-F238E27FC236}">
                  <a16:creationId xmlns:a16="http://schemas.microsoft.com/office/drawing/2014/main" id="{8FC38A75-6ED8-2E4C-AE82-AA283FD59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Image result for angela merkel">
              <a:extLst>
                <a:ext uri="{FF2B5EF4-FFF2-40B4-BE49-F238E27FC236}">
                  <a16:creationId xmlns:a16="http://schemas.microsoft.com/office/drawing/2014/main" id="{2A9DC254-9CB3-9D4F-888D-BF38CD639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6" descr="Image result for paul mccartney">
              <a:extLst>
                <a:ext uri="{FF2B5EF4-FFF2-40B4-BE49-F238E27FC236}">
                  <a16:creationId xmlns:a16="http://schemas.microsoft.com/office/drawing/2014/main" id="{EDAB4D3C-BA13-4345-B005-E350D7EE6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2AB1C3-E3B8-564A-9FFA-E74EBAD01D5F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FD886E9-3131-0D4F-A862-9D0F23462499}"/>
                </a:ext>
              </a:extLst>
            </p:cNvPr>
            <p:cNvCxnSpPr>
              <a:stCxn id="27" idx="3"/>
              <a:endCxn id="41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C000F3-6A2B-0944-8191-62C3423CF1E4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C0BE9-B694-CC4E-A905-8D16FE1DFDC5}"/>
                </a:ext>
              </a:extLst>
            </p:cNvPr>
            <p:cNvCxnSpPr>
              <a:stCxn id="29" idx="1"/>
              <a:endCxn id="43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98601-FA2C-CB46-857F-B919F45CA2C1}"/>
                </a:ext>
              </a:extLst>
            </p:cNvPr>
            <p:cNvCxnSpPr>
              <a:stCxn id="29" idx="1"/>
              <a:endCxn id="41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9A4A-D4A6-9349-887E-94B6E0DF0CCC}"/>
                </a:ext>
              </a:extLst>
            </p:cNvPr>
            <p:cNvCxnSpPr>
              <a:stCxn id="29" idx="1"/>
              <a:endCxn id="39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A405AB-64E6-BC45-B106-D13B82C51A98}"/>
                </a:ext>
              </a:extLst>
            </p:cNvPr>
            <p:cNvCxnSpPr>
              <a:stCxn id="29" idx="1"/>
              <a:endCxn id="38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6FDC8C-1BDC-6449-8DE7-E8828A83BF2D}"/>
                </a:ext>
              </a:extLst>
            </p:cNvPr>
            <p:cNvCxnSpPr>
              <a:stCxn id="38" idx="1"/>
              <a:endCxn id="40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B5FF42-E9D2-4D4C-9D84-7BBD7E130014}"/>
                </a:ext>
              </a:extLst>
            </p:cNvPr>
            <p:cNvCxnSpPr>
              <a:stCxn id="39" idx="1"/>
              <a:endCxn id="42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D34167-D090-6F45-B913-CCD900778730}"/>
                </a:ext>
              </a:extLst>
            </p:cNvPr>
            <p:cNvCxnSpPr>
              <a:stCxn id="33" idx="1"/>
              <a:endCxn id="40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0DB5E9-D3C3-0B4B-AC9D-2E235D484C86}"/>
              </a:ext>
            </a:extLst>
          </p:cNvPr>
          <p:cNvGrpSpPr/>
          <p:nvPr/>
        </p:nvGrpSpPr>
        <p:grpSpPr>
          <a:xfrm>
            <a:off x="9716829" y="1961773"/>
            <a:ext cx="1447858" cy="1290148"/>
            <a:chOff x="657225" y="1481300"/>
            <a:chExt cx="5514975" cy="491424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006AE2-90C2-7545-A1E1-F530246FC52B}"/>
                </a:ext>
              </a:extLst>
            </p:cNvPr>
            <p:cNvCxnSpPr>
              <a:stCxn id="78" idx="1"/>
              <a:endCxn id="70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84FC1D-2DBC-6E4E-88B9-53F238A51A61}"/>
                </a:ext>
              </a:extLst>
            </p:cNvPr>
            <p:cNvCxnSpPr>
              <a:stCxn id="69" idx="2"/>
              <a:endCxn id="7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EF5C27-5329-9F4B-B662-1BFE32AE8FBF}"/>
                </a:ext>
              </a:extLst>
            </p:cNvPr>
            <p:cNvCxnSpPr>
              <a:stCxn id="70" idx="1"/>
              <a:endCxn id="69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3E25B9-C36B-374E-9119-9432A1817A4B}"/>
                </a:ext>
              </a:extLst>
            </p:cNvPr>
            <p:cNvCxnSpPr>
              <a:stCxn id="73" idx="2"/>
              <a:endCxn id="69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7D7088-7ECF-5E41-8AC2-DDAB697491BD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BD173-3EA8-2B4A-AEAF-35E9EF6F47BF}"/>
                </a:ext>
              </a:extLst>
            </p:cNvPr>
            <p:cNvCxnSpPr>
              <a:stCxn id="74" idx="3"/>
              <a:endCxn id="71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40474A-B52E-2848-93CD-A38E062B067B}"/>
                </a:ext>
              </a:extLst>
            </p:cNvPr>
            <p:cNvCxnSpPr>
              <a:stCxn id="74" idx="2"/>
              <a:endCxn id="72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85C4AE-A345-3F46-826B-EE4E36FB098A}"/>
                </a:ext>
              </a:extLst>
            </p:cNvPr>
            <p:cNvCxnSpPr>
              <a:stCxn id="72" idx="3"/>
              <a:endCxn id="75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F49EE6-7077-F84F-89E1-0BFD32B39672}"/>
                </a:ext>
              </a:extLst>
            </p:cNvPr>
            <p:cNvCxnSpPr>
              <a:stCxn id="71" idx="2"/>
              <a:endCxn id="75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9075F1-6067-0146-A72E-7EDBBA5B5E32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E514F8-3CA5-BA40-9F00-1E91B896365B}"/>
                </a:ext>
              </a:extLst>
            </p:cNvPr>
            <p:cNvCxnSpPr>
              <a:stCxn id="71" idx="0"/>
              <a:endCxn id="76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1EC369-E1B3-4A42-B22A-4D8754A34F76}"/>
                </a:ext>
              </a:extLst>
            </p:cNvPr>
            <p:cNvCxnSpPr>
              <a:stCxn id="70" idx="0"/>
              <a:endCxn id="75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9E78B6-A500-A54B-B650-4341A92FB9C2}"/>
                </a:ext>
              </a:extLst>
            </p:cNvPr>
            <p:cNvCxnSpPr>
              <a:stCxn id="70" idx="0"/>
              <a:endCxn id="71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1B1E9-A9F4-9B45-BE40-BEE05AEBBEC6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7" name="Isosceles Triangle 74">
                <a:extLst>
                  <a:ext uri="{FF2B5EF4-FFF2-40B4-BE49-F238E27FC236}">
                    <a16:creationId xmlns:a16="http://schemas.microsoft.com/office/drawing/2014/main" id="{D4580549-2498-B54D-8CE5-5B7E05A0EBE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D97269-1B6F-044E-9233-23B0C689B39B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A8EBE89-546B-4E40-96FC-35567B1631C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987717-1D85-394A-9A83-A5B693A2A399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9F559F-2318-9240-ADA0-F01F8488899E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C26207-0486-F64B-8308-EBC5B80F1714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FCF74C-9738-E346-A4C0-8CC3BF8F19A6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80B0BA-C2D7-8F42-A22C-227970BA26C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5722BF-9CDD-334B-A397-1FABFFCE3219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FA4B51-CA08-C44E-AAD9-C81CDB108955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4CDB0C-152C-D448-9F65-B60001DD33A9}"/>
              </a:ext>
            </a:extLst>
          </p:cNvPr>
          <p:cNvGrpSpPr/>
          <p:nvPr/>
        </p:nvGrpSpPr>
        <p:grpSpPr>
          <a:xfrm>
            <a:off x="9776844" y="5108945"/>
            <a:ext cx="1447858" cy="1290148"/>
            <a:chOff x="657225" y="1481300"/>
            <a:chExt cx="5514975" cy="49142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4186C3-5CDA-1946-83B4-1F6CEDB5A26E}"/>
                </a:ext>
              </a:extLst>
            </p:cNvPr>
            <p:cNvCxnSpPr>
              <a:stCxn id="103" idx="1"/>
              <a:endCxn id="95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EF2735-E76F-7745-BDB5-8A7A47DB85DD}"/>
                </a:ext>
              </a:extLst>
            </p:cNvPr>
            <p:cNvCxnSpPr>
              <a:stCxn id="94" idx="2"/>
              <a:endCxn id="103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62719D-ED91-B247-83FD-11991FB6DFD8}"/>
                </a:ext>
              </a:extLst>
            </p:cNvPr>
            <p:cNvCxnSpPr>
              <a:stCxn id="95" idx="1"/>
              <a:endCxn id="94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78D84D7-C642-D946-A0F0-3F39FA0E38AA}"/>
                </a:ext>
              </a:extLst>
            </p:cNvPr>
            <p:cNvCxnSpPr>
              <a:stCxn id="98" idx="2"/>
              <a:endCxn id="94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B5DDEA-88CE-BA44-AA9E-E130B58DFE21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646B5CA-165A-B244-AD22-7E51F14E8257}"/>
                </a:ext>
              </a:extLst>
            </p:cNvPr>
            <p:cNvCxnSpPr>
              <a:stCxn id="99" idx="3"/>
              <a:endCxn id="9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B1EB79F-B83F-D64A-B040-2F7F0D19625C}"/>
                </a:ext>
              </a:extLst>
            </p:cNvPr>
            <p:cNvCxnSpPr>
              <a:stCxn id="99" idx="2"/>
              <a:endCxn id="9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9E751EB-A4AD-F14A-9261-B5A40311E696}"/>
                </a:ext>
              </a:extLst>
            </p:cNvPr>
            <p:cNvCxnSpPr>
              <a:stCxn id="97" idx="3"/>
              <a:endCxn id="10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8C714C-AB77-7949-AF51-C2071E516156}"/>
                </a:ext>
              </a:extLst>
            </p:cNvPr>
            <p:cNvCxnSpPr>
              <a:stCxn id="96" idx="2"/>
              <a:endCxn id="10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1E4A890-D4CF-1E40-8F11-E3AF30577A68}"/>
                </a:ext>
              </a:extLst>
            </p:cNvPr>
            <p:cNvCxnSpPr>
              <a:stCxn id="99" idx="3"/>
              <a:endCxn id="101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EA4F49-5772-114B-A00D-A7055FDE454F}"/>
                </a:ext>
              </a:extLst>
            </p:cNvPr>
            <p:cNvCxnSpPr>
              <a:stCxn id="96" idx="0"/>
              <a:endCxn id="101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0F4C6B-E976-E644-BA83-5DAA9F5395CB}"/>
                </a:ext>
              </a:extLst>
            </p:cNvPr>
            <p:cNvCxnSpPr>
              <a:stCxn id="95" idx="0"/>
              <a:endCxn id="10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738A74-E240-004D-B06D-8E17C989BD92}"/>
                </a:ext>
              </a:extLst>
            </p:cNvPr>
            <p:cNvCxnSpPr>
              <a:stCxn id="95" idx="0"/>
              <a:endCxn id="9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8B99A10-B23B-AD4E-AAD0-8E0856319EB4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2" name="Isosceles Triangle 99">
                <a:extLst>
                  <a:ext uri="{FF2B5EF4-FFF2-40B4-BE49-F238E27FC236}">
                    <a16:creationId xmlns:a16="http://schemas.microsoft.com/office/drawing/2014/main" id="{AF0C235B-70AC-8947-B2F6-5D7BFA6F2DA5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65ECE9C-FA1B-DA47-AA13-9D2665D1E621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0F0520-211B-FC4F-BC84-942729FF845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6F386D4-22AB-4846-AB8B-4C80A0466DCF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7181F-92CA-5C46-8A51-B9D5AAAF4A05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E8CF4C6-7A89-0B42-826C-389A347EEB9C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6A5B417-8AB5-4C44-BA16-2D4D194BCB44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62F92E-C977-1649-829C-C3348D72378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C2B4B04-0626-9049-B74E-E803007E4BB6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89B0B71-B8C2-E34D-BA88-03D08CCD0181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090E35-5F55-5841-A3DF-0BD4230EE053}"/>
              </a:ext>
            </a:extLst>
          </p:cNvPr>
          <p:cNvGrpSpPr/>
          <p:nvPr/>
        </p:nvGrpSpPr>
        <p:grpSpPr>
          <a:xfrm>
            <a:off x="720712" y="5001044"/>
            <a:ext cx="1955958" cy="1256058"/>
            <a:chOff x="106276" y="1299638"/>
            <a:chExt cx="8301690" cy="5331100"/>
          </a:xfrm>
        </p:grpSpPr>
        <p:pic>
          <p:nvPicPr>
            <p:cNvPr id="105" name="Picture 2" descr="Image result for Prince Harry">
              <a:extLst>
                <a:ext uri="{FF2B5EF4-FFF2-40B4-BE49-F238E27FC236}">
                  <a16:creationId xmlns:a16="http://schemas.microsoft.com/office/drawing/2014/main" id="{50AEEDE8-173C-7544-A2BD-778866DCD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Image result for meghan markle">
              <a:extLst>
                <a:ext uri="{FF2B5EF4-FFF2-40B4-BE49-F238E27FC236}">
                  <a16:creationId xmlns:a16="http://schemas.microsoft.com/office/drawing/2014/main" id="{D198FF3A-06D4-5745-9579-68E898427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Image result for Prince Charles">
              <a:extLst>
                <a:ext uri="{FF2B5EF4-FFF2-40B4-BE49-F238E27FC236}">
                  <a16:creationId xmlns:a16="http://schemas.microsoft.com/office/drawing/2014/main" id="{9DE8677D-E7AA-324F-A1F8-0A2C43F6C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Image result for queen elizabeth">
              <a:extLst>
                <a:ext uri="{FF2B5EF4-FFF2-40B4-BE49-F238E27FC236}">
                  <a16:creationId xmlns:a16="http://schemas.microsoft.com/office/drawing/2014/main" id="{A4600613-F169-1444-8787-6B73FC30AE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Image result for Donald Trump">
              <a:extLst>
                <a:ext uri="{FF2B5EF4-FFF2-40B4-BE49-F238E27FC236}">
                  <a16:creationId xmlns:a16="http://schemas.microsoft.com/office/drawing/2014/main" id="{B5B2A7E9-C857-1546-909D-054055B6D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Image result for prince george">
              <a:extLst>
                <a:ext uri="{FF2B5EF4-FFF2-40B4-BE49-F238E27FC236}">
                  <a16:creationId xmlns:a16="http://schemas.microsoft.com/office/drawing/2014/main" id="{4A1C76DC-1482-8C47-A9B1-854350874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8" descr="Image result for justin trudeau">
              <a:extLst>
                <a:ext uri="{FF2B5EF4-FFF2-40B4-BE49-F238E27FC236}">
                  <a16:creationId xmlns:a16="http://schemas.microsoft.com/office/drawing/2014/main" id="{8CA598B5-031F-4D48-AFAE-15311B8D4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0" descr="Image result for Elton John">
              <a:extLst>
                <a:ext uri="{FF2B5EF4-FFF2-40B4-BE49-F238E27FC236}">
                  <a16:creationId xmlns:a16="http://schemas.microsoft.com/office/drawing/2014/main" id="{E57BB1C0-451A-A44F-A851-D6E9BE261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8" descr="Image result for theresa may">
              <a:extLst>
                <a:ext uri="{FF2B5EF4-FFF2-40B4-BE49-F238E27FC236}">
                  <a16:creationId xmlns:a16="http://schemas.microsoft.com/office/drawing/2014/main" id="{712D30D8-641C-0C48-B4AD-0111A9C47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2" descr="https://www.cs.virginia.edu/~asb/images/me.jpg">
              <a:extLst>
                <a:ext uri="{FF2B5EF4-FFF2-40B4-BE49-F238E27FC236}">
                  <a16:creationId xmlns:a16="http://schemas.microsoft.com/office/drawing/2014/main" id="{760C0559-9304-2441-B13B-18089AB0D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34" descr="Image result for angela merkel">
              <a:extLst>
                <a:ext uri="{FF2B5EF4-FFF2-40B4-BE49-F238E27FC236}">
                  <a16:creationId xmlns:a16="http://schemas.microsoft.com/office/drawing/2014/main" id="{197BC66F-1BAB-0B4F-AFC2-0D9146CE0D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6" descr="Image result for paul mccartney">
              <a:extLst>
                <a:ext uri="{FF2B5EF4-FFF2-40B4-BE49-F238E27FC236}">
                  <a16:creationId xmlns:a16="http://schemas.microsoft.com/office/drawing/2014/main" id="{AE98235A-83E4-AF40-8D35-446DBE988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72A570-AD15-9642-8A34-CD9F8E24AFAD}"/>
                </a:ext>
              </a:extLst>
            </p:cNvPr>
            <p:cNvCxnSpPr>
              <a:stCxn id="110" idx="3"/>
              <a:endCxn id="10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6E20A41-57A6-A045-8108-07967717C5BB}"/>
                </a:ext>
              </a:extLst>
            </p:cNvPr>
            <p:cNvCxnSpPr>
              <a:stCxn id="106" idx="3"/>
              <a:endCxn id="11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23E1C80-DD24-E248-81E8-A90C7C3F39CC}"/>
                </a:ext>
              </a:extLst>
            </p:cNvPr>
            <p:cNvCxnSpPr>
              <a:stCxn id="105" idx="3"/>
              <a:endCxn id="11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A5A4D20-AF39-E74C-8097-136F7B56C986}"/>
                </a:ext>
              </a:extLst>
            </p:cNvPr>
            <p:cNvCxnSpPr>
              <a:stCxn id="107" idx="1"/>
              <a:endCxn id="11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39F81B-4B90-6A4D-9C27-E75FB91D2149}"/>
                </a:ext>
              </a:extLst>
            </p:cNvPr>
            <p:cNvCxnSpPr>
              <a:stCxn id="107" idx="1"/>
              <a:endCxn id="11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4507C4-5A81-D041-86F9-29A4FAF9CA65}"/>
                </a:ext>
              </a:extLst>
            </p:cNvPr>
            <p:cNvCxnSpPr>
              <a:stCxn id="107" idx="1"/>
              <a:endCxn id="11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90B6F3B-5BBF-0545-97B2-AC770162BD78}"/>
                </a:ext>
              </a:extLst>
            </p:cNvPr>
            <p:cNvCxnSpPr>
              <a:stCxn id="107" idx="1"/>
              <a:endCxn id="11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2CA11CF-9167-8747-84C5-BAA484E19FA5}"/>
                </a:ext>
              </a:extLst>
            </p:cNvPr>
            <p:cNvCxnSpPr>
              <a:stCxn id="111" idx="1"/>
              <a:endCxn id="11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41A8245-AA58-0C4C-BB8C-FA31E5F01156}"/>
                </a:ext>
              </a:extLst>
            </p:cNvPr>
            <p:cNvCxnSpPr>
              <a:stCxn id="112" idx="1"/>
              <a:endCxn id="11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96AE9E-5B8B-1D4D-9E92-5E2EA651F2FE}"/>
                </a:ext>
              </a:extLst>
            </p:cNvPr>
            <p:cNvCxnSpPr>
              <a:stCxn id="108" idx="1"/>
              <a:endCxn id="11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1299708-939E-2347-BA54-C358CAF8F8F8}"/>
                </a:ext>
              </a:extLst>
            </p:cNvPr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442784A-AC22-DA45-9A6C-FB4570270430}"/>
                </a:ext>
              </a:extLst>
            </p:cNvPr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D111D9-7B4E-BA45-A44B-20D2E3D11342}"/>
                </a:ext>
              </a:extLst>
            </p:cNvPr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5CB691D-C7F9-0D4E-843F-E4D660A0EA6C}"/>
                </a:ext>
              </a:extLst>
            </p:cNvPr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11CED17-C517-8E4F-AF70-30372166850A}"/>
                </a:ext>
              </a:extLst>
            </p:cNvPr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BCB31C9-20FD-8149-8D5A-DE4A572A03FA}"/>
                </a:ext>
              </a:extLst>
            </p:cNvPr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/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blipFill>
                <a:blip r:embed="rId32"/>
                <a:stretch>
                  <a:fillRect r="-13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/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blipFill>
                <a:blip r:embed="rId33"/>
                <a:stretch>
                  <a:fillRect r="-135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268507" y="2401937"/>
            <a:ext cx="3354530" cy="1937867"/>
          </a:xfrm>
          <a:prstGeom prst="wedgeRoundRectCallout">
            <a:avLst>
              <a:gd name="adj1" fmla="val 77353"/>
              <a:gd name="adj2" fmla="val 81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Yes, it’s kind of trivial, but we just </a:t>
            </a:r>
            <a:r>
              <a:rPr lang="en-US" sz="2400" b="1" u="sng" dirty="0"/>
              <a:t>proved</a:t>
            </a:r>
            <a:r>
              <a:rPr lang="en-US" sz="2400" b="1" dirty="0"/>
              <a:t> it’s a valid reduction.</a:t>
            </a:r>
            <a:br>
              <a:rPr lang="en-US" sz="2400" b="1" dirty="0"/>
            </a:br>
            <a:r>
              <a:rPr lang="en-US" sz="2400" b="1" dirty="0"/>
              <a:t>And it’s polynomial.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ounded Rectangular Callout 134">
                <a:extLst>
                  <a:ext uri="{FF2B5EF4-FFF2-40B4-BE49-F238E27FC236}">
                    <a16:creationId xmlns:a16="http://schemas.microsoft.com/office/drawing/2014/main" id="{C766E3D5-3161-F344-B7DA-A1FBFF99AB32}"/>
                  </a:ext>
                </a:extLst>
              </p:cNvPr>
              <p:cNvSpPr/>
              <p:nvPr/>
            </p:nvSpPr>
            <p:spPr>
              <a:xfrm>
                <a:off x="7066504" y="1855342"/>
                <a:ext cx="4825260" cy="1937867"/>
              </a:xfrm>
              <a:prstGeom prst="wedgeRoundRectCallout">
                <a:avLst>
                  <a:gd name="adj1" fmla="val -30177"/>
                  <a:gd name="adj2" fmla="val 49457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We won’t show it, but showing the other direction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MinVertCov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MaxIndSet</a:t>
                </a:r>
                <a:br>
                  <a:rPr lang="en-US" sz="2800" dirty="0"/>
                </a:br>
                <a:r>
                  <a:rPr lang="en-US" sz="2800" dirty="0"/>
                  <a:t>is like this slide</a:t>
                </a:r>
              </a:p>
            </p:txBody>
          </p:sp>
        </mc:Choice>
        <mc:Fallback>
          <p:sp>
            <p:nvSpPr>
              <p:cNvPr id="135" name="Rounded Rectangular Callout 134">
                <a:extLst>
                  <a:ext uri="{FF2B5EF4-FFF2-40B4-BE49-F238E27FC236}">
                    <a16:creationId xmlns:a16="http://schemas.microsoft.com/office/drawing/2014/main" id="{C766E3D5-3161-F344-B7DA-A1FBFF99A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504" y="1855342"/>
                <a:ext cx="4825260" cy="1937867"/>
              </a:xfrm>
              <a:prstGeom prst="wedgeRoundRectCallout">
                <a:avLst>
                  <a:gd name="adj1" fmla="val -30177"/>
                  <a:gd name="adj2" fmla="val 49457"/>
                  <a:gd name="adj3" fmla="val 16667"/>
                </a:avLst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2038643" y="4548767"/>
                <a:ext cx="8242484" cy="156966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Given that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3200" dirty="0"/>
                  <a:t> B:</a:t>
                </a:r>
                <a:endParaRPr lang="en-US" altLang="en-US" sz="3200" b="1" dirty="0"/>
              </a:p>
              <a:p>
                <a:r>
                  <a:rPr lang="en-US" alt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3200" b="1" i="0" dirty="0" smtClean="0">
                        <a:latin typeface="Cambria Math" panose="02040503050406030204" pitchFamily="18" charset="0"/>
                      </a:rPr>
                      <m:t>𝐰𝐞</m:t>
                    </m:r>
                    <m:r>
                      <a:rPr lang="en-US" alt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1" i="0" dirty="0" smtClean="0">
                        <a:latin typeface="Cambria Math" panose="02040503050406030204" pitchFamily="18" charset="0"/>
                      </a:rPr>
                      <m:t>𝐩𝐫𝐨𝐯𝐞</m:t>
                    </m:r>
                    <m:r>
                      <a:rPr lang="en-US" alt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3200" b="1" dirty="0"/>
                  <a:t> </a:t>
                </a:r>
                <a:r>
                  <a:rPr lang="en-US" altLang="en-US" sz="32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32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32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32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3200" b="1" i="1" dirty="0" smtClean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32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3200" b="1" dirty="0"/>
                  <a:t>time,</a:t>
                </a:r>
                <a:br>
                  <a:rPr lang="en-US" altLang="en-US" sz="3200" b="1" dirty="0"/>
                </a:br>
                <a:r>
                  <a:rPr lang="en-US" altLang="en-US" sz="3200" b="1" dirty="0"/>
                  <a:t>then </a:t>
                </a:r>
                <a14:m>
                  <m:oMath xmlns:m="http://schemas.openxmlformats.org/officeDocument/2006/math">
                    <m:r>
                      <a:rPr lang="en-US" altLang="en-US" sz="32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3200" b="1" dirty="0"/>
                  <a:t> </a:t>
                </a:r>
                <a:r>
                  <a:rPr lang="en-US" altLang="en-US" sz="3200" b="1" dirty="0">
                    <a:solidFill>
                      <a:srgbClr val="FF33CC"/>
                    </a:solidFill>
                  </a:rPr>
                  <a:t>must also require </a:t>
                </a:r>
                <a14:m>
                  <m:oMath xmlns:m="http://schemas.openxmlformats.org/officeDocument/2006/math">
                    <m:r>
                      <a:rPr lang="en-US" altLang="en-US" sz="32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32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32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32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3200" b="1" dirty="0">
                    <a:solidFill>
                      <a:srgbClr val="FF33CC"/>
                    </a:solidFill>
                  </a:rPr>
                  <a:t> time</a:t>
                </a:r>
                <a:r>
                  <a:rPr lang="en-US" altLang="en-US" sz="3200" b="1" dirty="0"/>
                  <a:t>.</a:t>
                </a:r>
                <a:endParaRPr lang="en-US" altLang="en-US" sz="3200" b="1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643" y="4548767"/>
                <a:ext cx="8242484" cy="1569660"/>
              </a:xfrm>
              <a:prstGeom prst="rect">
                <a:avLst/>
              </a:prstGeom>
              <a:blipFill>
                <a:blip r:embed="rId2"/>
                <a:stretch>
                  <a:fillRect l="-1846" t="-5645" b="-11290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MaxIndSet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52938" y="1630129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Reduces to,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𝚯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  </a:t>
                </a:r>
              </a:p>
            </p:txBody>
          </p:sp>
        </mc:Choice>
        <mc:Fallback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938" y="1630129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64624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687441" y="2532757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48200" y="3714873"/>
                <a:ext cx="2355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overhead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4873"/>
                <a:ext cx="2355966" cy="400110"/>
              </a:xfrm>
              <a:prstGeom prst="rect">
                <a:avLst/>
              </a:prstGeom>
              <a:blipFill>
                <a:blip r:embed="rId8"/>
                <a:stretch>
                  <a:fillRect l="-3226" t="-9375" r="-161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608338" y="1254702"/>
            <a:ext cx="2080891" cy="1412299"/>
            <a:chOff x="307975" y="1345680"/>
            <a:chExt cx="7787040" cy="5285058"/>
          </a:xfrm>
        </p:grpSpPr>
        <p:pic>
          <p:nvPicPr>
            <p:cNvPr id="2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/>
            <p:cNvCxnSpPr>
              <a:stCxn id="29" idx="3"/>
              <a:endCxn id="2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3"/>
              <a:endCxn id="3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1"/>
              <a:endCxn id="3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1"/>
              <a:endCxn id="3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1"/>
              <a:endCxn id="3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3" idx="1"/>
              <a:endCxn id="3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1"/>
              <a:endCxn id="3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1"/>
              <a:endCxn id="3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1"/>
              <a:endCxn id="3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991542" y="1291395"/>
            <a:ext cx="1447858" cy="1290148"/>
            <a:chOff x="657225" y="1481300"/>
            <a:chExt cx="5514975" cy="4914248"/>
          </a:xfrm>
        </p:grpSpPr>
        <p:cxnSp>
          <p:nvCxnSpPr>
            <p:cNvPr id="48" name="Straight Connector 47"/>
            <p:cNvCxnSpPr>
              <a:stCxn id="71" idx="1"/>
              <a:endCxn id="6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2" idx="2"/>
              <a:endCxn id="7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3" idx="1"/>
              <a:endCxn id="6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6" idx="2"/>
              <a:endCxn id="6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3"/>
              <a:endCxn id="6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3"/>
              <a:endCxn id="6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6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6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2"/>
              <a:endCxn id="6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3" idx="0"/>
              <a:endCxn id="6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0"/>
              <a:endCxn id="6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0" name="Isosceles Triangle 6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Flowchart: Magnetic Disk 17">
                <a:extLst>
                  <a:ext uri="{FF2B5EF4-FFF2-40B4-BE49-F238E27FC236}">
                    <a16:creationId xmlns:a16="http://schemas.microsoft.com/office/drawing/2014/main" id="{43773A01-5F13-0749-A129-D2D63D6139A8}"/>
                  </a:ext>
                </a:extLst>
              </p:cNvPr>
              <p:cNvSpPr/>
              <p:nvPr/>
            </p:nvSpPr>
            <p:spPr>
              <a:xfrm>
                <a:off x="7901769" y="140330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Flowchart: Magnetic Disk 17">
                <a:extLst>
                  <a:ext uri="{FF2B5EF4-FFF2-40B4-BE49-F238E27FC236}">
                    <a16:creationId xmlns:a16="http://schemas.microsoft.com/office/drawing/2014/main" id="{43773A01-5F13-0749-A129-D2D63D613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69" y="1403306"/>
                <a:ext cx="625924" cy="1184190"/>
              </a:xfrm>
              <a:prstGeom prst="flowChartMagneticDisk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A3FBE1-26DD-B043-B497-3D1C45906DE1}"/>
              </a:ext>
            </a:extLst>
          </p:cNvPr>
          <p:cNvSpPr/>
          <p:nvPr/>
        </p:nvSpPr>
        <p:spPr>
          <a:xfrm>
            <a:off x="2871555" y="3098418"/>
            <a:ext cx="1290571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C5289-9E77-1D4C-810B-45518BDCA502}"/>
              </a:ext>
            </a:extLst>
          </p:cNvPr>
          <p:cNvSpPr txBox="1"/>
          <p:nvPr/>
        </p:nvSpPr>
        <p:spPr>
          <a:xfrm>
            <a:off x="2935117" y="3243537"/>
            <a:ext cx="12270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/>
              <a:t>Algorithm for </a:t>
            </a:r>
            <a:r>
              <a:rPr lang="en-US" altLang="en-US" sz="2000" b="1" dirty="0"/>
              <a:t>B</a:t>
            </a:r>
          </a:p>
          <a:p>
            <a:endParaRPr lang="en-US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813C793-3D26-9246-95A1-1982A17934F7}"/>
              </a:ext>
            </a:extLst>
          </p:cNvPr>
          <p:cNvSpPr/>
          <p:nvPr/>
        </p:nvSpPr>
        <p:spPr>
          <a:xfrm>
            <a:off x="7985796" y="3093472"/>
            <a:ext cx="1290571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11465A-8063-A541-AC22-74C2DC617FE3}"/>
              </a:ext>
            </a:extLst>
          </p:cNvPr>
          <p:cNvSpPr txBox="1"/>
          <p:nvPr/>
        </p:nvSpPr>
        <p:spPr>
          <a:xfrm>
            <a:off x="8049358" y="3238591"/>
            <a:ext cx="12270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/>
              <a:t>Algorithm for </a:t>
            </a:r>
            <a:r>
              <a:rPr lang="en-US" altLang="en-US" sz="2000" b="1" dirty="0"/>
              <a:t>A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ular Callout 74">
                <a:extLst>
                  <a:ext uri="{FF2B5EF4-FFF2-40B4-BE49-F238E27FC236}">
                    <a16:creationId xmlns:a16="http://schemas.microsoft.com/office/drawing/2014/main" id="{867F002B-0F28-E54B-9E0B-4441CBB26ACC}"/>
                  </a:ext>
                </a:extLst>
              </p:cNvPr>
              <p:cNvSpPr/>
              <p:nvPr/>
            </p:nvSpPr>
            <p:spPr>
              <a:xfrm>
                <a:off x="9499443" y="3955981"/>
                <a:ext cx="2487700" cy="1124008"/>
              </a:xfrm>
              <a:prstGeom prst="wedgeRoundRectCallout">
                <a:avLst>
                  <a:gd name="adj1" fmla="val -57613"/>
                  <a:gd name="adj2" fmla="val -79539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If impossible to solve A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…</a:t>
                </a:r>
              </a:p>
            </p:txBody>
          </p:sp>
        </mc:Choice>
        <mc:Fallback>
          <p:sp>
            <p:nvSpPr>
              <p:cNvPr id="75" name="Rounded Rectangular Callout 74">
                <a:extLst>
                  <a:ext uri="{FF2B5EF4-FFF2-40B4-BE49-F238E27FC236}">
                    <a16:creationId xmlns:a16="http://schemas.microsoft.com/office/drawing/2014/main" id="{867F002B-0F28-E54B-9E0B-4441CBB26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43" y="3955981"/>
                <a:ext cx="2487700" cy="1124008"/>
              </a:xfrm>
              <a:prstGeom prst="wedgeRoundRectCallout">
                <a:avLst>
                  <a:gd name="adj1" fmla="val -57613"/>
                  <a:gd name="adj2" fmla="val -79539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ounded Rectangular Callout 75">
                <a:extLst>
                  <a:ext uri="{FF2B5EF4-FFF2-40B4-BE49-F238E27FC236}">
                    <a16:creationId xmlns:a16="http://schemas.microsoft.com/office/drawing/2014/main" id="{8AFF7C12-EA57-E949-9A49-67D817B77535}"/>
                  </a:ext>
                </a:extLst>
              </p:cNvPr>
              <p:cNvSpPr/>
              <p:nvPr/>
            </p:nvSpPr>
            <p:spPr>
              <a:xfrm>
                <a:off x="61844" y="1404665"/>
                <a:ext cx="2469317" cy="3113320"/>
              </a:xfrm>
              <a:prstGeom prst="wedgeRoundRectCallout">
                <a:avLst>
                  <a:gd name="adj1" fmla="val 63997"/>
                  <a:gd name="adj2" fmla="val 1507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…must not be possible to solve B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. Otherwise, reduction gives us  a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solution for A.</a:t>
                </a:r>
              </a:p>
            </p:txBody>
          </p:sp>
        </mc:Choice>
        <mc:Fallback>
          <p:sp>
            <p:nvSpPr>
              <p:cNvPr id="76" name="Rounded Rectangular Callout 75">
                <a:extLst>
                  <a:ext uri="{FF2B5EF4-FFF2-40B4-BE49-F238E27FC236}">
                    <a16:creationId xmlns:a16="http://schemas.microsoft.com/office/drawing/2014/main" id="{8AFF7C12-EA57-E949-9A49-67D817B77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4" y="1404665"/>
                <a:ext cx="2469317" cy="3113320"/>
              </a:xfrm>
              <a:prstGeom prst="wedgeRoundRectCallout">
                <a:avLst>
                  <a:gd name="adj1" fmla="val 63997"/>
                  <a:gd name="adj2" fmla="val 15071"/>
                  <a:gd name="adj3" fmla="val 16667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28D6C3-CD6E-B948-A884-4D97ED6B30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MaxIndSet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28D6C3-CD6E-B948-A884-4D97ED6B3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448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BC95-A300-6440-AB30-F1D2D57E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For two problems A and B, if we show </a:t>
            </a: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b="1" baseline="-25000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B</a:t>
            </a:r>
            <a:r>
              <a:rPr lang="en-US" b="1" dirty="0"/>
              <a:t> then: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we prove A is exponential</a:t>
            </a:r>
            <a:r>
              <a:rPr lang="en-US" dirty="0"/>
              <a:t>, then B must be exponential.</a:t>
            </a:r>
          </a:p>
          <a:p>
            <a:pPr marL="914400" lvl="1" indent="-514350"/>
            <a:r>
              <a:rPr lang="en-US" dirty="0"/>
              <a:t>Otherwise, the polynomial reduction from A to B gives us a polynomial solution to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we find a polynomial algorithm to B</a:t>
            </a:r>
            <a:r>
              <a:rPr lang="en-US" dirty="0"/>
              <a:t>, then A is polynomial.</a:t>
            </a:r>
          </a:p>
          <a:p>
            <a:pPr marL="914400" lvl="1" indent="-514350"/>
            <a:r>
              <a:rPr lang="en-US" dirty="0"/>
              <a:t>Use the reduction: Convert input for A to input for B, solve B in polynomial time, and you have solution for A (in polynomial time)</a:t>
            </a:r>
          </a:p>
          <a:p>
            <a:pPr marL="0" indent="0">
              <a:buNone/>
            </a:pPr>
            <a:r>
              <a:rPr lang="en-US" b="1" dirty="0"/>
              <a:t>Therefore: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MaxIndSet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dirty="0" err="1">
                <a:solidFill>
                  <a:schemeClr val="accent1"/>
                </a:solidFill>
              </a:rPr>
              <a:t>MinVertCov</a:t>
            </a:r>
            <a:r>
              <a:rPr lang="en-US" b="1" dirty="0">
                <a:solidFill>
                  <a:schemeClr val="accent1"/>
                </a:solidFill>
              </a:rPr>
              <a:t> are either both polynomial,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or both exponential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7F84-EC70-CA4F-9BA9-5D211A17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28D6C3-CD6E-B948-A884-4D97ED6B30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MaxIndSet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28D6C3-CD6E-B948-A884-4D97ED6B3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448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BC95-A300-6440-AB30-F1D2D57E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chemeClr val="accent1"/>
                </a:solidFill>
              </a:rPr>
              <a:t>MaxIndSet</a:t>
            </a:r>
            <a:r>
              <a:rPr lang="en-US" b="1" dirty="0">
                <a:solidFill>
                  <a:schemeClr val="accent1"/>
                </a:solidFill>
              </a:rPr>
              <a:t> and </a:t>
            </a:r>
            <a:r>
              <a:rPr lang="en-US" b="1" dirty="0" err="1">
                <a:solidFill>
                  <a:schemeClr val="accent1"/>
                </a:solidFill>
              </a:rPr>
              <a:t>MinVertCov</a:t>
            </a:r>
            <a:r>
              <a:rPr lang="en-US" b="1" dirty="0">
                <a:solidFill>
                  <a:schemeClr val="accent1"/>
                </a:solidFill>
              </a:rPr>
              <a:t> are either both polynomial,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or both exponential</a:t>
            </a:r>
          </a:p>
          <a:p>
            <a:pPr marL="0" indent="0">
              <a:buNone/>
            </a:pPr>
            <a:r>
              <a:rPr lang="en-US" b="1" dirty="0"/>
              <a:t>Which is true?</a:t>
            </a:r>
          </a:p>
          <a:p>
            <a:pPr lvl="1"/>
            <a:r>
              <a:rPr lang="en-US" dirty="0"/>
              <a:t>Spoiler alert: We don’t know which is true!</a:t>
            </a:r>
            <a:br>
              <a:rPr lang="en-US" dirty="0"/>
            </a:br>
            <a:r>
              <a:rPr lang="en-US" dirty="0"/>
              <a:t>(But we think they’re both exponential.)</a:t>
            </a:r>
          </a:p>
          <a:p>
            <a:pPr lvl="1"/>
            <a:r>
              <a:rPr lang="en-US" dirty="0"/>
              <a:t>Both problems are NP-Complete</a:t>
            </a:r>
            <a:br>
              <a:rPr lang="en-US" dirty="0"/>
            </a:br>
            <a:r>
              <a:rPr lang="en-US" dirty="0"/>
              <a:t>(We’ll explain what that means soon!)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7F84-EC70-CA4F-9BA9-5D211A17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3C82-FB1E-9B41-9C6B-87C336C4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Where We’ve Been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30A-8B11-F04A-8AA0-33FCB281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Reductions</a:t>
            </a:r>
            <a:r>
              <a:rPr lang="en-US" dirty="0"/>
              <a:t> between problems</a:t>
            </a:r>
          </a:p>
          <a:p>
            <a:pPr lvl="1"/>
            <a:r>
              <a:rPr lang="en-US" dirty="0"/>
              <a:t>Why?  Can be a practical way of solving a new problem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Coming soon:</a:t>
            </a:r>
            <a:r>
              <a:rPr lang="en-US" dirty="0"/>
              <a:t> A proof about one problem’s complexity can be applied to another</a:t>
            </a:r>
          </a:p>
          <a:p>
            <a:pPr lvl="1"/>
            <a:r>
              <a:rPr lang="en-US" dirty="0"/>
              <a:t>Formal definition of a reduction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Bipartite matching and max network flow</a:t>
            </a:r>
          </a:p>
          <a:p>
            <a:r>
              <a:rPr lang="en-US" b="1" dirty="0">
                <a:solidFill>
                  <a:srgbClr val="C00000"/>
                </a:solidFill>
              </a:rPr>
              <a:t>Today: </a:t>
            </a:r>
            <a:r>
              <a:rPr lang="en-US" dirty="0"/>
              <a:t>example problems: vertex cover and independent set</a:t>
            </a:r>
          </a:p>
          <a:p>
            <a:r>
              <a:rPr lang="en-US" b="1" dirty="0">
                <a:solidFill>
                  <a:srgbClr val="C00000"/>
                </a:solidFill>
              </a:rPr>
              <a:t>Next Lecture:</a:t>
            </a:r>
            <a:r>
              <a:rPr lang="en-US" dirty="0"/>
              <a:t> classes of problems: P, NP, NP-Hard, NP-complete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0457-CF06-D24B-9D75-4320A45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MaxIndSet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MinVertCov</a:t>
                </a:r>
                <a:endParaRPr lang="en-US" dirty="0">
                  <a:solidFill>
                    <a:srgbClr val="FFA7FF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448" b="-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MinVertCov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/>
                      <m:t>MinVertCov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3302443" cy="461665"/>
              </a:xfrm>
              <a:prstGeom prst="rect">
                <a:avLst/>
              </a:prstGeom>
              <a:blipFill>
                <a:blip r:embed="rId3"/>
                <a:stretch>
                  <a:fillRect l="-30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468093" y="4311164"/>
            <a:ext cx="171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for </a:t>
            </a:r>
            <a:br>
              <a:rPr lang="en-US" sz="2400" dirty="0"/>
            </a:br>
            <a:r>
              <a:rPr lang="en-US" sz="2400" b="1" dirty="0" err="1"/>
              <a:t>MaxIndSet</a:t>
            </a:r>
            <a:endParaRPr lang="en-US" sz="2400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90741" y="2461491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286" y="2136094"/>
            <a:ext cx="21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 nothing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448800" y="372583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for </a:t>
            </a:r>
            <a:r>
              <a:rPr lang="en-US" sz="2400" b="1" dirty="0" err="1"/>
              <a:t>MinVertCov</a:t>
            </a:r>
            <a:endParaRPr lang="en-US" sz="24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444046" y="4035777"/>
            <a:ext cx="333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Take complement of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9DB42-E476-9D42-8AF3-77ABCB3B51F4}"/>
              </a:ext>
            </a:extLst>
          </p:cNvPr>
          <p:cNvGrpSpPr/>
          <p:nvPr/>
        </p:nvGrpSpPr>
        <p:grpSpPr>
          <a:xfrm>
            <a:off x="806191" y="1944732"/>
            <a:ext cx="2080891" cy="1412299"/>
            <a:chOff x="307975" y="1345680"/>
            <a:chExt cx="7787040" cy="5285058"/>
          </a:xfrm>
        </p:grpSpPr>
        <p:pic>
          <p:nvPicPr>
            <p:cNvPr id="26" name="Picture 2" descr="Image result for Prince Harry">
              <a:extLst>
                <a:ext uri="{FF2B5EF4-FFF2-40B4-BE49-F238E27FC236}">
                  <a16:creationId xmlns:a16="http://schemas.microsoft.com/office/drawing/2014/main" id="{D8010A89-5122-CE46-86DB-25A9513B2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Image result for meghan markle">
              <a:extLst>
                <a:ext uri="{FF2B5EF4-FFF2-40B4-BE49-F238E27FC236}">
                  <a16:creationId xmlns:a16="http://schemas.microsoft.com/office/drawing/2014/main" id="{35422A23-5BCA-F141-8E02-8F0239F8B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Image result for Prince Charles">
              <a:extLst>
                <a:ext uri="{FF2B5EF4-FFF2-40B4-BE49-F238E27FC236}">
                  <a16:creationId xmlns:a16="http://schemas.microsoft.com/office/drawing/2014/main" id="{6586D11E-8ABB-8E49-AD03-76D1F7B08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queen elizabeth">
              <a:extLst>
                <a:ext uri="{FF2B5EF4-FFF2-40B4-BE49-F238E27FC236}">
                  <a16:creationId xmlns:a16="http://schemas.microsoft.com/office/drawing/2014/main" id="{4254E11F-015B-AD4D-9BD2-C5108B8243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Image result for Donald Trump">
              <a:extLst>
                <a:ext uri="{FF2B5EF4-FFF2-40B4-BE49-F238E27FC236}">
                  <a16:creationId xmlns:a16="http://schemas.microsoft.com/office/drawing/2014/main" id="{AF9123C4-B33C-E64E-98D0-D380A4EF5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Image result for prince george">
              <a:extLst>
                <a:ext uri="{FF2B5EF4-FFF2-40B4-BE49-F238E27FC236}">
                  <a16:creationId xmlns:a16="http://schemas.microsoft.com/office/drawing/2014/main" id="{303E4DBF-37CC-B943-A3BC-77160A92F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8" descr="Image result for justin trudeau">
              <a:extLst>
                <a:ext uri="{FF2B5EF4-FFF2-40B4-BE49-F238E27FC236}">
                  <a16:creationId xmlns:a16="http://schemas.microsoft.com/office/drawing/2014/main" id="{53AD85F9-DE0D-9048-94C7-9962CE251B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 descr="Image result for Elton John">
              <a:extLst>
                <a:ext uri="{FF2B5EF4-FFF2-40B4-BE49-F238E27FC236}">
                  <a16:creationId xmlns:a16="http://schemas.microsoft.com/office/drawing/2014/main" id="{0777569C-7FB2-374F-A8A3-5F13A076D6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Image result for theresa may">
              <a:extLst>
                <a:ext uri="{FF2B5EF4-FFF2-40B4-BE49-F238E27FC236}">
                  <a16:creationId xmlns:a16="http://schemas.microsoft.com/office/drawing/2014/main" id="{A3B6A237-B574-5D45-8265-5EFD990F7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2" descr="https://www.cs.virginia.edu/~asb/images/me.jpg">
              <a:extLst>
                <a:ext uri="{FF2B5EF4-FFF2-40B4-BE49-F238E27FC236}">
                  <a16:creationId xmlns:a16="http://schemas.microsoft.com/office/drawing/2014/main" id="{8FC38A75-6ED8-2E4C-AE82-AA283FD59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Image result for angela merkel">
              <a:extLst>
                <a:ext uri="{FF2B5EF4-FFF2-40B4-BE49-F238E27FC236}">
                  <a16:creationId xmlns:a16="http://schemas.microsoft.com/office/drawing/2014/main" id="{2A9DC254-9CB3-9D4F-888D-BF38CD639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6" descr="Image result for paul mccartney">
              <a:extLst>
                <a:ext uri="{FF2B5EF4-FFF2-40B4-BE49-F238E27FC236}">
                  <a16:creationId xmlns:a16="http://schemas.microsoft.com/office/drawing/2014/main" id="{EDAB4D3C-BA13-4345-B005-E350D7EE69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2AB1C3-E3B8-564A-9FFA-E74EBAD01D5F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FD886E9-3131-0D4F-A862-9D0F23462499}"/>
                </a:ext>
              </a:extLst>
            </p:cNvPr>
            <p:cNvCxnSpPr>
              <a:stCxn id="27" idx="3"/>
              <a:endCxn id="41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C000F3-6A2B-0944-8191-62C3423CF1E4}"/>
                </a:ext>
              </a:extLst>
            </p:cNvPr>
            <p:cNvCxnSpPr>
              <a:stCxn id="26" idx="3"/>
              <a:endCxn id="43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C0BE9-B694-CC4E-A905-8D16FE1DFDC5}"/>
                </a:ext>
              </a:extLst>
            </p:cNvPr>
            <p:cNvCxnSpPr>
              <a:stCxn id="29" idx="1"/>
              <a:endCxn id="43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98601-FA2C-CB46-857F-B919F45CA2C1}"/>
                </a:ext>
              </a:extLst>
            </p:cNvPr>
            <p:cNvCxnSpPr>
              <a:stCxn id="29" idx="1"/>
              <a:endCxn id="41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9A4A-D4A6-9349-887E-94B6E0DF0CCC}"/>
                </a:ext>
              </a:extLst>
            </p:cNvPr>
            <p:cNvCxnSpPr>
              <a:stCxn id="29" idx="1"/>
              <a:endCxn id="39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A405AB-64E6-BC45-B106-D13B82C51A98}"/>
                </a:ext>
              </a:extLst>
            </p:cNvPr>
            <p:cNvCxnSpPr>
              <a:stCxn id="29" idx="1"/>
              <a:endCxn id="38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6FDC8C-1BDC-6449-8DE7-E8828A83BF2D}"/>
                </a:ext>
              </a:extLst>
            </p:cNvPr>
            <p:cNvCxnSpPr>
              <a:stCxn id="38" idx="1"/>
              <a:endCxn id="40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B5FF42-E9D2-4D4C-9D84-7BBD7E130014}"/>
                </a:ext>
              </a:extLst>
            </p:cNvPr>
            <p:cNvCxnSpPr>
              <a:stCxn id="39" idx="1"/>
              <a:endCxn id="42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D34167-D090-6F45-B913-CCD900778730}"/>
                </a:ext>
              </a:extLst>
            </p:cNvPr>
            <p:cNvCxnSpPr>
              <a:stCxn id="33" idx="1"/>
              <a:endCxn id="40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0DB5E9-D3C3-0B4B-AC9D-2E235D484C86}"/>
              </a:ext>
            </a:extLst>
          </p:cNvPr>
          <p:cNvGrpSpPr/>
          <p:nvPr/>
        </p:nvGrpSpPr>
        <p:grpSpPr>
          <a:xfrm>
            <a:off x="9716829" y="1961773"/>
            <a:ext cx="1447858" cy="1290148"/>
            <a:chOff x="657225" y="1481300"/>
            <a:chExt cx="5514975" cy="491424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006AE2-90C2-7545-A1E1-F530246FC52B}"/>
                </a:ext>
              </a:extLst>
            </p:cNvPr>
            <p:cNvCxnSpPr>
              <a:stCxn id="78" idx="1"/>
              <a:endCxn id="70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84FC1D-2DBC-6E4E-88B9-53F238A51A61}"/>
                </a:ext>
              </a:extLst>
            </p:cNvPr>
            <p:cNvCxnSpPr>
              <a:stCxn id="69" idx="2"/>
              <a:endCxn id="7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EF5C27-5329-9F4B-B662-1BFE32AE8FBF}"/>
                </a:ext>
              </a:extLst>
            </p:cNvPr>
            <p:cNvCxnSpPr>
              <a:stCxn id="70" idx="1"/>
              <a:endCxn id="69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3E25B9-C36B-374E-9119-9432A1817A4B}"/>
                </a:ext>
              </a:extLst>
            </p:cNvPr>
            <p:cNvCxnSpPr>
              <a:stCxn id="73" idx="2"/>
              <a:endCxn id="69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7D7088-7ECF-5E41-8AC2-DDAB697491BD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BD173-3EA8-2B4A-AEAF-35E9EF6F47BF}"/>
                </a:ext>
              </a:extLst>
            </p:cNvPr>
            <p:cNvCxnSpPr>
              <a:stCxn id="74" idx="3"/>
              <a:endCxn id="71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440474A-B52E-2848-93CD-A38E062B067B}"/>
                </a:ext>
              </a:extLst>
            </p:cNvPr>
            <p:cNvCxnSpPr>
              <a:stCxn id="74" idx="2"/>
              <a:endCxn id="72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85C4AE-A345-3F46-826B-EE4E36FB098A}"/>
                </a:ext>
              </a:extLst>
            </p:cNvPr>
            <p:cNvCxnSpPr>
              <a:stCxn id="72" idx="3"/>
              <a:endCxn id="75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F49EE6-7077-F84F-89E1-0BFD32B39672}"/>
                </a:ext>
              </a:extLst>
            </p:cNvPr>
            <p:cNvCxnSpPr>
              <a:stCxn id="71" idx="2"/>
              <a:endCxn id="75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9075F1-6067-0146-A72E-7EDBBA5B5E32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E514F8-3CA5-BA40-9F00-1E91B896365B}"/>
                </a:ext>
              </a:extLst>
            </p:cNvPr>
            <p:cNvCxnSpPr>
              <a:stCxn id="71" idx="0"/>
              <a:endCxn id="76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B1EC369-E1B3-4A42-B22A-4D8754A34F76}"/>
                </a:ext>
              </a:extLst>
            </p:cNvPr>
            <p:cNvCxnSpPr>
              <a:stCxn id="70" idx="0"/>
              <a:endCxn id="75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9E78B6-A500-A54B-B650-4341A92FB9C2}"/>
                </a:ext>
              </a:extLst>
            </p:cNvPr>
            <p:cNvCxnSpPr>
              <a:stCxn id="70" idx="0"/>
              <a:endCxn id="71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1B1E9-A9F4-9B45-BE40-BEE05AEBBEC6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7" name="Isosceles Triangle 74">
                <a:extLst>
                  <a:ext uri="{FF2B5EF4-FFF2-40B4-BE49-F238E27FC236}">
                    <a16:creationId xmlns:a16="http://schemas.microsoft.com/office/drawing/2014/main" id="{D4580549-2498-B54D-8CE5-5B7E05A0EBE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7D97269-1B6F-044E-9233-23B0C689B39B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A8EBE89-546B-4E40-96FC-35567B1631C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987717-1D85-394A-9A83-A5B693A2A399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9F559F-2318-9240-ADA0-F01F8488899E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C26207-0486-F64B-8308-EBC5B80F1714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FCF74C-9738-E346-A4C0-8CC3BF8F19A6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80B0BA-C2D7-8F42-A22C-227970BA26C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5722BF-9CDD-334B-A397-1FABFFCE3219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FA4B51-CA08-C44E-AAD9-C81CDB108955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4CDB0C-152C-D448-9F65-B60001DD33A9}"/>
              </a:ext>
            </a:extLst>
          </p:cNvPr>
          <p:cNvGrpSpPr/>
          <p:nvPr/>
        </p:nvGrpSpPr>
        <p:grpSpPr>
          <a:xfrm>
            <a:off x="9776844" y="5108945"/>
            <a:ext cx="1447858" cy="1290148"/>
            <a:chOff x="657225" y="1481300"/>
            <a:chExt cx="5514975" cy="49142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4186C3-5CDA-1946-83B4-1F6CEDB5A26E}"/>
                </a:ext>
              </a:extLst>
            </p:cNvPr>
            <p:cNvCxnSpPr>
              <a:stCxn id="103" idx="1"/>
              <a:endCxn id="95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EF2735-E76F-7745-BDB5-8A7A47DB85DD}"/>
                </a:ext>
              </a:extLst>
            </p:cNvPr>
            <p:cNvCxnSpPr>
              <a:stCxn id="94" idx="2"/>
              <a:endCxn id="103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62719D-ED91-B247-83FD-11991FB6DFD8}"/>
                </a:ext>
              </a:extLst>
            </p:cNvPr>
            <p:cNvCxnSpPr>
              <a:stCxn id="95" idx="1"/>
              <a:endCxn id="94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78D84D7-C642-D946-A0F0-3F39FA0E38AA}"/>
                </a:ext>
              </a:extLst>
            </p:cNvPr>
            <p:cNvCxnSpPr>
              <a:stCxn id="98" idx="2"/>
              <a:endCxn id="94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B5DDEA-88CE-BA44-AA9E-E130B58DFE21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646B5CA-165A-B244-AD22-7E51F14E8257}"/>
                </a:ext>
              </a:extLst>
            </p:cNvPr>
            <p:cNvCxnSpPr>
              <a:stCxn id="99" idx="3"/>
              <a:endCxn id="9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B1EB79F-B83F-D64A-B040-2F7F0D19625C}"/>
                </a:ext>
              </a:extLst>
            </p:cNvPr>
            <p:cNvCxnSpPr>
              <a:stCxn id="99" idx="2"/>
              <a:endCxn id="9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9E751EB-A4AD-F14A-9261-B5A40311E696}"/>
                </a:ext>
              </a:extLst>
            </p:cNvPr>
            <p:cNvCxnSpPr>
              <a:stCxn id="97" idx="3"/>
              <a:endCxn id="10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8C714C-AB77-7949-AF51-C2071E516156}"/>
                </a:ext>
              </a:extLst>
            </p:cNvPr>
            <p:cNvCxnSpPr>
              <a:stCxn id="96" idx="2"/>
              <a:endCxn id="10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1E4A890-D4CF-1E40-8F11-E3AF30577A68}"/>
                </a:ext>
              </a:extLst>
            </p:cNvPr>
            <p:cNvCxnSpPr>
              <a:stCxn id="99" idx="3"/>
              <a:endCxn id="101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EA4F49-5772-114B-A00D-A7055FDE454F}"/>
                </a:ext>
              </a:extLst>
            </p:cNvPr>
            <p:cNvCxnSpPr>
              <a:stCxn id="96" idx="0"/>
              <a:endCxn id="101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0F4C6B-E976-E644-BA83-5DAA9F5395CB}"/>
                </a:ext>
              </a:extLst>
            </p:cNvPr>
            <p:cNvCxnSpPr>
              <a:stCxn id="95" idx="0"/>
              <a:endCxn id="10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738A74-E240-004D-B06D-8E17C989BD92}"/>
                </a:ext>
              </a:extLst>
            </p:cNvPr>
            <p:cNvCxnSpPr>
              <a:stCxn id="95" idx="0"/>
              <a:endCxn id="9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8B99A10-B23B-AD4E-AAD0-8E0856319EB4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2" name="Isosceles Triangle 99">
                <a:extLst>
                  <a:ext uri="{FF2B5EF4-FFF2-40B4-BE49-F238E27FC236}">
                    <a16:creationId xmlns:a16="http://schemas.microsoft.com/office/drawing/2014/main" id="{AF0C235B-70AC-8947-B2F6-5D7BFA6F2DA5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65ECE9C-FA1B-DA47-AA13-9D2665D1E621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0F0520-211B-FC4F-BC84-942729FF845C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6F386D4-22AB-4846-AB8B-4C80A0466DCF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7181F-92CA-5C46-8A51-B9D5AAAF4A05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E8CF4C6-7A89-0B42-826C-389A347EEB9C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6A5B417-8AB5-4C44-BA16-2D4D194BCB44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62F92E-C977-1649-829C-C3348D72378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C2B4B04-0626-9049-B74E-E803007E4BB6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89B0B71-B8C2-E34D-BA88-03D08CCD0181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090E35-5F55-5841-A3DF-0BD4230EE053}"/>
              </a:ext>
            </a:extLst>
          </p:cNvPr>
          <p:cNvGrpSpPr/>
          <p:nvPr/>
        </p:nvGrpSpPr>
        <p:grpSpPr>
          <a:xfrm>
            <a:off x="720712" y="5001044"/>
            <a:ext cx="1955958" cy="1256058"/>
            <a:chOff x="106276" y="1299638"/>
            <a:chExt cx="8301690" cy="5331100"/>
          </a:xfrm>
        </p:grpSpPr>
        <p:pic>
          <p:nvPicPr>
            <p:cNvPr id="105" name="Picture 2" descr="Image result for Prince Harry">
              <a:extLst>
                <a:ext uri="{FF2B5EF4-FFF2-40B4-BE49-F238E27FC236}">
                  <a16:creationId xmlns:a16="http://schemas.microsoft.com/office/drawing/2014/main" id="{50AEEDE8-173C-7544-A2BD-778866DCD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Image result for meghan markle">
              <a:extLst>
                <a:ext uri="{FF2B5EF4-FFF2-40B4-BE49-F238E27FC236}">
                  <a16:creationId xmlns:a16="http://schemas.microsoft.com/office/drawing/2014/main" id="{D198FF3A-06D4-5745-9579-68E898427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Image result for Prince Charles">
              <a:extLst>
                <a:ext uri="{FF2B5EF4-FFF2-40B4-BE49-F238E27FC236}">
                  <a16:creationId xmlns:a16="http://schemas.microsoft.com/office/drawing/2014/main" id="{9DE8677D-E7AA-324F-A1F8-0A2C43F6C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Image result for queen elizabeth">
              <a:extLst>
                <a:ext uri="{FF2B5EF4-FFF2-40B4-BE49-F238E27FC236}">
                  <a16:creationId xmlns:a16="http://schemas.microsoft.com/office/drawing/2014/main" id="{A4600613-F169-1444-8787-6B73FC30AE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Image result for Donald Trump">
              <a:extLst>
                <a:ext uri="{FF2B5EF4-FFF2-40B4-BE49-F238E27FC236}">
                  <a16:creationId xmlns:a16="http://schemas.microsoft.com/office/drawing/2014/main" id="{B5B2A7E9-C857-1546-909D-054055B6D3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Image result for prince george">
              <a:extLst>
                <a:ext uri="{FF2B5EF4-FFF2-40B4-BE49-F238E27FC236}">
                  <a16:creationId xmlns:a16="http://schemas.microsoft.com/office/drawing/2014/main" id="{4A1C76DC-1482-8C47-A9B1-854350874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8" descr="Image result for justin trudeau">
              <a:extLst>
                <a:ext uri="{FF2B5EF4-FFF2-40B4-BE49-F238E27FC236}">
                  <a16:creationId xmlns:a16="http://schemas.microsoft.com/office/drawing/2014/main" id="{8CA598B5-031F-4D48-AFAE-15311B8D4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0" descr="Image result for Elton John">
              <a:extLst>
                <a:ext uri="{FF2B5EF4-FFF2-40B4-BE49-F238E27FC236}">
                  <a16:creationId xmlns:a16="http://schemas.microsoft.com/office/drawing/2014/main" id="{E57BB1C0-451A-A44F-A851-D6E9BE261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8" descr="Image result for theresa may">
              <a:extLst>
                <a:ext uri="{FF2B5EF4-FFF2-40B4-BE49-F238E27FC236}">
                  <a16:creationId xmlns:a16="http://schemas.microsoft.com/office/drawing/2014/main" id="{712D30D8-641C-0C48-B4AD-0111A9C47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2" descr="https://www.cs.virginia.edu/~asb/images/me.jpg">
              <a:extLst>
                <a:ext uri="{FF2B5EF4-FFF2-40B4-BE49-F238E27FC236}">
                  <a16:creationId xmlns:a16="http://schemas.microsoft.com/office/drawing/2014/main" id="{760C0559-9304-2441-B13B-18089AB0D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34" descr="Image result for angela merkel">
              <a:extLst>
                <a:ext uri="{FF2B5EF4-FFF2-40B4-BE49-F238E27FC236}">
                  <a16:creationId xmlns:a16="http://schemas.microsoft.com/office/drawing/2014/main" id="{197BC66F-1BAB-0B4F-AFC2-0D9146CE0D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6" descr="Image result for paul mccartney">
              <a:extLst>
                <a:ext uri="{FF2B5EF4-FFF2-40B4-BE49-F238E27FC236}">
                  <a16:creationId xmlns:a16="http://schemas.microsoft.com/office/drawing/2014/main" id="{AE98235A-83E4-AF40-8D35-446DBE988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72A570-AD15-9642-8A34-CD9F8E24AFAD}"/>
                </a:ext>
              </a:extLst>
            </p:cNvPr>
            <p:cNvCxnSpPr>
              <a:stCxn id="110" idx="3"/>
              <a:endCxn id="10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6E20A41-57A6-A045-8108-07967717C5BB}"/>
                </a:ext>
              </a:extLst>
            </p:cNvPr>
            <p:cNvCxnSpPr>
              <a:stCxn id="106" idx="3"/>
              <a:endCxn id="11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23E1C80-DD24-E248-81E8-A90C7C3F39CC}"/>
                </a:ext>
              </a:extLst>
            </p:cNvPr>
            <p:cNvCxnSpPr>
              <a:stCxn id="105" idx="3"/>
              <a:endCxn id="11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A5A4D20-AF39-E74C-8097-136F7B56C986}"/>
                </a:ext>
              </a:extLst>
            </p:cNvPr>
            <p:cNvCxnSpPr>
              <a:stCxn id="107" idx="1"/>
              <a:endCxn id="11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39F81B-4B90-6A4D-9C27-E75FB91D2149}"/>
                </a:ext>
              </a:extLst>
            </p:cNvPr>
            <p:cNvCxnSpPr>
              <a:stCxn id="107" idx="1"/>
              <a:endCxn id="11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4507C4-5A81-D041-86F9-29A4FAF9CA65}"/>
                </a:ext>
              </a:extLst>
            </p:cNvPr>
            <p:cNvCxnSpPr>
              <a:stCxn id="107" idx="1"/>
              <a:endCxn id="11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90B6F3B-5BBF-0545-97B2-AC770162BD78}"/>
                </a:ext>
              </a:extLst>
            </p:cNvPr>
            <p:cNvCxnSpPr>
              <a:stCxn id="107" idx="1"/>
              <a:endCxn id="11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2CA11CF-9167-8747-84C5-BAA484E19FA5}"/>
                </a:ext>
              </a:extLst>
            </p:cNvPr>
            <p:cNvCxnSpPr>
              <a:stCxn id="111" idx="1"/>
              <a:endCxn id="11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41A8245-AA58-0C4C-BB8C-FA31E5F01156}"/>
                </a:ext>
              </a:extLst>
            </p:cNvPr>
            <p:cNvCxnSpPr>
              <a:stCxn id="112" idx="1"/>
              <a:endCxn id="11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96AE9E-5B8B-1D4D-9E92-5E2EA651F2FE}"/>
                </a:ext>
              </a:extLst>
            </p:cNvPr>
            <p:cNvCxnSpPr>
              <a:stCxn id="108" idx="1"/>
              <a:endCxn id="11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1299708-939E-2347-BA54-C358CAF8F8F8}"/>
                </a:ext>
              </a:extLst>
            </p:cNvPr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442784A-AC22-DA45-9A6C-FB4570270430}"/>
                </a:ext>
              </a:extLst>
            </p:cNvPr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D111D9-7B4E-BA45-A44B-20D2E3D11342}"/>
                </a:ext>
              </a:extLst>
            </p:cNvPr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5CB691D-C7F9-0D4E-843F-E4D660A0EA6C}"/>
                </a:ext>
              </a:extLst>
            </p:cNvPr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11CED17-C517-8E4F-AF70-30372166850A}"/>
                </a:ext>
              </a:extLst>
            </p:cNvPr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BCB31C9-20FD-8149-8D5A-DE4A572A03FA}"/>
                </a:ext>
              </a:extLst>
            </p:cNvPr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/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C6544F-C065-6F45-A766-76B7D285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244" y="2156710"/>
                <a:ext cx="915635" cy="461665"/>
              </a:xfrm>
              <a:prstGeom prst="rect">
                <a:avLst/>
              </a:prstGeom>
              <a:blipFill>
                <a:blip r:embed="rId32"/>
                <a:stretch>
                  <a:fillRect r="-13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/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𝚯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263CDCF-61A9-A04C-ACCF-FBD8565C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24" y="4415716"/>
                <a:ext cx="931665" cy="461665"/>
              </a:xfrm>
              <a:prstGeom prst="rect">
                <a:avLst/>
              </a:prstGeom>
              <a:blipFill>
                <a:blip r:embed="rId33"/>
                <a:stretch>
                  <a:fillRect r="-135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C766E3D5-3161-F344-B7DA-A1FBFF99AB32}"/>
              </a:ext>
            </a:extLst>
          </p:cNvPr>
          <p:cNvSpPr/>
          <p:nvPr/>
        </p:nvSpPr>
        <p:spPr>
          <a:xfrm>
            <a:off x="708281" y="2576746"/>
            <a:ext cx="4158754" cy="1473793"/>
          </a:xfrm>
          <a:prstGeom prst="wedgeRoundRectCallout">
            <a:avLst>
              <a:gd name="adj1" fmla="val 162378"/>
              <a:gd name="adj2" fmla="val 583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about we just find a polynomial solution for </a:t>
            </a:r>
            <a:r>
              <a:rPr lang="en-US" sz="2800" b="1" dirty="0" err="1"/>
              <a:t>MinVertCov</a:t>
            </a:r>
            <a:r>
              <a:rPr lang="en-US" sz="2800" b="1" dirty="0"/>
              <a:t>? </a:t>
            </a:r>
            <a:r>
              <a:rPr lang="en-US" sz="2800" b="1" dirty="0">
                <a:sym typeface="Wingdings" pitchFamily="2" charset="2"/>
              </a:rPr>
              <a:t>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4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7"/>
                <a:ext cx="10972800" cy="18821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Vertex Cover: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Minimum Vertex Cover Problem: 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7"/>
                <a:ext cx="10972800" cy="1882116"/>
              </a:xfrm>
              <a:blipFill>
                <a:blip r:embed="rId2"/>
                <a:stretch>
                  <a:fillRect l="-1040" t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Graph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25F022-847B-9945-9400-77D07C38533D}"/>
              </a:ext>
            </a:extLst>
          </p:cNvPr>
          <p:cNvSpPr txBox="1"/>
          <p:nvPr/>
        </p:nvSpPr>
        <p:spPr>
          <a:xfrm>
            <a:off x="4677586" y="3167390"/>
            <a:ext cx="1582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Strategy?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C9798E-D4F2-2B41-AA36-EEF757E52114}"/>
              </a:ext>
            </a:extLst>
          </p:cNvPr>
          <p:cNvSpPr txBox="1"/>
          <p:nvPr/>
        </p:nvSpPr>
        <p:spPr>
          <a:xfrm>
            <a:off x="6265305" y="3167390"/>
            <a:ext cx="3038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greedy?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67FAC9-9D33-EB43-8DB3-41ECC0C917E6}"/>
              </a:ext>
            </a:extLst>
          </p:cNvPr>
          <p:cNvSpPr txBox="1"/>
          <p:nvPr/>
        </p:nvSpPr>
        <p:spPr>
          <a:xfrm>
            <a:off x="4677586" y="3762755"/>
            <a:ext cx="2466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Greedy choice?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DFCAFE-9096-AC41-8886-EA903312FAEC}"/>
              </a:ext>
            </a:extLst>
          </p:cNvPr>
          <p:cNvSpPr txBox="1"/>
          <p:nvPr/>
        </p:nvSpPr>
        <p:spPr>
          <a:xfrm>
            <a:off x="5022453" y="4285700"/>
            <a:ext cx="60436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(1) Pick remaining vertex of max degree.</a:t>
            </a:r>
            <a:br>
              <a:rPr lang="en-US" sz="2800" dirty="0"/>
            </a:br>
            <a:r>
              <a:rPr lang="en-US" sz="2800" dirty="0"/>
              <a:t>Remove its incident edges.</a:t>
            </a:r>
            <a:br>
              <a:rPr lang="en-US" sz="2800" dirty="0"/>
            </a:br>
            <a:r>
              <a:rPr lang="en-US" sz="2800" dirty="0"/>
              <a:t>(2) CLRS 35.1.  Pick any edge (</a:t>
            </a:r>
            <a:r>
              <a:rPr lang="en-US" sz="2800" dirty="0" err="1"/>
              <a:t>u,v</a:t>
            </a:r>
            <a:r>
              <a:rPr lang="en-US" sz="2800" dirty="0"/>
              <a:t>).</a:t>
            </a:r>
            <a:br>
              <a:rPr lang="en-US" sz="2800" dirty="0"/>
            </a:br>
            <a:r>
              <a:rPr lang="en-US" sz="2800" dirty="0"/>
              <a:t>Add both to result.</a:t>
            </a:r>
            <a:br>
              <a:rPr lang="en-US" sz="2800" dirty="0"/>
            </a:br>
            <a:r>
              <a:rPr lang="en-US" sz="2800" dirty="0"/>
              <a:t>Remove all incident edges for u and v.</a:t>
            </a: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D870D335-F8B2-3A47-8EC3-FBF48D3A1604}"/>
              </a:ext>
            </a:extLst>
          </p:cNvPr>
          <p:cNvSpPr/>
          <p:nvPr/>
        </p:nvSpPr>
        <p:spPr>
          <a:xfrm>
            <a:off x="82738" y="2277583"/>
            <a:ext cx="3594998" cy="2323305"/>
          </a:xfrm>
          <a:prstGeom prst="wedgeRoundRectCallout">
            <a:avLst>
              <a:gd name="adj1" fmla="val 79781"/>
              <a:gd name="adj2" fmla="val 4893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Guess what?</a:t>
            </a:r>
            <a:br>
              <a:rPr lang="en-US" sz="2400" b="1" dirty="0"/>
            </a:br>
            <a:r>
              <a:rPr lang="en-US" sz="2400" b="1" dirty="0"/>
              <a:t>We can find counterexamples for each of these to show they don’t always work.</a:t>
            </a:r>
          </a:p>
        </p:txBody>
      </p:sp>
    </p:spTree>
    <p:extLst>
      <p:ext uri="{BB962C8B-B14F-4D97-AF65-F5344CB8AC3E}">
        <p14:creationId xmlns:p14="http://schemas.microsoft.com/office/powerpoint/2010/main" val="37203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 animBg="1"/>
      <p:bldP spid="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has found a polynomial algorithm for </a:t>
            </a:r>
            <a:r>
              <a:rPr lang="en-US" dirty="0" err="1"/>
              <a:t>MinVertCov</a:t>
            </a:r>
            <a:endParaRPr lang="en-US" dirty="0"/>
          </a:p>
          <a:p>
            <a:endParaRPr lang="en-US" dirty="0"/>
          </a:p>
          <a:p>
            <a:r>
              <a:rPr lang="en-US" dirty="0"/>
              <a:t>Summary of what we’ve done</a:t>
            </a:r>
          </a:p>
          <a:p>
            <a:pPr lvl="1"/>
            <a:r>
              <a:rPr lang="en-US" dirty="0"/>
              <a:t>Two new problems:  </a:t>
            </a:r>
            <a:r>
              <a:rPr lang="en-US" dirty="0" err="1"/>
              <a:t>MinVertCov</a:t>
            </a:r>
            <a:r>
              <a:rPr lang="en-US" dirty="0"/>
              <a:t> and </a:t>
            </a:r>
            <a:r>
              <a:rPr lang="en-US" dirty="0" err="1"/>
              <a:t>MaxIndSet</a:t>
            </a:r>
            <a:endParaRPr lang="en-US" dirty="0"/>
          </a:p>
          <a:p>
            <a:pPr lvl="1"/>
            <a:r>
              <a:rPr lang="en-US" dirty="0"/>
              <a:t>Proved a reduction between them</a:t>
            </a:r>
          </a:p>
          <a:p>
            <a:pPr lvl="1"/>
            <a:r>
              <a:rPr lang="en-US" dirty="0"/>
              <a:t>Examined the consequences of polynomial-time equivalence for two problems with regard to whether they’re polynomial or exponential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021F-5179-E34E-9C25-8EFE485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AEE3-217F-6547-91F5-DF0CBA8B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 Two graph problems that are similar: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solidFill>
                  <a:schemeClr val="accent1"/>
                </a:solidFill>
              </a:rPr>
              <a:t>minimum vertex cover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1"/>
                </a:solidFill>
              </a:rPr>
              <a:t>maximum independent set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We’ll do a formal proof that these are </a:t>
            </a:r>
            <a:r>
              <a:rPr lang="en-US" b="1" i="1" dirty="0">
                <a:solidFill>
                  <a:schemeClr val="accent1"/>
                </a:solidFill>
              </a:rPr>
              <a:t>polynomial-time equivalent</a:t>
            </a:r>
          </a:p>
          <a:p>
            <a:pPr lvl="2"/>
            <a:r>
              <a:rPr lang="en-US" dirty="0"/>
              <a:t>Each reduces to the other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BTW, vertex cover is needed for Basic Written HW, Question 2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9D4-93DA-5E4A-AB75-1AB37BD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Vertex Cover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6383366" y="411718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of size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6180640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of size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9107096" y="4986210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Is there one with 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:r>
                  <a:rPr lang="en-US" dirty="0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16953" y="1413405"/>
            <a:ext cx="719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edges between people who don’t get along.</a:t>
            </a:r>
          </a:p>
          <a:p>
            <a:r>
              <a:rPr lang="en-US" sz="2400" dirty="0"/>
              <a:t>Find the maximum number of people who DO get along.</a:t>
            </a:r>
          </a:p>
        </p:txBody>
      </p:sp>
    </p:spTree>
    <p:extLst>
      <p:ext uri="{BB962C8B-B14F-4D97-AF65-F5344CB8AC3E}">
        <p14:creationId xmlns:p14="http://schemas.microsoft.com/office/powerpoint/2010/main" val="33938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30276" y="1299638"/>
            <a:ext cx="8301690" cy="5331100"/>
            <a:chOff x="106276" y="1299638"/>
            <a:chExt cx="8301690" cy="5331100"/>
          </a:xfrm>
        </p:grpSpPr>
        <p:pic>
          <p:nvPicPr>
            <p:cNvPr id="1026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stCxn id="1036" idx="3"/>
              <a:endCxn id="103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28" idx="3"/>
              <a:endCxn id="1056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26" idx="3"/>
              <a:endCxn id="1060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30" idx="1"/>
              <a:endCxn id="1060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30" idx="1"/>
              <a:endCxn id="1056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30" idx="1"/>
              <a:endCxn id="1044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30" idx="1"/>
              <a:endCxn id="1042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42" idx="1"/>
              <a:endCxn id="1052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044" idx="1"/>
              <a:endCxn id="1058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032" idx="1"/>
              <a:endCxn id="1052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9034" y="1476112"/>
            <a:ext cx="436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Independent set of size 6</a:t>
            </a:r>
          </a:p>
        </p:txBody>
      </p:sp>
    </p:spTree>
    <p:extLst>
      <p:ext uri="{BB962C8B-B14F-4D97-AF65-F5344CB8AC3E}">
        <p14:creationId xmlns:p14="http://schemas.microsoft.com/office/powerpoint/2010/main" val="5523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A7FF"/>
                </a:solidFill>
              </a:rPr>
              <a:t>A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</a:t>
            </a:r>
            <a:r>
              <a:rPr lang="en-US" sz="2400" b="1" dirty="0"/>
              <a:t> know</a:t>
            </a:r>
            <a:br>
              <a:rPr lang="en-US" sz="2400" b="1" dirty="0"/>
            </a:br>
            <a:r>
              <a:rPr lang="en-US" sz="2400" b="1" dirty="0"/>
              <a:t>how to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9017815" y="4423209"/>
            <a:ext cx="2992438" cy="1656702"/>
          </a:xfrm>
          <a:prstGeom prst="wedgeRoundRectCallout">
            <a:avLst>
              <a:gd name="adj1" fmla="val -30074"/>
              <a:gd name="adj2" fmla="val -895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 now: we are NOT focusing on an algorithm to solve one of these, </a:t>
            </a:r>
            <a:r>
              <a:rPr lang="en-US" sz="2000" b="1" u="sng" dirty="0"/>
              <a:t>just on the reduction</a:t>
            </a:r>
            <a:r>
              <a:rPr lang="en-US" sz="2000" b="1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5745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39775</TotalTime>
  <Words>1281</Words>
  <Application>Microsoft Macintosh PowerPoint</Application>
  <PresentationFormat>Widescreen</PresentationFormat>
  <Paragraphs>205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Helvetica Neue</vt:lpstr>
      <vt:lpstr>Helvetica Neue Thin</vt:lpstr>
      <vt:lpstr>CS4102-SlimGray</vt:lpstr>
      <vt:lpstr>CS4102 Algorithms Spring 2021 – Floryan and Horton</vt:lpstr>
      <vt:lpstr>Roadmap: Where We’ve Been and Why</vt:lpstr>
      <vt:lpstr>PowerPoint Presentation</vt:lpstr>
      <vt:lpstr>Minimum Vertex Cover</vt:lpstr>
      <vt:lpstr>Maximum Independent Set</vt:lpstr>
      <vt:lpstr>Party Problem</vt:lpstr>
      <vt:lpstr>Example</vt:lpstr>
      <vt:lpstr>In General: A Reduction</vt:lpstr>
      <vt:lpstr>In General: Reduction</vt:lpstr>
      <vt:lpstr>Polynomial-Time Equivalence</vt:lpstr>
      <vt:lpstr>Reduction Idea</vt:lpstr>
      <vt:lpstr>Reduction Idea</vt:lpstr>
      <vt:lpstr>Proof: ⇒</vt:lpstr>
      <vt:lpstr>Proof: ⇐</vt:lpstr>
      <vt:lpstr>The Reduction: MaxIndSet ≤_P MinVertCov</vt:lpstr>
      <vt:lpstr>MaxIndSet ≤_P MinVertCov</vt:lpstr>
      <vt:lpstr>MaxIndSet ≤_V MinVertCov</vt:lpstr>
      <vt:lpstr>MaxIndSet ≤_P MinVertCov</vt:lpstr>
      <vt:lpstr>MaxIndSet ≤_P MinVertCov</vt:lpstr>
      <vt:lpstr>MaxIndSet ≤_P MinVertCov</vt:lpstr>
      <vt:lpstr>Minimum Vertex Cover</vt:lpstr>
      <vt:lpstr>Wrapping Up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3200</cp:revision>
  <cp:lastPrinted>2021-04-26T19:53:33Z</cp:lastPrinted>
  <dcterms:created xsi:type="dcterms:W3CDTF">2017-08-21T20:54:06Z</dcterms:created>
  <dcterms:modified xsi:type="dcterms:W3CDTF">2021-04-27T17:23:30Z</dcterms:modified>
</cp:coreProperties>
</file>