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handoutMasterIdLst>
    <p:handoutMasterId r:id="rId36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30" r:id="rId12"/>
    <p:sldId id="531" r:id="rId13"/>
    <p:sldId id="510" r:id="rId14"/>
    <p:sldId id="415" r:id="rId15"/>
    <p:sldId id="416" r:id="rId16"/>
    <p:sldId id="417" r:id="rId17"/>
    <p:sldId id="516" r:id="rId18"/>
    <p:sldId id="446" r:id="rId19"/>
    <p:sldId id="447" r:id="rId20"/>
    <p:sldId id="452" r:id="rId21"/>
    <p:sldId id="440" r:id="rId22"/>
    <p:sldId id="519" r:id="rId23"/>
    <p:sldId id="443" r:id="rId24"/>
    <p:sldId id="522" r:id="rId25"/>
    <p:sldId id="521" r:id="rId26"/>
    <p:sldId id="520" r:id="rId27"/>
    <p:sldId id="524" r:id="rId28"/>
    <p:sldId id="444" r:id="rId29"/>
    <p:sldId id="458" r:id="rId30"/>
    <p:sldId id="410" r:id="rId31"/>
    <p:sldId id="529" r:id="rId32"/>
    <p:sldId id="525" r:id="rId33"/>
    <p:sldId id="526" r:id="rId34"/>
  </p:sldIdLst>
  <p:sldSz cx="12192000" cy="6858000"/>
  <p:notesSz cx="7315200" cy="96012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7"/>
    <p:restoredTop sz="94790"/>
  </p:normalViewPr>
  <p:slideViewPr>
    <p:cSldViewPr>
      <p:cViewPr varScale="1">
        <p:scale>
          <a:sx n="109" d="100"/>
          <a:sy n="109" d="100"/>
        </p:scale>
        <p:origin x="216" y="10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21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2.png"/><Relationship Id="rId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tags" Target="../tags/tag111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tags" Target="../tags/tag113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8" Type="http://schemas.openxmlformats.org/officeDocument/2006/relationships/tags" Target="../tags/tag90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26" Type="http://schemas.openxmlformats.org/officeDocument/2006/relationships/tags" Target="../tags/tag140.xml"/><Relationship Id="rId39" Type="http://schemas.openxmlformats.org/officeDocument/2006/relationships/tags" Target="../tags/tag153.xml"/><Relationship Id="rId21" Type="http://schemas.openxmlformats.org/officeDocument/2006/relationships/tags" Target="../tags/tag135.xml"/><Relationship Id="rId34" Type="http://schemas.openxmlformats.org/officeDocument/2006/relationships/tags" Target="../tags/tag148.xml"/><Relationship Id="rId42" Type="http://schemas.openxmlformats.org/officeDocument/2006/relationships/tags" Target="../tags/tag156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9" Type="http://schemas.openxmlformats.org/officeDocument/2006/relationships/tags" Target="../tags/tag143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tags" Target="../tags/tag138.xml"/><Relationship Id="rId32" Type="http://schemas.openxmlformats.org/officeDocument/2006/relationships/tags" Target="../tags/tag146.xml"/><Relationship Id="rId37" Type="http://schemas.openxmlformats.org/officeDocument/2006/relationships/tags" Target="../tags/tag151.xml"/><Relationship Id="rId40" Type="http://schemas.openxmlformats.org/officeDocument/2006/relationships/tags" Target="../tags/tag154.xml"/><Relationship Id="rId45" Type="http://schemas.openxmlformats.org/officeDocument/2006/relationships/tags" Target="../tags/tag159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23" Type="http://schemas.openxmlformats.org/officeDocument/2006/relationships/tags" Target="../tags/tag137.xml"/><Relationship Id="rId28" Type="http://schemas.openxmlformats.org/officeDocument/2006/relationships/tags" Target="../tags/tag142.xml"/><Relationship Id="rId36" Type="http://schemas.openxmlformats.org/officeDocument/2006/relationships/tags" Target="../tags/tag150.xml"/><Relationship Id="rId10" Type="http://schemas.openxmlformats.org/officeDocument/2006/relationships/tags" Target="../tags/tag124.xml"/><Relationship Id="rId19" Type="http://schemas.openxmlformats.org/officeDocument/2006/relationships/tags" Target="../tags/tag133.xml"/><Relationship Id="rId31" Type="http://schemas.openxmlformats.org/officeDocument/2006/relationships/tags" Target="../tags/tag145.xml"/><Relationship Id="rId44" Type="http://schemas.openxmlformats.org/officeDocument/2006/relationships/tags" Target="../tags/tag158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tags" Target="../tags/tag136.xml"/><Relationship Id="rId27" Type="http://schemas.openxmlformats.org/officeDocument/2006/relationships/tags" Target="../tags/tag141.xml"/><Relationship Id="rId30" Type="http://schemas.openxmlformats.org/officeDocument/2006/relationships/tags" Target="../tags/tag144.xml"/><Relationship Id="rId35" Type="http://schemas.openxmlformats.org/officeDocument/2006/relationships/tags" Target="../tags/tag149.xml"/><Relationship Id="rId43" Type="http://schemas.openxmlformats.org/officeDocument/2006/relationships/tags" Target="../tags/tag157.xml"/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5" Type="http://schemas.openxmlformats.org/officeDocument/2006/relationships/tags" Target="../tags/tag139.xml"/><Relationship Id="rId33" Type="http://schemas.openxmlformats.org/officeDocument/2006/relationships/tags" Target="../tags/tag147.xml"/><Relationship Id="rId38" Type="http://schemas.openxmlformats.org/officeDocument/2006/relationships/tags" Target="../tags/tag152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4.xml"/><Relationship Id="rId41" Type="http://schemas.openxmlformats.org/officeDocument/2006/relationships/tags" Target="../tags/tag1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</a:t>
            </a:r>
          </a:p>
          <a:p>
            <a:endParaRPr lang="en-US" dirty="0"/>
          </a:p>
          <a:p>
            <a:r>
              <a:rPr lang="en-US" dirty="0"/>
              <a:t>Readings: CLRS 23.2, 24.2, 24.3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Proof of Correctness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6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Prove Correctness??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Similar to BFS, we want to prove that: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do this by induction. I will draw it out!</a:t>
                </a:r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6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44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56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88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92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00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99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5080001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5761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6065838" y="4325939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6065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6502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5557839" y="4668839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16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559300" y="4048126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416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700964" y="5575301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6908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110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427663" y="1570039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042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2452689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4559300" y="3198814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4656139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3690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2092326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2278063" y="3198814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144838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3408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5876926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2374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2549525" y="1819276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003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4559300" y="2012951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5216526" y="3271839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82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35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66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828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64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21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129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648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59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37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408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462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110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427663" y="1570039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042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2452689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4559300" y="3198814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4656139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3690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2092326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2278063" y="3198814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144838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3408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5876926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2374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2549525" y="1819276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003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4559300" y="2012951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5216526" y="3271839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82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35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66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828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64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21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129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648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59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37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408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462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7467600" y="304801"/>
            <a:ext cx="2743200" cy="32685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7010400" y="3810001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8229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7556500" y="4057651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9448800" y="36941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7556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6635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7181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8991600" y="55991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8678864" y="5014914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7473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9440864" y="4938714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8020050" y="6040439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9753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pPr algn="l"/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Candidate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Proof of correctness for Dijkstra’s algorithm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No proof, left as exercise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Problem (If Time Allows)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8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Floryan</a:t>
            </a:r>
            <a:r>
              <a:rPr lang="en-US" dirty="0"/>
              <a:t> is traveling by flying from city S to city D. </a:t>
            </a:r>
            <a:r>
              <a:rPr lang="en-US" dirty="0" err="1"/>
              <a:t>Floryan</a:t>
            </a:r>
            <a:r>
              <a:rPr lang="en-US" dirty="0"/>
              <a:t> doesn’t mind sitting on planes, but he REALLY dislikes layovers in airports (I mean, you are just SITTING there not making any progress).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 err="1"/>
              <a:t>Floryan’s</a:t>
            </a:r>
            <a:r>
              <a:rPr lang="en-US" dirty="0"/>
              <a:t> start city S, destination city D, and a long list of flights (each flight is start city, end city, departure date/time, arrival date/time), can you find the optimal itinerary that minimizes </a:t>
            </a:r>
            <a:r>
              <a:rPr lang="en-US" dirty="0" err="1"/>
              <a:t>Floryan’s</a:t>
            </a:r>
            <a:r>
              <a:rPr lang="en-US" dirty="0"/>
              <a:t> layover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7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44800" y="4610101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116264" y="4768851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319838" y="4794251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65600" y="5181601"/>
            <a:ext cx="13484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      </a:t>
            </a:r>
            <a:r>
              <a:rPr lang="en-US" b="1">
                <a:solidFill>
                  <a:schemeClr val="accent2"/>
                </a:solidFill>
              </a:rPr>
              <a:t>S</a:t>
            </a:r>
          </a:p>
          <a:p>
            <a:r>
              <a:rPr lang="en-US">
                <a:solidFill>
                  <a:schemeClr val="accent2"/>
                </a:solidFill>
              </a:rPr>
              <a:t>“</a:t>
            </a:r>
            <a:r>
              <a:rPr lang="en-US" b="1">
                <a:solidFill>
                  <a:schemeClr val="accent2"/>
                </a:solidFill>
              </a:rPr>
              <a:t>known</a:t>
            </a:r>
            <a:r>
              <a:rPr lang="en-US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52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51200" y="5295901"/>
            <a:ext cx="304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10401" y="5410201"/>
            <a:ext cx="19097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     </a:t>
            </a:r>
            <a:r>
              <a:rPr lang="en-US" b="1">
                <a:solidFill>
                  <a:srgbClr val="FF0000"/>
                </a:solidFill>
              </a:rPr>
              <a:t>V -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S</a:t>
            </a:r>
          </a:p>
          <a:p>
            <a:r>
              <a:rPr lang="en-US">
                <a:solidFill>
                  <a:srgbClr val="FF0000"/>
                </a:solidFill>
              </a:rPr>
              <a:t>“</a:t>
            </a:r>
            <a:r>
              <a:rPr lang="en-US" b="1">
                <a:solidFill>
                  <a:srgbClr val="FF0000"/>
                </a:solidFill>
              </a:rPr>
              <a:t>unknown</a:t>
            </a:r>
            <a:r>
              <a:rPr lang="en-US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6197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994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197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6197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5994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5994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10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676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895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1752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40580</TotalTime>
  <Words>1906</Words>
  <Application>Microsoft Macintosh PowerPoint</Application>
  <PresentationFormat>Widescreen</PresentationFormat>
  <Paragraphs>340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Arial</vt:lpstr>
      <vt:lpstr>Bookman Old Style</vt:lpstr>
      <vt:lpstr>Cambria Math</vt:lpstr>
      <vt:lpstr>Courier New</vt:lpstr>
      <vt:lpstr>Gill Sans MT</vt:lpstr>
      <vt:lpstr>Monotype Sorts</vt:lpstr>
      <vt:lpstr>Symbol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Dijkstra’s Proof of Correctness</vt:lpstr>
      <vt:lpstr>How to Prove Correctness??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  <vt:lpstr>Extra Problem (If Time Allows)</vt:lpstr>
      <vt:lpstr>Solve This Problem</vt:lpstr>
      <vt:lpstr>Solution: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937</cp:revision>
  <cp:lastPrinted>2021-10-05T17:03:26Z</cp:lastPrinted>
  <dcterms:created xsi:type="dcterms:W3CDTF">2010-03-16T00:09:25Z</dcterms:created>
  <dcterms:modified xsi:type="dcterms:W3CDTF">2022-08-30T15:16:33Z</dcterms:modified>
</cp:coreProperties>
</file>