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17"/>
  </p:notesMasterIdLst>
  <p:handoutMasterIdLst>
    <p:handoutMasterId r:id="rId18"/>
  </p:handoutMasterIdLst>
  <p:sldIdLst>
    <p:sldId id="512" r:id="rId2"/>
    <p:sldId id="542" r:id="rId3"/>
    <p:sldId id="342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4" r:id="rId12"/>
    <p:sldId id="546" r:id="rId13"/>
    <p:sldId id="438" r:id="rId14"/>
    <p:sldId id="443" r:id="rId15"/>
    <p:sldId id="547" r:id="rId16"/>
  </p:sldIdLst>
  <p:sldSz cx="12192000" cy="6858000"/>
  <p:notesSz cx="7315200" cy="96012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FF0000"/>
    <a:srgbClr val="0000FF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66"/>
    <p:restoredTop sz="94798"/>
  </p:normalViewPr>
  <p:slideViewPr>
    <p:cSldViewPr snapToGrid="0" snapToObjects="1">
      <p:cViewPr varScale="1">
        <p:scale>
          <a:sx n="135" d="100"/>
          <a:sy n="135" d="100"/>
        </p:scale>
        <p:origin x="93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7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>
            <a:lvl1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l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Divide and Conquer:</a:t>
            </a:r>
            <a:br>
              <a:rPr lang="en-US" dirty="0"/>
            </a:br>
            <a:r>
              <a:rPr lang="en-US" dirty="0"/>
              <a:t>Quicksort and Closest Pair of Points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3100: DSA 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6150" y="2000251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6610350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58190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610350" y="51435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581900" y="30289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724650" y="3257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565308" y="4057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781800" y="42862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524750" y="5200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24500" y="1996564"/>
            <a:ext cx="1771197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5615333" y="588094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8166628" y="588033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2630936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52656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52655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6443344" y="2084762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7406692" y="2844820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658420" y="273912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20" y="2739124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565309" y="347711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09" y="3477114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496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96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7989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48" y="5208285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674377" y="3714752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Bad approach: Compare all points within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100">
                        <a:latin typeface="Cambria Math"/>
                      </a:rPr>
                      <m:t>min</m:t>
                    </m:r>
                    <m:r>
                      <a:rPr lang="en-US" sz="2100" i="1">
                        <a:latin typeface="Cambria Math"/>
                      </a:rPr>
                      <m:t>⁡{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100" dirty="0"/>
                  <a:t> of the cut.</a:t>
                </a: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377" y="3714752"/>
                <a:ext cx="2850125" cy="1061829"/>
              </a:xfrm>
              <a:prstGeom prst="rect">
                <a:avLst/>
              </a:prstGeom>
              <a:blipFill>
                <a:blip r:embed="rId5"/>
                <a:stretch>
                  <a:fillRect l="-2667" t="-3571" r="-222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2674377" y="4914900"/>
            <a:ext cx="285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How many are there?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617680" y="5264371"/>
                <a:ext cx="2486386" cy="6306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18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80" y="5264371"/>
                <a:ext cx="2486386" cy="630622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Slide Number Placeholder 2"/>
          <p:cNvSpPr txBox="1">
            <a:spLocks/>
          </p:cNvSpPr>
          <p:nvPr/>
        </p:nvSpPr>
        <p:spPr>
          <a:xfrm>
            <a:off x="1395750" y="631552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10</a:t>
            </a:fld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F319CE-4CEB-CC42-ADF3-8F2B431F2F81}"/>
                  </a:ext>
                </a:extLst>
              </p:cNvPr>
              <p:cNvSpPr txBox="1"/>
              <p:nvPr/>
            </p:nvSpPr>
            <p:spPr>
              <a:xfrm>
                <a:off x="3209587" y="5878825"/>
                <a:ext cx="111331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𝚯</m:t>
                      </m:r>
                      <m:d>
                        <m:d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F319CE-4CEB-CC42-ADF3-8F2B431F2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87" y="5878825"/>
                <a:ext cx="1113318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1455E5C-F4B0-974C-9242-370091171539}"/>
              </a:ext>
            </a:extLst>
          </p:cNvPr>
          <p:cNvSpPr txBox="1"/>
          <p:nvPr/>
        </p:nvSpPr>
        <p:spPr>
          <a:xfrm>
            <a:off x="6254546" y="118042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Define “runway” or “strip” along the cut.</a:t>
            </a:r>
          </a:p>
        </p:txBody>
      </p:sp>
    </p:spTree>
    <p:extLst>
      <p:ext uri="{BB962C8B-B14F-4D97-AF65-F5344CB8AC3E}">
        <p14:creationId xmlns:p14="http://schemas.microsoft.com/office/powerpoint/2010/main" val="105251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6150" y="2000251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6610350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58190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610350" y="51435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7581900" y="30289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724650" y="3257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565308" y="4057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781800" y="42862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524750" y="52006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24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5573955" y="588167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8135992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2630936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52656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52655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6443344" y="2084762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7406692" y="2844820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658420" y="273912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20" y="2739124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565309" y="3477114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09" y="3477114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496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96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7989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948" y="5208285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674377" y="382471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We don’t need to test all pairs!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652656" y="4654596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Don’t need to test any points that are &gt;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/>
                  <a:t> from one another</a:t>
                </a: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656" y="4654596"/>
                <a:ext cx="2850125" cy="1061829"/>
              </a:xfrm>
              <a:prstGeom prst="rect">
                <a:avLst/>
              </a:prstGeom>
              <a:blipFill>
                <a:blip r:embed="rId5"/>
                <a:stretch>
                  <a:fillRect l="-2222" t="-357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"/>
          <p:cNvSpPr txBox="1">
            <a:spLocks/>
          </p:cNvSpPr>
          <p:nvPr/>
        </p:nvSpPr>
        <p:spPr>
          <a:xfrm>
            <a:off x="1625111" y="6173174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11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74443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965298" y="1359154"/>
            <a:ext cx="2114550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7279498" y="15877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251048" y="14734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7279498" y="450240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251048" y="23878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7393798" y="26164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234456" y="34165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450948" y="36451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193898" y="455955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93648" y="1355467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6243103" y="524057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8805140" y="5269003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2290966" y="1251104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312685" y="1643520"/>
            <a:ext cx="38433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7" name="Oval 26"/>
          <p:cNvSpPr/>
          <p:nvPr/>
        </p:nvSpPr>
        <p:spPr>
          <a:xfrm rot="21298123">
            <a:off x="7112492" y="1443665"/>
            <a:ext cx="689402" cy="148877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0800000">
            <a:off x="8075840" y="2203723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7327568" y="2098027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568" y="2098027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234457" y="2836017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457" y="2836017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7165199" y="1353042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65199" y="4880331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7468096" y="4567188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096" y="4567188"/>
                <a:ext cx="440052" cy="415498"/>
              </a:xfrm>
              <a:prstGeom prst="rect">
                <a:avLst/>
              </a:prstGeom>
              <a:blipFill>
                <a:blip r:embed="rId4"/>
                <a:stretch>
                  <a:fillRect l="-2857" r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281326" y="2292521"/>
                <a:ext cx="3436569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Consider points in strip in increasing y-order.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For a given point </a:t>
                </a:r>
                <a:r>
                  <a:rPr lang="en-US" sz="2100" i="1" dirty="0"/>
                  <a:t>p</a:t>
                </a:r>
                <a:r>
                  <a:rPr lang="en-US" sz="2100" dirty="0"/>
                  <a:t>, we can </a:t>
                </a:r>
                <a:r>
                  <a:rPr lang="en-US" sz="2100" i="1" dirty="0"/>
                  <a:t>prove</a:t>
                </a:r>
                <a:r>
                  <a:rPr lang="en-US" sz="2100" dirty="0"/>
                  <a:t> the 8</a:t>
                </a:r>
                <a:r>
                  <a:rPr lang="en-US" sz="2100" baseline="30000" dirty="0"/>
                  <a:t>th</a:t>
                </a:r>
                <a:r>
                  <a:rPr lang="en-US" sz="2100" dirty="0"/>
                  <a:t> point and beyond is more than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2100" dirty="0"/>
                  <a:t> from </a:t>
                </a:r>
                <a:r>
                  <a:rPr lang="en-US" sz="2100" i="1" dirty="0"/>
                  <a:t>p</a:t>
                </a:r>
                <a:r>
                  <a:rPr lang="en-US" sz="2100" dirty="0"/>
                  <a:t>.</a:t>
                </a:r>
              </a:p>
              <a:p>
                <a:r>
                  <a:rPr lang="en-US" sz="2100" dirty="0"/>
                  <a:t>    (pp. 1041-2 in CLRS)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So for each point in strip, check next 7 points in y-order.</a:t>
                </a: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26" y="2292521"/>
                <a:ext cx="3436569" cy="3323987"/>
              </a:xfrm>
              <a:prstGeom prst="rect">
                <a:avLst/>
              </a:prstGeom>
              <a:blipFill>
                <a:blip r:embed="rId5"/>
                <a:stretch>
                  <a:fillRect l="-2222" t="-1145" r="-3704"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lide Number Placeholder 2"/>
          <p:cNvSpPr txBox="1">
            <a:spLocks/>
          </p:cNvSpPr>
          <p:nvPr/>
        </p:nvSpPr>
        <p:spPr>
          <a:xfrm>
            <a:off x="1625111" y="6173174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12</a:t>
            </a:fld>
            <a:endParaRPr lang="en-US" sz="9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A22F2-D7CC-4C4F-8F9D-7FB9D4E9BD77}"/>
                  </a:ext>
                </a:extLst>
              </p:cNvPr>
              <p:cNvSpPr txBox="1"/>
              <p:nvPr/>
            </p:nvSpPr>
            <p:spPr>
              <a:xfrm>
                <a:off x="3737748" y="5643218"/>
                <a:ext cx="18755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𝚯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𝑩𝒆𝒕𝒕𝒆𝒓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A22F2-D7CC-4C4F-8F9D-7FB9D4E9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748" y="5643218"/>
                <a:ext cx="1875513" cy="400110"/>
              </a:xfrm>
              <a:prstGeom prst="rect">
                <a:avLst/>
              </a:prstGeom>
              <a:blipFill>
                <a:blip r:embed="rId6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741E6BE1-357C-C844-80BC-9F3E9AD6EA84}"/>
              </a:ext>
            </a:extLst>
          </p:cNvPr>
          <p:cNvSpPr/>
          <p:nvPr/>
        </p:nvSpPr>
        <p:spPr>
          <a:xfrm>
            <a:off x="8813624" y="1473454"/>
            <a:ext cx="348540" cy="327734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B6185-C577-844A-A922-3C8BDF02BF5E}"/>
              </a:ext>
            </a:extLst>
          </p:cNvPr>
          <p:cNvSpPr txBox="1"/>
          <p:nvPr/>
        </p:nvSpPr>
        <p:spPr>
          <a:xfrm>
            <a:off x="9320935" y="2770222"/>
            <a:ext cx="108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check next 7</a:t>
            </a:r>
          </a:p>
        </p:txBody>
      </p:sp>
    </p:spTree>
    <p:extLst>
      <p:ext uri="{BB962C8B-B14F-4D97-AF65-F5344CB8AC3E}">
        <p14:creationId xmlns:p14="http://schemas.microsoft.com/office/powerpoint/2010/main" val="24138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0" grpId="0"/>
      <p:bldP spid="5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Closest Pair of Points: Divide and Conquer</a:t>
            </a:r>
          </a:p>
        </p:txBody>
      </p:sp>
      <p:sp>
        <p:nvSpPr>
          <p:cNvPr id="4" name="Rectangle 3"/>
          <p:cNvSpPr/>
          <p:nvPr/>
        </p:nvSpPr>
        <p:spPr>
          <a:xfrm>
            <a:off x="8015027" y="1402373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6613930" y="163097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700827" y="151667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691359" y="4466351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9500927" y="2628332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7120906" y="2373923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284185" y="2856932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563357" y="392066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700827" y="4694951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43377" y="1398687"/>
            <a:ext cx="1769932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6305336" y="527290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8657367" y="527290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 rot="19684656">
            <a:off x="6660339" y="1419479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8741194" y="2001429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8" name="Oval 27"/>
          <p:cNvSpPr/>
          <p:nvPr/>
        </p:nvSpPr>
        <p:spPr>
          <a:xfrm rot="18230756">
            <a:off x="7970407" y="3524263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8100632" y="4228824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9E2BE9-52FA-434A-8E30-10C7078BF0D7}"/>
                  </a:ext>
                </a:extLst>
              </p:cNvPr>
              <p:cNvSpPr txBox="1"/>
              <p:nvPr/>
            </p:nvSpPr>
            <p:spPr>
              <a:xfrm>
                <a:off x="1808716" y="1270487"/>
                <a:ext cx="420035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Initialization: </a:t>
                </a:r>
                <a:r>
                  <a:rPr lang="en-US" sz="1600" dirty="0"/>
                  <a:t>Sort points by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</a:t>
                </a:r>
              </a:p>
              <a:p>
                <a:r>
                  <a:rPr lang="en-US" sz="1600" dirty="0"/>
                  <a:t>(Later we’ll also need to process points by y-coordinate, too.)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Divide: </a:t>
                </a:r>
                <a:r>
                  <a:rPr lang="en-US" sz="1600" dirty="0"/>
                  <a:t>Partition points into two lists of points based 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 (split at the median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Conquer: </a:t>
                </a:r>
                <a:r>
                  <a:rPr lang="en-US" sz="1600" dirty="0"/>
                  <a:t>Recursively compute the closest pair of points in each list</a:t>
                </a:r>
              </a:p>
              <a:p>
                <a:r>
                  <a:rPr lang="en-US" sz="1600" dirty="0"/>
                  <a:t>	</a:t>
                </a:r>
                <a:r>
                  <a:rPr lang="en-US" sz="1600" dirty="0">
                    <a:solidFill>
                      <a:srgbClr val="7030A0"/>
                    </a:solidFill>
                  </a:rPr>
                  <a:t>Base case?</a:t>
                </a:r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Combine: 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Consider only points in the runway</a:t>
                </a:r>
                <a:br>
                  <a:rPr lang="en-US" sz="1600" dirty="0"/>
                </a:b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-coordinate within distance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600" dirty="0"/>
                  <a:t> of median)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Process runway points by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-coordinate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Compare each point in runway to 7 points above it and save the closest pair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Output closest pair among </a:t>
                </a:r>
                <a:r>
                  <a:rPr lang="en-US" sz="1600" dirty="0">
                    <a:solidFill>
                      <a:srgbClr val="0070C0"/>
                    </a:solidFill>
                  </a:rPr>
                  <a:t>left</a:t>
                </a:r>
                <a:r>
                  <a:rPr lang="en-US" sz="1600" dirty="0"/>
                  <a:t>, </a:t>
                </a:r>
                <a:r>
                  <a:rPr lang="en-US" sz="1600" dirty="0">
                    <a:solidFill>
                      <a:srgbClr val="0070C0"/>
                    </a:solidFill>
                  </a:rPr>
                  <a:t>right</a:t>
                </a:r>
                <a:r>
                  <a:rPr lang="en-US" sz="1600" dirty="0"/>
                  <a:t>, and </a:t>
                </a:r>
                <a:r>
                  <a:rPr lang="en-US" sz="1600" dirty="0">
                    <a:solidFill>
                      <a:srgbClr val="FF0000"/>
                    </a:solidFill>
                  </a:rPr>
                  <a:t>runway</a:t>
                </a:r>
                <a:r>
                  <a:rPr lang="en-US" sz="1600" dirty="0"/>
                  <a:t> points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9E2BE9-52FA-434A-8E30-10C7078BF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716" y="1270487"/>
                <a:ext cx="4200350" cy="5016758"/>
              </a:xfrm>
              <a:prstGeom prst="rect">
                <a:avLst/>
              </a:prstGeom>
              <a:blipFill>
                <a:blip r:embed="rId3"/>
                <a:stretch>
                  <a:fillRect l="-602" t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732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Closest Pair of Points: Divide and Conquer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91148F-80BE-42D9-8C42-3F5A4DC92867}"/>
                  </a:ext>
                </a:extLst>
              </p:cNvPr>
              <p:cNvSpPr txBox="1"/>
              <p:nvPr/>
            </p:nvSpPr>
            <p:spPr>
              <a:xfrm>
                <a:off x="5124450" y="1893585"/>
                <a:ext cx="1408078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91148F-80BE-42D9-8C42-3F5A4DC92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50" y="1893585"/>
                <a:ext cx="1408078" cy="415498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A92F1-0CF6-4AF7-853E-32BA9201AC78}"/>
                  </a:ext>
                </a:extLst>
              </p:cNvPr>
              <p:cNvSpPr txBox="1"/>
              <p:nvPr/>
            </p:nvSpPr>
            <p:spPr>
              <a:xfrm>
                <a:off x="5124451" y="2457450"/>
                <a:ext cx="80092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A92F1-0CF6-4AF7-853E-32BA9201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51" y="2457450"/>
                <a:ext cx="800925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FF9FE-81B1-4062-A903-7D63D17CF81C}"/>
                  </a:ext>
                </a:extLst>
              </p:cNvPr>
              <p:cNvSpPr txBox="1"/>
              <p:nvPr/>
            </p:nvSpPr>
            <p:spPr>
              <a:xfrm>
                <a:off x="5124450" y="3257550"/>
                <a:ext cx="1230722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CFF9FE-81B1-4062-A903-7D63D17CF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50" y="3257550"/>
                <a:ext cx="1230722" cy="415498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7C43F-38C2-4199-BC1E-97805B90E7AC}"/>
                  </a:ext>
                </a:extLst>
              </p:cNvPr>
              <p:cNvSpPr txBox="1"/>
              <p:nvPr/>
            </p:nvSpPr>
            <p:spPr>
              <a:xfrm>
                <a:off x="5141603" y="4514850"/>
                <a:ext cx="810350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7C43F-38C2-4199-BC1E-97805B90E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603" y="4514850"/>
                <a:ext cx="810350" cy="415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6F84D-B807-40E7-A59C-CF0AC44B0897}"/>
                  </a:ext>
                </a:extLst>
              </p:cNvPr>
              <p:cNvSpPr txBox="1"/>
              <p:nvPr/>
            </p:nvSpPr>
            <p:spPr>
              <a:xfrm>
                <a:off x="5124450" y="5315889"/>
                <a:ext cx="80092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6F84D-B807-40E7-A59C-CF0AC44B0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50" y="5315889"/>
                <a:ext cx="800925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246DE-9A13-4BC5-94CA-A9825C1115CF}"/>
                  </a:ext>
                </a:extLst>
              </p:cNvPr>
              <p:cNvSpPr txBox="1"/>
              <p:nvPr/>
            </p:nvSpPr>
            <p:spPr>
              <a:xfrm>
                <a:off x="1530941" y="4514850"/>
                <a:ext cx="346978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/2)+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7246DE-9A13-4BC5-94CA-A9825C111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941" y="4514850"/>
                <a:ext cx="3469784" cy="415498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F356B-A191-4998-8961-49D810E2E8A8}"/>
                  </a:ext>
                </a:extLst>
              </p:cNvPr>
              <p:cNvSpPr txBox="1"/>
              <p:nvPr/>
            </p:nvSpPr>
            <p:spPr>
              <a:xfrm>
                <a:off x="1566929" y="5115952"/>
                <a:ext cx="348863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dirty="0">
                    <a:solidFill>
                      <a:srgbClr val="7030A0"/>
                    </a:solidFill>
                  </a:rPr>
                  <a:t>Case 2 of Master’s Theorem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1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0F356B-A191-4998-8961-49D810E2E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929" y="5115952"/>
                <a:ext cx="3488635" cy="738664"/>
              </a:xfrm>
              <a:prstGeom prst="rect">
                <a:avLst/>
              </a:prstGeom>
              <a:blipFill>
                <a:blip r:embed="rId9"/>
                <a:stretch>
                  <a:fillRect l="-362" t="-5085" r="-362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8DA0499-A82B-481C-9009-6189554AC76A}"/>
              </a:ext>
            </a:extLst>
          </p:cNvPr>
          <p:cNvSpPr txBox="1"/>
          <p:nvPr/>
        </p:nvSpPr>
        <p:spPr>
          <a:xfrm>
            <a:off x="1581838" y="1810183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running time?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71E8F61-A073-4B2A-8984-AFC0A8FB67D9}"/>
              </a:ext>
            </a:extLst>
          </p:cNvPr>
          <p:cNvSpPr/>
          <p:nvPr/>
        </p:nvSpPr>
        <p:spPr>
          <a:xfrm>
            <a:off x="4838700" y="2457450"/>
            <a:ext cx="342900" cy="3429000"/>
          </a:xfrm>
          <a:prstGeom prst="leftBrace">
            <a:avLst>
              <a:gd name="adj1" fmla="val 55072"/>
              <a:gd name="adj2" fmla="val 40000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406CD-269B-4AB6-B769-CDFB5723A4BB}"/>
                  </a:ext>
                </a:extLst>
              </p:cNvPr>
              <p:cNvSpPr txBox="1"/>
              <p:nvPr/>
            </p:nvSpPr>
            <p:spPr>
              <a:xfrm>
                <a:off x="3695700" y="3572903"/>
                <a:ext cx="978858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7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7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F5406CD-269B-4AB6-B769-CDFB5723A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00" y="3572903"/>
                <a:ext cx="978858" cy="507831"/>
              </a:xfrm>
              <a:prstGeom prst="rect">
                <a:avLst/>
              </a:prstGeom>
              <a:blipFill>
                <a:blip r:embed="rId10"/>
                <a:stretch>
                  <a:fillRect r="-1282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3A514E-C3B8-4D2E-B361-37A3EB8CB3B4}"/>
                  </a:ext>
                </a:extLst>
              </p:cNvPr>
              <p:cNvSpPr txBox="1"/>
              <p:nvPr/>
            </p:nvSpPr>
            <p:spPr>
              <a:xfrm>
                <a:off x="2371804" y="2174401"/>
                <a:ext cx="193553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3A514E-C3B8-4D2E-B361-37A3EB8CB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804" y="2174401"/>
                <a:ext cx="1935530" cy="553998"/>
              </a:xfrm>
              <a:prstGeom prst="rect">
                <a:avLst/>
              </a:prstGeom>
              <a:blipFill>
                <a:blip r:embed="rId11"/>
                <a:stretch>
                  <a:fillRect r="-13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6A326E-70C1-504B-B339-84982FB33E34}"/>
                  </a:ext>
                </a:extLst>
              </p:cNvPr>
              <p:cNvSpPr txBox="1"/>
              <p:nvPr/>
            </p:nvSpPr>
            <p:spPr>
              <a:xfrm>
                <a:off x="6496050" y="1945735"/>
                <a:ext cx="38862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/>
                  <a:t>Initialization: </a:t>
                </a:r>
                <a:r>
                  <a:rPr lang="en-US" sz="1500" dirty="0"/>
                  <a:t>Sort points by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-coordinate</a:t>
                </a:r>
              </a:p>
              <a:p>
                <a:endParaRPr lang="en-US" sz="1500" dirty="0"/>
              </a:p>
              <a:p>
                <a:r>
                  <a:rPr lang="en-US" sz="1500" b="1" dirty="0"/>
                  <a:t>Divide: </a:t>
                </a:r>
                <a:r>
                  <a:rPr lang="en-US" sz="1500" dirty="0"/>
                  <a:t>Partition points into two lists of points based on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-coordinate (split at the median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00" dirty="0"/>
                  <a:t>)</a:t>
                </a:r>
              </a:p>
              <a:p>
                <a:endParaRPr lang="en-US" sz="1500" dirty="0"/>
              </a:p>
              <a:p>
                <a:r>
                  <a:rPr lang="en-US" sz="1500" b="1" dirty="0"/>
                  <a:t>Conquer: </a:t>
                </a:r>
                <a:r>
                  <a:rPr lang="en-US" sz="1500" dirty="0"/>
                  <a:t>Recursively compute the closest pair of points in each list</a:t>
                </a:r>
              </a:p>
              <a:p>
                <a:endParaRPr lang="en-US" sz="1500" dirty="0"/>
              </a:p>
              <a:p>
                <a:endParaRPr lang="en-US" sz="1500" dirty="0"/>
              </a:p>
              <a:p>
                <a:endParaRPr lang="en-US" sz="1500" dirty="0"/>
              </a:p>
              <a:p>
                <a:r>
                  <a:rPr lang="en-US" sz="1500" b="1" dirty="0"/>
                  <a:t>Combine: 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Process runway points by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500" dirty="0"/>
                  <a:t>-coordinate and</a:t>
                </a:r>
                <a:br>
                  <a:rPr lang="en-US" sz="1500" dirty="0"/>
                </a:br>
                <a:r>
                  <a:rPr lang="en-US" sz="1500" dirty="0"/>
                  <a:t>Compare each point in runway to 7 points above it and save the closest pair</a:t>
                </a:r>
              </a:p>
              <a:p>
                <a:pPr marL="257175" indent="-257175">
                  <a:buFont typeface="Arial" panose="020B0604020202020204" pitchFamily="34" charset="0"/>
                  <a:buChar char="•"/>
                </a:pPr>
                <a:r>
                  <a:rPr lang="en-US" sz="1500" dirty="0"/>
                  <a:t>Output closest pair among </a:t>
                </a:r>
                <a:r>
                  <a:rPr lang="en-US" sz="1500" dirty="0">
                    <a:solidFill>
                      <a:srgbClr val="0070C0"/>
                    </a:solidFill>
                  </a:rPr>
                  <a:t>left</a:t>
                </a:r>
                <a:r>
                  <a:rPr lang="en-US" sz="1500" dirty="0"/>
                  <a:t>, </a:t>
                </a:r>
                <a:r>
                  <a:rPr lang="en-US" sz="1500" dirty="0">
                    <a:solidFill>
                      <a:srgbClr val="0070C0"/>
                    </a:solidFill>
                  </a:rPr>
                  <a:t>right</a:t>
                </a:r>
                <a:r>
                  <a:rPr lang="en-US" sz="1500" dirty="0"/>
                  <a:t>, and </a:t>
                </a:r>
                <a:r>
                  <a:rPr lang="en-US" sz="1500" dirty="0">
                    <a:solidFill>
                      <a:srgbClr val="FF0000"/>
                    </a:solidFill>
                  </a:rPr>
                  <a:t>runway</a:t>
                </a:r>
                <a:r>
                  <a:rPr lang="en-US" sz="1500" dirty="0"/>
                  <a:t> points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6A326E-70C1-504B-B339-84982FB3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50" y="1945735"/>
                <a:ext cx="3886200" cy="3785652"/>
              </a:xfrm>
              <a:prstGeom prst="rect">
                <a:avLst/>
              </a:prstGeom>
              <a:blipFill>
                <a:blip r:embed="rId12"/>
                <a:stretch>
                  <a:fillRect l="-651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749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3" grpId="0"/>
      <p:bldP spid="6" grpId="0"/>
      <p:bldP spid="14" grpId="0" build="p"/>
      <p:bldP spid="17" grpId="0" animBg="1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085A-0C89-A040-80BA-AB33112C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Closest Pair of Points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5E141-4DE0-5246-B0A1-C6969363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2F3D-3A41-064D-8FFC-78025513132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Comparing all pairs is a brute-force fail</a:t>
            </a:r>
          </a:p>
          <a:p>
            <a:pPr lvl="1"/>
            <a:r>
              <a:rPr lang="en-US" dirty="0"/>
              <a:t>Except for small inputs</a:t>
            </a:r>
          </a:p>
          <a:p>
            <a:r>
              <a:rPr lang="en-US" dirty="0"/>
              <a:t>Divide and conquer a big improvement</a:t>
            </a:r>
          </a:p>
          <a:p>
            <a:r>
              <a:rPr lang="en-US" dirty="0"/>
              <a:t>Needed to find an efficient way for part of the combine step</a:t>
            </a:r>
          </a:p>
          <a:p>
            <a:pPr lvl="1"/>
            <a:r>
              <a:rPr lang="en-US" dirty="0"/>
              <a:t>Geometry came through for us here!</a:t>
            </a:r>
          </a:p>
          <a:p>
            <a:pPr lvl="1"/>
            <a:r>
              <a:rPr lang="en-US" dirty="0"/>
              <a:t>Only needed to look at constant number of points for each point in the strip</a:t>
            </a:r>
          </a:p>
          <a:p>
            <a:r>
              <a:rPr lang="en-US" dirty="0"/>
              <a:t>Implementation subtleties</a:t>
            </a:r>
          </a:p>
          <a:p>
            <a:pPr lvl="1"/>
            <a:r>
              <a:rPr lang="en-US" dirty="0"/>
              <a:t>Don’t want to sort the strip by y-coordinate in each recursive call</a:t>
            </a:r>
          </a:p>
          <a:p>
            <a:pPr lvl="1"/>
            <a:r>
              <a:rPr lang="en-US" dirty="0"/>
              <a:t>In initialization, create an “index” that lets you process all points in order by y-coordinate</a:t>
            </a:r>
          </a:p>
          <a:p>
            <a:pPr lvl="1"/>
            <a:r>
              <a:rPr lang="en-US" dirty="0"/>
              <a:t>(There are other ways to address this.)</a:t>
            </a:r>
          </a:p>
        </p:txBody>
      </p:sp>
    </p:spTree>
    <p:extLst>
      <p:ext uri="{BB962C8B-B14F-4D97-AF65-F5344CB8AC3E}">
        <p14:creationId xmlns:p14="http://schemas.microsoft.com/office/powerpoint/2010/main" val="132564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Readings: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CLRS 33.4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 in 2D 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57496" y="6180266"/>
            <a:ext cx="1600200" cy="273844"/>
          </a:xfrm>
        </p:spPr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24500" y="200025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895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981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72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782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402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565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844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981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41630" y="2000250"/>
            <a:ext cx="3282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Given: </a:t>
            </a:r>
          </a:p>
          <a:p>
            <a:r>
              <a:rPr lang="en-US" dirty="0"/>
              <a:t>A list of points</a:t>
            </a:r>
          </a:p>
          <a:p>
            <a:endParaRPr lang="en-US" dirty="0"/>
          </a:p>
          <a:p>
            <a:r>
              <a:rPr lang="en-US" b="1" dirty="0"/>
              <a:t>Return: </a:t>
            </a:r>
          </a:p>
          <a:p>
            <a:r>
              <a:rPr lang="en-US" dirty="0"/>
              <a:t>Distance of the pair of points that are closest together</a:t>
            </a:r>
            <a:br>
              <a:rPr lang="en-US" dirty="0"/>
            </a:br>
            <a:r>
              <a:rPr lang="en-US" dirty="0"/>
              <a:t>(or possibly the pair too)</a:t>
            </a:r>
          </a:p>
        </p:txBody>
      </p:sp>
    </p:spTree>
    <p:extLst>
      <p:ext uri="{BB962C8B-B14F-4D97-AF65-F5344CB8AC3E}">
        <p14:creationId xmlns:p14="http://schemas.microsoft.com/office/powerpoint/2010/main" val="410381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2620702" y="3651091"/>
            <a:ext cx="28575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/>
              <a:t>Naive Algorithm:</a:t>
            </a:r>
          </a:p>
          <a:p>
            <a:r>
              <a:rPr lang="en-US" sz="2100" dirty="0"/>
              <a:t>Test every pair of points, return the closest.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Naïve</a:t>
            </a:r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955492" y="6133967"/>
            <a:ext cx="1600200" cy="273844"/>
          </a:xfrm>
        </p:spPr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1660" y="147939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6462213" y="170799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8549110" y="159369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6539642" y="454336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9349210" y="270534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969189" y="245094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8132468" y="293394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7411640" y="399767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8549110" y="477196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84639" y="1479390"/>
            <a:ext cx="28935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Given: </a:t>
            </a:r>
          </a:p>
          <a:p>
            <a:r>
              <a:rPr lang="en-US" sz="2100" dirty="0"/>
              <a:t>A list of points</a:t>
            </a:r>
          </a:p>
          <a:p>
            <a:endParaRPr lang="en-US" sz="2100" dirty="0"/>
          </a:p>
          <a:p>
            <a:r>
              <a:rPr lang="en-US" sz="2100" b="1" dirty="0"/>
              <a:t>Return: </a:t>
            </a:r>
          </a:p>
          <a:p>
            <a:r>
              <a:rPr lang="en-US" sz="2000" dirty="0"/>
              <a:t>Distance of the closest pair of points</a:t>
            </a:r>
            <a:endParaRPr lang="en-US" sz="21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6653939" y="1707992"/>
            <a:ext cx="2728746" cy="3097457"/>
            <a:chOff x="5315929" y="1134317"/>
            <a:chExt cx="3638331" cy="4129941"/>
          </a:xfrm>
        </p:grpSpPr>
        <p:cxnSp>
          <p:nvCxnSpPr>
            <p:cNvPr id="5" name="Straight Arrow Connector 4"/>
            <p:cNvCxnSpPr>
              <a:stCxn id="6" idx="5"/>
              <a:endCxn id="12" idx="2"/>
            </p:cNvCxnSpPr>
            <p:nvPr/>
          </p:nvCxnSpPr>
          <p:spPr>
            <a:xfrm flipV="1">
              <a:off x="5320453" y="1134317"/>
              <a:ext cx="2522369" cy="26016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5"/>
              <a:endCxn id="15" idx="1"/>
            </p:cNvCxnSpPr>
            <p:nvPr/>
          </p:nvCxnSpPr>
          <p:spPr>
            <a:xfrm>
              <a:off x="5320453" y="1394480"/>
              <a:ext cx="460443" cy="77507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5"/>
              <a:endCxn id="13" idx="0"/>
            </p:cNvCxnSpPr>
            <p:nvPr/>
          </p:nvCxnSpPr>
          <p:spPr>
            <a:xfrm flipH="1">
              <a:off x="5315929" y="1394480"/>
              <a:ext cx="4524" cy="352034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5"/>
              <a:endCxn id="17" idx="1"/>
            </p:cNvCxnSpPr>
            <p:nvPr/>
          </p:nvCxnSpPr>
          <p:spPr>
            <a:xfrm>
              <a:off x="5320453" y="1394480"/>
              <a:ext cx="1050378" cy="28373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5"/>
              <a:endCxn id="14" idx="1"/>
            </p:cNvCxnSpPr>
            <p:nvPr/>
          </p:nvCxnSpPr>
          <p:spPr>
            <a:xfrm>
              <a:off x="5320453" y="1394480"/>
              <a:ext cx="3633807" cy="11142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5"/>
              <a:endCxn id="16" idx="1"/>
            </p:cNvCxnSpPr>
            <p:nvPr/>
          </p:nvCxnSpPr>
          <p:spPr>
            <a:xfrm>
              <a:off x="5320453" y="1394480"/>
              <a:ext cx="2011483" cy="14190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5"/>
              <a:endCxn id="18" idx="1"/>
            </p:cNvCxnSpPr>
            <p:nvPr/>
          </p:nvCxnSpPr>
          <p:spPr>
            <a:xfrm>
              <a:off x="5320453" y="1394480"/>
              <a:ext cx="2567006" cy="386977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4666113" y="3651090"/>
                <a:ext cx="94923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1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113" y="3651090"/>
                <a:ext cx="949234" cy="415498"/>
              </a:xfrm>
              <a:prstGeom prst="rect">
                <a:avLst/>
              </a:prstGeom>
              <a:blipFill>
                <a:blip r:embed="rId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CF6FD32-3857-5D4E-BA13-35B7B453C258}"/>
              </a:ext>
            </a:extLst>
          </p:cNvPr>
          <p:cNvSpPr txBox="1"/>
          <p:nvPr/>
        </p:nvSpPr>
        <p:spPr>
          <a:xfrm>
            <a:off x="2620704" y="4744574"/>
            <a:ext cx="20899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7030A0"/>
                </a:solidFill>
              </a:rPr>
              <a:t>We can do better!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98783-59FB-A74C-80A2-08830D85C555}"/>
                  </a:ext>
                </a:extLst>
              </p:cNvPr>
              <p:cNvSpPr txBox="1"/>
              <p:nvPr/>
            </p:nvSpPr>
            <p:spPr>
              <a:xfrm>
                <a:off x="3891636" y="5030324"/>
                <a:ext cx="1408975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1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1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1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1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7A98783-59FB-A74C-80A2-08830D85C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636" y="5030324"/>
                <a:ext cx="1408975" cy="415498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5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4500" y="2000250"/>
            <a:ext cx="388620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895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981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72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782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402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565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844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981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0937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67102" y="2000250"/>
            <a:ext cx="10076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How?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296150" y="2000250"/>
            <a:ext cx="0" cy="38862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63314" y="2343150"/>
            <a:ext cx="29754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Slide Number Placeholder 2"/>
          <p:cNvSpPr txBox="1">
            <a:spLocks/>
          </p:cNvSpPr>
          <p:nvPr/>
        </p:nvSpPr>
        <p:spPr>
          <a:xfrm>
            <a:off x="1707025" y="6164586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5</a:t>
            </a:fld>
            <a:endParaRPr lang="en-US" sz="9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52E6C-2281-AC45-964F-5C1B8315B400}"/>
              </a:ext>
            </a:extLst>
          </p:cNvPr>
          <p:cNvSpPr txBox="1"/>
          <p:nvPr/>
        </p:nvSpPr>
        <p:spPr>
          <a:xfrm>
            <a:off x="2663315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0AFB8-AF4C-CA45-B2DC-488753FB7430}"/>
              </a:ext>
            </a:extLst>
          </p:cNvPr>
          <p:cNvSpPr txBox="1"/>
          <p:nvPr/>
        </p:nvSpPr>
        <p:spPr>
          <a:xfrm>
            <a:off x="2630936" y="432232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</p:spTree>
    <p:extLst>
      <p:ext uri="{BB962C8B-B14F-4D97-AF65-F5344CB8AC3E}">
        <p14:creationId xmlns:p14="http://schemas.microsoft.com/office/powerpoint/2010/main" val="11171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6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895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981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72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782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402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565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844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981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0937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63315" y="23431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24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9"/>
          <p:cNvSpPr txBox="1"/>
          <p:nvPr/>
        </p:nvSpPr>
        <p:spPr>
          <a:xfrm>
            <a:off x="2663315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58688" y="588276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7793908" y="590395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3314" y="3372903"/>
            <a:ext cx="28935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Recursively find closest pairs from Left and Right</a:t>
            </a:r>
          </a:p>
        </p:txBody>
      </p:sp>
      <p:sp>
        <p:nvSpPr>
          <p:cNvPr id="8" name="Oval 7"/>
          <p:cNvSpPr/>
          <p:nvPr/>
        </p:nvSpPr>
        <p:spPr>
          <a:xfrm rot="19684656">
            <a:off x="5941462" y="2017356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8022317" y="2599306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2630936" y="4488196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26" name="Slide Number Placeholder 2"/>
          <p:cNvSpPr txBox="1">
            <a:spLocks/>
          </p:cNvSpPr>
          <p:nvPr/>
        </p:nvSpPr>
        <p:spPr>
          <a:xfrm>
            <a:off x="1741749" y="6204390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6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3718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6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895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981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72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782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402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565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844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981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0937" y="20002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Divide: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63315" y="2343150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At median x coordinate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24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Box 19"/>
          <p:cNvSpPr txBox="1"/>
          <p:nvPr/>
        </p:nvSpPr>
        <p:spPr>
          <a:xfrm>
            <a:off x="2663315" y="3030001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Conquer: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3942" y="588923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7735942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3314" y="3372903"/>
            <a:ext cx="289356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Recursively find closest pairs from Left and Right</a:t>
            </a:r>
          </a:p>
        </p:txBody>
      </p:sp>
      <p:sp>
        <p:nvSpPr>
          <p:cNvPr id="8" name="Oval 7"/>
          <p:cNvSpPr/>
          <p:nvPr/>
        </p:nvSpPr>
        <p:spPr>
          <a:xfrm rot="19684656">
            <a:off x="5941462" y="2017356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8022317" y="2599306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2609230" y="4539388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45296" y="4849897"/>
            <a:ext cx="2893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Return min of Left and Right pairs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56010" y="5196625"/>
            <a:ext cx="1201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Problem?</a:t>
            </a:r>
          </a:p>
        </p:txBody>
      </p:sp>
      <p:sp>
        <p:nvSpPr>
          <p:cNvPr id="28" name="Oval 27"/>
          <p:cNvSpPr/>
          <p:nvPr/>
        </p:nvSpPr>
        <p:spPr>
          <a:xfrm rot="18230756">
            <a:off x="7251530" y="4122140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7381755" y="4826701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Slide Number Placeholder 2"/>
          <p:cNvSpPr txBox="1">
            <a:spLocks/>
          </p:cNvSpPr>
          <p:nvPr/>
        </p:nvSpPr>
        <p:spPr>
          <a:xfrm>
            <a:off x="1695450" y="6171999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7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3591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Closest Pair of Points: D&amp;C</a:t>
            </a:r>
          </a:p>
        </p:txBody>
      </p:sp>
      <p:sp>
        <p:nvSpPr>
          <p:cNvPr id="4" name="Rectangle 3"/>
          <p:cNvSpPr/>
          <p:nvPr/>
        </p:nvSpPr>
        <p:spPr>
          <a:xfrm>
            <a:off x="7296150" y="2000250"/>
            <a:ext cx="21145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895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981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72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782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402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565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844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981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24500" y="1996564"/>
            <a:ext cx="1771650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5614117" y="58785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7938490" y="588645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8" name="Oval 7"/>
          <p:cNvSpPr/>
          <p:nvPr/>
        </p:nvSpPr>
        <p:spPr>
          <a:xfrm rot="19684656">
            <a:off x="5941462" y="2017356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Oval 23"/>
          <p:cNvSpPr/>
          <p:nvPr/>
        </p:nvSpPr>
        <p:spPr>
          <a:xfrm rot="15583709">
            <a:off x="8022317" y="2599306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5" name="TextBox 24"/>
          <p:cNvSpPr txBox="1"/>
          <p:nvPr/>
        </p:nvSpPr>
        <p:spPr>
          <a:xfrm>
            <a:off x="2630936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7030A0"/>
                </a:solidFill>
              </a:rPr>
              <a:t>Combine: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67001" y="2118356"/>
            <a:ext cx="12001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2 Cases:</a:t>
            </a:r>
          </a:p>
        </p:txBody>
      </p:sp>
      <p:sp>
        <p:nvSpPr>
          <p:cNvPr id="28" name="Oval 27"/>
          <p:cNvSpPr/>
          <p:nvPr/>
        </p:nvSpPr>
        <p:spPr>
          <a:xfrm rot="18230756">
            <a:off x="7251530" y="4122140"/>
            <a:ext cx="612431" cy="1801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0" name="TextBox 29"/>
          <p:cNvSpPr txBox="1"/>
          <p:nvPr/>
        </p:nvSpPr>
        <p:spPr>
          <a:xfrm>
            <a:off x="7381755" y="4826701"/>
            <a:ext cx="3519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74376" y="2579387"/>
            <a:ext cx="28501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</a:rPr>
              <a:t>1. Closest Pair is completely in Left or Right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7002" y="3771900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Spans our “Cut”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74377" y="4827970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</a:t>
            </a:r>
          </a:p>
        </p:txBody>
      </p:sp>
      <p:sp>
        <p:nvSpPr>
          <p:cNvPr id="27" name="Slide Number Placeholder 2"/>
          <p:cNvSpPr txBox="1">
            <a:spLocks/>
          </p:cNvSpPr>
          <p:nvPr/>
        </p:nvSpPr>
        <p:spPr>
          <a:xfrm>
            <a:off x="1666876" y="6431756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8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71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the Cut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5494" y="2000251"/>
            <a:ext cx="2175207" cy="3880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Oval 5"/>
          <p:cNvSpPr/>
          <p:nvPr/>
        </p:nvSpPr>
        <p:spPr>
          <a:xfrm>
            <a:off x="5895053" y="22288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7981950" y="211455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5972482" y="50642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8782050" y="32262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/>
          <p:cNvSpPr/>
          <p:nvPr/>
        </p:nvSpPr>
        <p:spPr>
          <a:xfrm>
            <a:off x="6402029" y="2971800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Oval 15"/>
          <p:cNvSpPr/>
          <p:nvPr/>
        </p:nvSpPr>
        <p:spPr>
          <a:xfrm>
            <a:off x="7565308" y="3454809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Oval 16"/>
          <p:cNvSpPr/>
          <p:nvPr/>
        </p:nvSpPr>
        <p:spPr>
          <a:xfrm>
            <a:off x="6844480" y="4518537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981950" y="5292828"/>
            <a:ext cx="228600" cy="22860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24500" y="1996564"/>
            <a:ext cx="1716463" cy="3886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5501538" y="589006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LeftPoints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8115990" y="59101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RightPoints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2630936" y="1807849"/>
            <a:ext cx="28935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Combine: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52656" y="220026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2. Closest Pair Spanned our “Cut”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52655" y="2915845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Need to test points across the cut.</a:t>
            </a:r>
          </a:p>
        </p:txBody>
      </p:sp>
      <p:sp>
        <p:nvSpPr>
          <p:cNvPr id="27" name="Oval 26"/>
          <p:cNvSpPr/>
          <p:nvPr/>
        </p:nvSpPr>
        <p:spPr>
          <a:xfrm rot="19684656">
            <a:off x="5941462" y="2017356"/>
            <a:ext cx="689402" cy="142840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9" name="Oval 28"/>
          <p:cNvSpPr/>
          <p:nvPr/>
        </p:nvSpPr>
        <p:spPr>
          <a:xfrm rot="15583709">
            <a:off x="8022317" y="2599306"/>
            <a:ext cx="579014" cy="172718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077703" y="2523429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703" y="2523429"/>
                <a:ext cx="351981" cy="415498"/>
              </a:xfrm>
              <a:prstGeom prst="rect">
                <a:avLst/>
              </a:prstGeom>
              <a:blipFill>
                <a:blip r:embed="rId2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177436" y="3266688"/>
                <a:ext cx="351981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  <m:sub>
                          <m:r>
                            <a:rPr lang="en-US" sz="2100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436" y="3266688"/>
                <a:ext cx="351981" cy="415498"/>
              </a:xfrm>
              <a:prstGeom prst="rect">
                <a:avLst/>
              </a:prstGeom>
              <a:blipFill>
                <a:blip r:embed="rId3"/>
                <a:stretch>
                  <a:fillRect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627364" y="3768425"/>
                <a:ext cx="2850125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Bad approach: Compare all points within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𝛿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100">
                        <a:latin typeface="Cambria Math"/>
                      </a:rPr>
                      <m:t>min</m:t>
                    </m:r>
                    <m:r>
                      <a:rPr lang="en-US" sz="2100" i="1">
                        <a:latin typeface="Cambria Math"/>
                      </a:rPr>
                      <m:t>⁡{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2100" i="1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1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𝛿</m:t>
                        </m:r>
                      </m:e>
                      <m:sub>
                        <m:r>
                          <a:rPr lang="en-US" sz="21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1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100" dirty="0"/>
                  <a:t> of the cut.</a:t>
                </a: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64" y="3768425"/>
                <a:ext cx="2850125" cy="1061829"/>
              </a:xfrm>
              <a:prstGeom prst="rect">
                <a:avLst/>
              </a:prstGeom>
              <a:blipFill>
                <a:blip r:embed="rId4"/>
                <a:stretch>
                  <a:fillRect l="-2222" t="-3571" r="-2222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496051" y="1994139"/>
            <a:ext cx="1467344" cy="3886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96051" y="5521428"/>
            <a:ext cx="146734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6684648" y="5208285"/>
                <a:ext cx="4400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/>
                        </a:rPr>
                        <m:t>2</m:t>
                      </m:r>
                      <m:r>
                        <a:rPr lang="en-US" sz="2100" i="1">
                          <a:latin typeface="Cambria Math"/>
                        </a:rPr>
                        <m:t>𝛿</m:t>
                      </m:r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648" y="5208285"/>
                <a:ext cx="440052" cy="415498"/>
              </a:xfrm>
              <a:prstGeom prst="rect">
                <a:avLst/>
              </a:prstGeom>
              <a:blipFill>
                <a:blip r:embed="rId5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2601705" y="5045179"/>
            <a:ext cx="2850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How many are there?</a:t>
            </a:r>
          </a:p>
        </p:txBody>
      </p:sp>
      <p:sp>
        <p:nvSpPr>
          <p:cNvPr id="28" name="Slide Number Placeholder 2"/>
          <p:cNvSpPr txBox="1">
            <a:spLocks/>
          </p:cNvSpPr>
          <p:nvPr/>
        </p:nvSpPr>
        <p:spPr>
          <a:xfrm>
            <a:off x="1613388" y="6220923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BADE50-950A-4D58-BFB2-FA2C6A8B385D}" type="slidenum">
              <a:rPr lang="en-US" sz="900"/>
              <a:pPr/>
              <a:t>9</a:t>
            </a:fld>
            <a:endParaRPr 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C9FA48-981B-CA4C-B1E6-F9D3B4E1A651}"/>
              </a:ext>
            </a:extLst>
          </p:cNvPr>
          <p:cNvSpPr txBox="1"/>
          <p:nvPr/>
        </p:nvSpPr>
        <p:spPr>
          <a:xfrm>
            <a:off x="6254546" y="1180424"/>
            <a:ext cx="2850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Define “runway” or “strip” along the cut.</a:t>
            </a:r>
          </a:p>
        </p:txBody>
      </p:sp>
    </p:spTree>
    <p:extLst>
      <p:ext uri="{BB962C8B-B14F-4D97-AF65-F5344CB8AC3E}">
        <p14:creationId xmlns:p14="http://schemas.microsoft.com/office/powerpoint/2010/main" val="30035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 animBg="1"/>
      <p:bldP spid="37" grpId="0"/>
      <p:bldP spid="3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37549</TotalTime>
  <Words>964</Words>
  <Application>Microsoft Macintosh PowerPoint</Application>
  <PresentationFormat>Widescreen</PresentationFormat>
  <Paragraphs>263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ＭＳ Ｐゴシック</vt:lpstr>
      <vt:lpstr>Arial</vt:lpstr>
      <vt:lpstr>Bookman Old Style</vt:lpstr>
      <vt:lpstr>Calibri</vt:lpstr>
      <vt:lpstr>Cambria Math</vt:lpstr>
      <vt:lpstr>Gill Sans MT</vt:lpstr>
      <vt:lpstr>Times New Roman</vt:lpstr>
      <vt:lpstr>Wingdings</vt:lpstr>
      <vt:lpstr>Wingdings 3</vt:lpstr>
      <vt:lpstr>Origin</vt:lpstr>
      <vt:lpstr>More Divide and Conquer: Quicksort and Closest Pair of Points</vt:lpstr>
      <vt:lpstr>Closest Pair of Points</vt:lpstr>
      <vt:lpstr>Closest Pair of Points in 2D Space</vt:lpstr>
      <vt:lpstr>Closest Pair of Points: Naïve</vt:lpstr>
      <vt:lpstr>Closest Pair of Points: D&amp;C</vt:lpstr>
      <vt:lpstr>Closest Pair of Points: D&amp;C</vt:lpstr>
      <vt:lpstr>Closest Pair of Points: D&amp;C</vt:lpstr>
      <vt:lpstr>Closest Pair of Points: D&amp;C</vt:lpstr>
      <vt:lpstr>Spanning the Cut</vt:lpstr>
      <vt:lpstr>Spanning the Cut</vt:lpstr>
      <vt:lpstr>Spanning the Cut</vt:lpstr>
      <vt:lpstr>Spanning the Cut</vt:lpstr>
      <vt:lpstr>Closest Pair of Points: Divide and Conquer</vt:lpstr>
      <vt:lpstr>Closest Pair of Points: Divide and Conquer</vt:lpstr>
      <vt:lpstr>Summary for Closest Pair of Points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495</cp:revision>
  <cp:lastPrinted>2010-02-08T18:40:35Z</cp:lastPrinted>
  <dcterms:created xsi:type="dcterms:W3CDTF">2010-02-08T18:32:44Z</dcterms:created>
  <dcterms:modified xsi:type="dcterms:W3CDTF">2022-09-01T13:12:48Z</dcterms:modified>
</cp:coreProperties>
</file>