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642" r:id="rId2"/>
    <p:sldId id="617" r:id="rId3"/>
    <p:sldId id="664" r:id="rId4"/>
    <p:sldId id="568" r:id="rId5"/>
    <p:sldId id="586" r:id="rId6"/>
    <p:sldId id="673" r:id="rId7"/>
    <p:sldId id="571" r:id="rId8"/>
    <p:sldId id="572" r:id="rId9"/>
    <p:sldId id="674" r:id="rId10"/>
    <p:sldId id="675" r:id="rId11"/>
    <p:sldId id="580" r:id="rId12"/>
    <p:sldId id="575" r:id="rId13"/>
    <p:sldId id="682" r:id="rId14"/>
    <p:sldId id="589" r:id="rId15"/>
    <p:sldId id="590" r:id="rId16"/>
    <p:sldId id="579" r:id="rId17"/>
    <p:sldId id="576" r:id="rId18"/>
    <p:sldId id="683" r:id="rId19"/>
    <p:sldId id="684" r:id="rId20"/>
    <p:sldId id="585" r:id="rId21"/>
    <p:sldId id="643" r:id="rId22"/>
    <p:sldId id="671" r:id="rId23"/>
    <p:sldId id="696" r:id="rId24"/>
    <p:sldId id="697" r:id="rId25"/>
    <p:sldId id="698" r:id="rId26"/>
    <p:sldId id="645" r:id="rId27"/>
    <p:sldId id="689" r:id="rId28"/>
    <p:sldId id="690" r:id="rId29"/>
    <p:sldId id="692" r:id="rId30"/>
    <p:sldId id="693" r:id="rId31"/>
    <p:sldId id="694" r:id="rId32"/>
    <p:sldId id="69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617"/>
            <p14:sldId id="664"/>
            <p14:sldId id="568"/>
            <p14:sldId id="586"/>
            <p14:sldId id="673"/>
            <p14:sldId id="571"/>
            <p14:sldId id="572"/>
            <p14:sldId id="674"/>
            <p14:sldId id="675"/>
            <p14:sldId id="580"/>
            <p14:sldId id="575"/>
            <p14:sldId id="682"/>
            <p14:sldId id="589"/>
            <p14:sldId id="590"/>
            <p14:sldId id="579"/>
            <p14:sldId id="576"/>
            <p14:sldId id="683"/>
            <p14:sldId id="684"/>
            <p14:sldId id="585"/>
            <p14:sldId id="643"/>
            <p14:sldId id="671"/>
            <p14:sldId id="696"/>
            <p14:sldId id="697"/>
            <p14:sldId id="698"/>
            <p14:sldId id="645"/>
            <p14:sldId id="689"/>
            <p14:sldId id="690"/>
            <p14:sldId id="692"/>
            <p14:sldId id="693"/>
            <p14:sldId id="694"/>
            <p14:sldId id="6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22"/>
    <p:restoredTop sz="92840" autoAdjust="0"/>
  </p:normalViewPr>
  <p:slideViewPr>
    <p:cSldViewPr>
      <p:cViewPr varScale="1">
        <p:scale>
          <a:sx n="129" d="100"/>
          <a:sy n="129" d="100"/>
        </p:scale>
        <p:origin x="21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Greedy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Knapsack Problems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048000"/>
            <a:ext cx="8534400" cy="2514600"/>
          </a:xfrm>
        </p:spPr>
        <p:txBody>
          <a:bodyPr/>
          <a:lstStyle/>
          <a:p>
            <a:r>
              <a:rPr lang="en-US" dirty="0"/>
              <a:t>CS 3100 –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The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Optimal Substructure Property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Remember?</a:t>
            </a: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Detailed discussion on p. 379 (in chapter on Dynamic Programming)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</a:rPr>
              <a:t>If A is an optimal solution to a problem, then the components of A are optimal solutions to </a:t>
            </a:r>
            <a:r>
              <a:rPr lang="en-US" sz="2000" dirty="0" err="1">
                <a:latin typeface="Arial" charset="0"/>
                <a:ea typeface="ＭＳ Ｐゴシック" charset="0"/>
              </a:rPr>
              <a:t>subproblems</a:t>
            </a:r>
            <a:endParaRPr lang="en-US" sz="2000" dirty="0">
              <a:latin typeface="Arial" charset="0"/>
              <a:ea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Reminder:  Example 1, Shortest Path</a:t>
            </a:r>
            <a:endParaRPr lang="en-US" sz="2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Say P is min-length path from CHO to LA and includes DAL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Let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be component of P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1 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must be shortest path from CHO to DAL, and P</a:t>
            </a:r>
            <a:r>
              <a:rPr lang="en-US" sz="2000" baseline="-25000" dirty="0">
                <a:latin typeface="Arial" charset="0"/>
                <a:ea typeface="ＭＳ Ｐゴシック" charset="0"/>
                <a:cs typeface="ＭＳ Ｐゴシック" charset="0"/>
              </a:rPr>
              <a:t>2</a:t>
            </a:r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 must be shortest path from DAL to LA</a:t>
            </a:r>
          </a:p>
          <a:p>
            <a:pPr lvl="1"/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Why is this true?  Can you prove it?  Yes, by contradiction.</a:t>
            </a:r>
          </a:p>
          <a:p>
            <a:pPr lvl="2"/>
            <a:r>
              <a:rPr lang="en-US" sz="1600" dirty="0">
                <a:latin typeface="Arial" charset="0"/>
                <a:ea typeface="ＭＳ Ｐゴシック" charset="0"/>
                <a:cs typeface="ＭＳ Ｐゴシック" charset="0"/>
              </a:rPr>
              <a:t>Do it!  In-class exercise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CD9FC-877D-894F-BB85-33632A14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45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Optimal Substructure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199"/>
            <a:ext cx="10972800" cy="4756151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Let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be the minimum activity in the solution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(i.e., the one with the earliest finish time).  Then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A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- {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} is an optimal solution to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S</a:t>
            </a:r>
            <a:r>
              <a:rPr lang="fr-FR" altLang="ja-JP" sz="2800" i="1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= {</a:t>
            </a:r>
            <a:r>
              <a:rPr lang="en-US" sz="2800" i="1" dirty="0" err="1">
                <a:ea typeface="ＭＳ Ｐゴシック" charset="0"/>
                <a:cs typeface="ＭＳ Ｐゴシック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 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: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s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i</a:t>
            </a:r>
            <a:r>
              <a:rPr lang="en-US" sz="2800" i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 </a:t>
            </a:r>
            <a:r>
              <a:rPr lang="en-US" sz="2800" i="1" dirty="0" err="1">
                <a:ea typeface="ＭＳ Ｐゴシック" charset="0"/>
                <a:cs typeface="ＭＳ Ｐゴシック" charset="0"/>
                <a:sym typeface="Symbol" charset="0"/>
              </a:rPr>
              <a:t>f</a:t>
            </a:r>
            <a:r>
              <a:rPr lang="en-US" sz="2800" i="1" baseline="-25000" dirty="0" err="1">
                <a:ea typeface="ＭＳ Ｐゴシック" charset="0"/>
                <a:cs typeface="ＭＳ Ｐゴシック" charset="0"/>
                <a:sym typeface="Symbol" charset="0"/>
              </a:rPr>
              <a:t>k</a:t>
            </a:r>
            <a:r>
              <a:rPr lang="en-US" sz="2800" dirty="0">
                <a:ea typeface="ＭＳ Ｐゴシック" charset="0"/>
                <a:cs typeface="ＭＳ Ｐゴシック" charset="0"/>
                <a:sym typeface="Symbol" charset="0"/>
              </a:rPr>
              <a:t>}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In words: once activity #1 is selected, the problem reduces to finding an optimal solution for activity-selection over activities in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b="1" dirty="0">
                <a:ea typeface="ＭＳ Ｐゴシック" charset="0"/>
                <a:sym typeface="Symbol" charset="0"/>
              </a:rPr>
              <a:t>compatible </a:t>
            </a:r>
            <a:r>
              <a:rPr lang="en-US" dirty="0">
                <a:ea typeface="ＭＳ Ｐゴシック" charset="0"/>
                <a:sym typeface="Symbol" charset="0"/>
              </a:rPr>
              <a:t>with activity #1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Proof: if we could find optimal solution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to </a:t>
            </a:r>
            <a:r>
              <a:rPr lang="en-US" i="1" dirty="0">
                <a:ea typeface="ＭＳ Ｐゴシック" charset="0"/>
                <a:sym typeface="Symbol" charset="0"/>
              </a:rPr>
              <a:t>S</a:t>
            </a:r>
            <a:r>
              <a:rPr lang="fr-FR" altLang="ja-JP" i="1" dirty="0">
                <a:ea typeface="ＭＳ Ｐゴシック" charset="0"/>
                <a:sym typeface="Symbol" charset="0"/>
              </a:rPr>
              <a:t>’</a:t>
            </a:r>
            <a:r>
              <a:rPr lang="en-US" dirty="0">
                <a:ea typeface="ＭＳ Ｐゴシック" charset="0"/>
                <a:sym typeface="Symbol" charset="0"/>
              </a:rPr>
              <a:t> with |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| &gt; |</a:t>
            </a:r>
            <a:r>
              <a:rPr lang="en-US" i="1" dirty="0">
                <a:ea typeface="ＭＳ Ｐゴシック" charset="0"/>
                <a:sym typeface="Symbol" charset="0"/>
              </a:rPr>
              <a:t>A</a:t>
            </a:r>
            <a:r>
              <a:rPr lang="en-US" dirty="0">
                <a:ea typeface="ＭＳ Ｐゴシック" charset="0"/>
                <a:sym typeface="Symbol" charset="0"/>
              </a:rPr>
              <a:t> - {</a:t>
            </a:r>
            <a:r>
              <a:rPr lang="en-US" i="1" dirty="0">
                <a:ea typeface="ＭＳ Ｐゴシック" charset="0"/>
                <a:sym typeface="Symbol" charset="0"/>
              </a:rPr>
              <a:t>k</a:t>
            </a:r>
            <a:r>
              <a:rPr lang="en-US" dirty="0">
                <a:ea typeface="ＭＳ Ｐゴシック" charset="0"/>
                <a:sym typeface="Symbol" charset="0"/>
              </a:rPr>
              <a:t>}|,</a:t>
            </a:r>
          </a:p>
          <a:p>
            <a:pPr lvl="2"/>
            <a:r>
              <a:rPr lang="en-US" dirty="0">
                <a:ea typeface="ＭＳ Ｐゴシック" charset="0"/>
                <a:sym typeface="Symbol" charset="0"/>
              </a:rPr>
              <a:t>Then </a:t>
            </a:r>
            <a:r>
              <a:rPr lang="en-US" i="1" dirty="0">
                <a:ea typeface="ＭＳ Ｐゴシック" charset="0"/>
                <a:sym typeface="Symbol" charset="0"/>
              </a:rPr>
              <a:t>B</a:t>
            </a:r>
            <a:r>
              <a:rPr lang="en-US" dirty="0">
                <a:ea typeface="ＭＳ Ｐゴシック" charset="0"/>
                <a:sym typeface="Symbol" charset="0"/>
              </a:rPr>
              <a:t> </a:t>
            </a:r>
            <a:r>
              <a:rPr lang="en-US" dirty="0">
                <a:ea typeface="ＭＳ Ｐゴシック" charset="0"/>
                <a:sym typeface="Math B" charset="0"/>
              </a:rPr>
              <a:t>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 is compatible </a:t>
            </a:r>
          </a:p>
          <a:p>
            <a:pPr lvl="2"/>
            <a:r>
              <a:rPr lang="en-US" dirty="0">
                <a:ea typeface="ＭＳ Ｐゴシック" charset="0"/>
                <a:sym typeface="Math B" charset="0"/>
              </a:rPr>
              <a:t>And |</a:t>
            </a:r>
            <a:r>
              <a:rPr lang="en-US" i="1" dirty="0">
                <a:ea typeface="ＭＳ Ｐゴシック" charset="0"/>
                <a:sym typeface="Math B" charset="0"/>
              </a:rPr>
              <a:t>B</a:t>
            </a:r>
            <a:r>
              <a:rPr lang="en-US" dirty="0">
                <a:ea typeface="ＭＳ Ｐゴシック" charset="0"/>
                <a:sym typeface="Math B" charset="0"/>
              </a:rPr>
              <a:t> U {</a:t>
            </a:r>
            <a:r>
              <a:rPr lang="en-US" i="1" dirty="0">
                <a:ea typeface="ＭＳ Ｐゴシック" charset="0"/>
                <a:sym typeface="Math B" charset="0"/>
              </a:rPr>
              <a:t>k</a:t>
            </a:r>
            <a:r>
              <a:rPr lang="en-US" dirty="0">
                <a:ea typeface="ＭＳ Ｐゴシック" charset="0"/>
                <a:sym typeface="Math B" charset="0"/>
              </a:rPr>
              <a:t>}| &gt; |A| -- contradiction! We said A is the overall best</a:t>
            </a:r>
            <a:r>
              <a:rPr lang="en-US" sz="2000" dirty="0">
                <a:ea typeface="ＭＳ Ｐゴシック" charset="0"/>
                <a:sym typeface="Math B" charset="0"/>
              </a:rPr>
              <a:t>.</a:t>
            </a:r>
          </a:p>
          <a:p>
            <a:r>
              <a:rPr lang="en-US" dirty="0">
                <a:ea typeface="ＭＳ Ｐゴシック" charset="0"/>
                <a:sym typeface="Math B" charset="0"/>
              </a:rPr>
              <a:t>Note: book’s discussion on p. 416 is essentially this, but doesn’t assume we choose the 1</a:t>
            </a:r>
            <a:r>
              <a:rPr lang="en-US" baseline="30000" dirty="0">
                <a:ea typeface="ＭＳ Ｐゴシック" charset="0"/>
                <a:sym typeface="Math B" charset="0"/>
              </a:rPr>
              <a:t>st</a:t>
            </a:r>
            <a:r>
              <a:rPr lang="en-US" dirty="0">
                <a:ea typeface="ＭＳ Ｐゴシック" charset="0"/>
                <a:sym typeface="Math B" charset="0"/>
              </a:rPr>
              <a:t> activity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7A7F22E-75D5-2448-8D06-4E49447E0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46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 to Semester at Sea…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2133600" y="1295400"/>
          <a:ext cx="79248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Tropical Drink Engineering with Prof. Bloomfield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Applied ChemE: Suntan Oil or Lotion?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Fractals, Recursion and Crayolas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Hydrodynamics and Surfing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Optimization, Greedy Algorithms, and the Buffet Line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Computational Genetics and Infectious Diseases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Turing Award Speech Karaoke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Pool Tanning for Engineers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latin typeface="+mn-lt"/>
                        </a:rPr>
                        <a:t>Mechanics, Dynamics and Shuffleboard Physics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Managing Keyboard Fatigue with Swedish Massage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latin typeface="+mn-lt"/>
                        </a:rPr>
                        <a:t>Discrete Math Applications in Gambling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2209800" y="5867400"/>
            <a:ext cx="327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Solution:  2, 6, 9, 11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EB266FC8-7309-5C49-8167-62805E2A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3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057400" y="1752600"/>
          <a:ext cx="7620000" cy="403860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EF5F9B6-5936-7442-A980-1514DCFF1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626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Visualizing these Activities in Solution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2133600" y="1676400"/>
          <a:ext cx="7620000" cy="4019550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1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79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1488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148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 End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ＭＳ Ｐゴシック" charset="-128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ＭＳ Ｐゴシック" charset="-128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F1FE6D2-4053-7E4F-9F03-D2FFEEDB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8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Sorted, Then Showing Selection and Incompatibilities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57400" y="1629408"/>
          <a:ext cx="6781800" cy="3599184"/>
        </p:xfrm>
        <a:graphic>
          <a:graphicData uri="http://schemas.openxmlformats.org/drawingml/2006/table">
            <a:tbl>
              <a:tblPr/>
              <a:tblGrid>
                <a:gridCol w="420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0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46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463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20688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20687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ID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Start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End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30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1FB71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7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5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6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9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AB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10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8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13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11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12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14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  <a:cs typeface="ＭＳ Ｐゴシック" charset="0"/>
                        </a:rPr>
                        <a:t> </a:t>
                      </a:r>
                    </a:p>
                  </a:txBody>
                  <a:tcPr marL="12700" marR="12700" marT="1270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080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Freeform 6"/>
          <p:cNvSpPr/>
          <p:nvPr/>
        </p:nvSpPr>
        <p:spPr>
          <a:xfrm>
            <a:off x="8229600" y="2086608"/>
            <a:ext cx="2057400" cy="838200"/>
          </a:xfrm>
          <a:custGeom>
            <a:avLst>
              <a:gd name="f0" fmla="val -29541"/>
              <a:gd name="f1" fmla="val -232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0"/>
              <a:gd name="f8" fmla="val 21600"/>
              <a:gd name="f9" fmla="+- 0 0 1"/>
              <a:gd name="f10" fmla="val -2147483647"/>
              <a:gd name="f11" fmla="val 2147483647"/>
              <a:gd name="f12" fmla="val 3590"/>
              <a:gd name="f13" fmla="val 8970"/>
              <a:gd name="f14" fmla="val 12630"/>
              <a:gd name="f15" fmla="val 18010"/>
              <a:gd name="f16" fmla="*/ f5 1 21600"/>
              <a:gd name="f17" fmla="*/ f6 1 21600"/>
              <a:gd name="f18" fmla="pin -2147483647 f0 2147483647"/>
              <a:gd name="f19" fmla="pin -2147483647 f1 2147483647"/>
              <a:gd name="f20" fmla="+- 0 0 f12"/>
              <a:gd name="f21" fmla="+- 3590 0 f7"/>
              <a:gd name="f22" fmla="+- 0 0 f3"/>
              <a:gd name="f23" fmla="+- 21600 0 f15"/>
              <a:gd name="f24" fmla="+- 18010 0 f8"/>
              <a:gd name="f25" fmla="+- f18 0 10800"/>
              <a:gd name="f26" fmla="+- f19 0 10800"/>
              <a:gd name="f27" fmla="+- f19 0 21600"/>
              <a:gd name="f28" fmla="+- f18 0 21600"/>
              <a:gd name="f29" fmla="*/ f18 f16 1"/>
              <a:gd name="f30" fmla="*/ f19 f17 1"/>
              <a:gd name="f31" fmla="*/ 800 f16 1"/>
              <a:gd name="f32" fmla="*/ 20800 f16 1"/>
              <a:gd name="f33" fmla="*/ 20800 f17 1"/>
              <a:gd name="f34" fmla="*/ 800 f17 1"/>
              <a:gd name="f35" fmla="abs f20"/>
              <a:gd name="f36" fmla="abs f21"/>
              <a:gd name="f37" fmla="?: f20 f22 f3"/>
              <a:gd name="f38" fmla="?: f20 f3 f22"/>
              <a:gd name="f39" fmla="?: f20 f4 f3"/>
              <a:gd name="f40" fmla="?: f20 f3 f4"/>
              <a:gd name="f41" fmla="abs f23"/>
              <a:gd name="f42" fmla="?: f21 f22 f3"/>
              <a:gd name="f43" fmla="?: f21 f3 f22"/>
              <a:gd name="f44" fmla="?: f23 0 f2"/>
              <a:gd name="f45" fmla="?: f23 f2 0"/>
              <a:gd name="f46" fmla="abs f24"/>
              <a:gd name="f47" fmla="?: f23 f22 f3"/>
              <a:gd name="f48" fmla="?: f23 f3 f22"/>
              <a:gd name="f49" fmla="?: f23 f4 f3"/>
              <a:gd name="f50" fmla="?: f23 f3 f4"/>
              <a:gd name="f51" fmla="?: f24 f22 f3"/>
              <a:gd name="f52" fmla="?: f24 f3 f22"/>
              <a:gd name="f53" fmla="?: f20 0 f2"/>
              <a:gd name="f54" fmla="?: f20 f2 0"/>
              <a:gd name="f55" fmla="abs f25"/>
              <a:gd name="f56" fmla="abs f26"/>
              <a:gd name="f57" fmla="?: f20 f40 f39"/>
              <a:gd name="f58" fmla="?: f20 f39 f40"/>
              <a:gd name="f59" fmla="?: f21 f38 f37"/>
              <a:gd name="f60" fmla="?: f21 f45 f44"/>
              <a:gd name="f61" fmla="?: f21 f44 f45"/>
              <a:gd name="f62" fmla="?: f23 f42 f43"/>
              <a:gd name="f63" fmla="?: f23 f50 f49"/>
              <a:gd name="f64" fmla="?: f23 f49 f50"/>
              <a:gd name="f65" fmla="?: f24 f48 f47"/>
              <a:gd name="f66" fmla="?: f24 f54 f53"/>
              <a:gd name="f67" fmla="?: f24 f53 f54"/>
              <a:gd name="f68" fmla="?: f20 f51 f52"/>
              <a:gd name="f69" fmla="+- f55 0 f56"/>
              <a:gd name="f70" fmla="+- f56 0 f55"/>
              <a:gd name="f71" fmla="?: f21 f58 f57"/>
              <a:gd name="f72" fmla="?: f23 f60 f61"/>
              <a:gd name="f73" fmla="?: f24 f64 f63"/>
              <a:gd name="f74" fmla="?: f20 f66 f67"/>
              <a:gd name="f75" fmla="?: f26 f9 f69"/>
              <a:gd name="f76" fmla="?: f26 f69 f9"/>
              <a:gd name="f77" fmla="?: f25 f9 f70"/>
              <a:gd name="f78" fmla="?: f25 f70 f9"/>
              <a:gd name="f79" fmla="?: f18 f9 f75"/>
              <a:gd name="f80" fmla="?: f18 f9 f76"/>
              <a:gd name="f81" fmla="?: f27 f77 f9"/>
              <a:gd name="f82" fmla="?: f27 f78 f9"/>
              <a:gd name="f83" fmla="?: f28 f76 f9"/>
              <a:gd name="f84" fmla="?: f28 f75 f9"/>
              <a:gd name="f85" fmla="?: f19 f9 f78"/>
              <a:gd name="f86" fmla="?: f19 f9 f77"/>
              <a:gd name="f87" fmla="?: f79 f18 0"/>
              <a:gd name="f88" fmla="?: f79 f19 6280"/>
              <a:gd name="f89" fmla="?: f80 f18 0"/>
              <a:gd name="f90" fmla="?: f80 f19 15320"/>
              <a:gd name="f91" fmla="?: f81 f18 6280"/>
              <a:gd name="f92" fmla="?: f81 f19 21600"/>
              <a:gd name="f93" fmla="?: f82 f18 15320"/>
              <a:gd name="f94" fmla="?: f82 f19 21600"/>
              <a:gd name="f95" fmla="?: f83 f18 21600"/>
              <a:gd name="f96" fmla="?: f83 f19 15320"/>
              <a:gd name="f97" fmla="?: f84 f18 21600"/>
              <a:gd name="f98" fmla="?: f84 f19 6280"/>
              <a:gd name="f99" fmla="?: f85 f18 15320"/>
              <a:gd name="f100" fmla="?: f85 f19 0"/>
              <a:gd name="f101" fmla="?: f86 f18 6280"/>
              <a:gd name="f102" fmla="?: f86 f19 0"/>
            </a:gdLst>
            <a:ahLst>
              <a:ahXY gdRefX="f0" minX="f10" maxX="f11" gdRefY="f1" minY="f10" maxY="f11">
                <a:pos x="f29" y="f3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31" t="f34" r="f32" b="f33"/>
            <a:pathLst>
              <a:path w="21600" h="21600">
                <a:moveTo>
                  <a:pt x="f12" y="f7"/>
                </a:moveTo>
                <a:arcTo wR="f35" hR="f36" stAng="f71" swAng="f59"/>
                <a:lnTo>
                  <a:pt x="f87" y="f88"/>
                </a:lnTo>
                <a:lnTo>
                  <a:pt x="f7" y="f13"/>
                </a:lnTo>
                <a:lnTo>
                  <a:pt x="f7" y="f14"/>
                </a:lnTo>
                <a:lnTo>
                  <a:pt x="f89" y="f90"/>
                </a:lnTo>
                <a:lnTo>
                  <a:pt x="f7" y="f15"/>
                </a:lnTo>
                <a:arcTo wR="f36" hR="f41" stAng="f72" swAng="f62"/>
                <a:lnTo>
                  <a:pt x="f91" y="f92"/>
                </a:lnTo>
                <a:lnTo>
                  <a:pt x="f13" y="f8"/>
                </a:lnTo>
                <a:lnTo>
                  <a:pt x="f14" y="f8"/>
                </a:lnTo>
                <a:lnTo>
                  <a:pt x="f93" y="f94"/>
                </a:lnTo>
                <a:lnTo>
                  <a:pt x="f15" y="f8"/>
                </a:lnTo>
                <a:arcTo wR="f41" hR="f46" stAng="f73" swAng="f65"/>
                <a:lnTo>
                  <a:pt x="f95" y="f96"/>
                </a:lnTo>
                <a:lnTo>
                  <a:pt x="f8" y="f14"/>
                </a:lnTo>
                <a:lnTo>
                  <a:pt x="f8" y="f13"/>
                </a:lnTo>
                <a:lnTo>
                  <a:pt x="f97" y="f98"/>
                </a:lnTo>
                <a:lnTo>
                  <a:pt x="f8" y="f12"/>
                </a:lnTo>
                <a:arcTo wR="f46" hR="f35" stAng="f74" swAng="f68"/>
                <a:lnTo>
                  <a:pt x="f99" y="f100"/>
                </a:lnTo>
                <a:lnTo>
                  <a:pt x="f14" y="f7"/>
                </a:lnTo>
                <a:lnTo>
                  <a:pt x="f13" y="f7"/>
                </a:lnTo>
                <a:lnTo>
                  <a:pt x="f101" y="f102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wrap="none" lIns="90000" tIns="45000" rIns="90000" bIns="45000" anchor="ctr" compatLnSpc="0"/>
          <a:lstStyle/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Select solid-colored item,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Eliminates activities X</a:t>
            </a:r>
            <a:r>
              <a:rPr lang="fr-FR" sz="1400" dirty="0">
                <a:latin typeface="Liberation Sans" pitchFamily="18"/>
                <a:ea typeface="DejaVu LGC Sans" pitchFamily="2"/>
                <a:cs typeface="DejaVu LGC Sans" pitchFamily="2"/>
              </a:rPr>
              <a:t>’</a:t>
            </a: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d</a:t>
            </a:r>
          </a:p>
          <a:p>
            <a:pPr>
              <a:defRPr/>
            </a:pPr>
            <a:r>
              <a:rPr lang="en-US" sz="1400" dirty="0">
                <a:latin typeface="Liberation Sans" pitchFamily="18"/>
                <a:ea typeface="DejaVu LGC Sans" pitchFamily="2"/>
                <a:cs typeface="DejaVu LGC Sans" pitchFamily="2"/>
              </a:rPr>
              <a:t>out of same color</a:t>
            </a:r>
          </a:p>
        </p:txBody>
      </p:sp>
      <p:cxnSp>
        <p:nvCxnSpPr>
          <p:cNvPr id="39273" name="Straight Arrow Connector 8"/>
          <p:cNvCxnSpPr>
            <a:cxnSpLocks noChangeShapeType="1"/>
          </p:cNvCxnSpPr>
          <p:nvPr/>
        </p:nvCxnSpPr>
        <p:spPr bwMode="auto">
          <a:xfrm rot="10800000">
            <a:off x="5638800" y="2315208"/>
            <a:ext cx="2590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4" name="Straight Arrow Connector 9"/>
          <p:cNvCxnSpPr>
            <a:cxnSpLocks noChangeShapeType="1"/>
          </p:cNvCxnSpPr>
          <p:nvPr/>
        </p:nvCxnSpPr>
        <p:spPr bwMode="auto">
          <a:xfrm rot="10800000">
            <a:off x="5943600" y="2620008"/>
            <a:ext cx="22098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5" name="Straight Arrow Connector 10"/>
          <p:cNvCxnSpPr>
            <a:cxnSpLocks noChangeShapeType="1"/>
          </p:cNvCxnSpPr>
          <p:nvPr/>
        </p:nvCxnSpPr>
        <p:spPr bwMode="auto">
          <a:xfrm rot="10800000" flipV="1">
            <a:off x="6477000" y="2696208"/>
            <a:ext cx="1752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276" name="Straight Arrow Connector 11"/>
          <p:cNvCxnSpPr>
            <a:cxnSpLocks noChangeShapeType="1"/>
          </p:cNvCxnSpPr>
          <p:nvPr/>
        </p:nvCxnSpPr>
        <p:spPr bwMode="auto">
          <a:xfrm rot="5400000">
            <a:off x="7239000" y="3610608"/>
            <a:ext cx="19050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88E328DA-7527-B94E-B770-022A2BBA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81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Book’s Recursive Greedy Algorithm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133600" y="42672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>
                <a:latin typeface="Calibri" charset="0"/>
              </a:rPr>
              <a:t>Add dummy activity a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with f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= 0, so that sub-problem S</a:t>
            </a:r>
            <a:r>
              <a:rPr lang="en-US" sz="2800" baseline="-25000" dirty="0">
                <a:latin typeface="Calibri" charset="0"/>
              </a:rPr>
              <a:t>0</a:t>
            </a:r>
            <a:r>
              <a:rPr lang="en-US" sz="2800" dirty="0">
                <a:latin typeface="Calibri" charset="0"/>
              </a:rPr>
              <a:t> is entire set of activities S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Initial call: RECURSIVE-ACTIVITY-SELECTOR(s, f, 0, n)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Run time is </a:t>
            </a:r>
            <a:r>
              <a:rPr lang="el-GR" sz="2800" dirty="0">
                <a:latin typeface="Calibri" charset="0"/>
              </a:rPr>
              <a:t>θ</a:t>
            </a:r>
            <a:r>
              <a:rPr lang="en-US" sz="2800" dirty="0">
                <a:latin typeface="Calibri" charset="0"/>
              </a:rPr>
              <a:t>(n), assuming the activities are already sorted by finish times</a:t>
            </a:r>
          </a:p>
        </p:txBody>
      </p:sp>
      <p:sp>
        <p:nvSpPr>
          <p:cNvPr id="24580" name="TextBox 3"/>
          <p:cNvSpPr txBox="1">
            <a:spLocks noChangeArrowheads="1"/>
          </p:cNvSpPr>
          <p:nvPr/>
        </p:nvSpPr>
        <p:spPr bwMode="auto">
          <a:xfrm>
            <a:off x="2319339" y="1524000"/>
            <a:ext cx="837826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dirty="0"/>
              <a:t>RECURSIVE-ACTIVITY-SELECTOR(s, f, k, n)</a:t>
            </a:r>
          </a:p>
          <a:p>
            <a:pPr algn="l" eaLnBrk="1" hangingPunct="1"/>
            <a:r>
              <a:rPr lang="en-US" sz="2400" dirty="0"/>
              <a:t>1 m = k + 1  // start with the activity after the last added activity</a:t>
            </a:r>
          </a:p>
          <a:p>
            <a:pPr algn="l" eaLnBrk="1" hangingPunct="1"/>
            <a:r>
              <a:rPr lang="en-US" sz="2400" dirty="0"/>
              <a:t>2 while m ≤ n and s[m] &lt; f[k]  // find the first activity in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 to finish</a:t>
            </a:r>
          </a:p>
          <a:p>
            <a:pPr algn="l" eaLnBrk="1" hangingPunct="1"/>
            <a:r>
              <a:rPr lang="en-US" sz="2400" dirty="0"/>
              <a:t>3     m = m + 1</a:t>
            </a:r>
          </a:p>
          <a:p>
            <a:pPr algn="l" eaLnBrk="1" hangingPunct="1"/>
            <a:r>
              <a:rPr lang="en-US" sz="2400" dirty="0"/>
              <a:t>4 if m ≤ n</a:t>
            </a:r>
          </a:p>
          <a:p>
            <a:pPr algn="l" eaLnBrk="1" hangingPunct="1"/>
            <a:r>
              <a:rPr lang="en-US" sz="2400" dirty="0"/>
              <a:t>5     return {a</a:t>
            </a:r>
            <a:r>
              <a:rPr lang="en-US" sz="2400" baseline="-25000" dirty="0"/>
              <a:t>m</a:t>
            </a:r>
            <a:r>
              <a:rPr lang="en-US" sz="2400" dirty="0"/>
              <a:t>} U RECURSIVE-ACTIVITY-SELECTOR(s, f, m, n)</a:t>
            </a:r>
          </a:p>
          <a:p>
            <a:pPr algn="l" eaLnBrk="1" hangingPunct="1"/>
            <a:r>
              <a:rPr lang="en-US" sz="2400" dirty="0"/>
              <a:t>6 else return </a:t>
            </a:r>
            <a:r>
              <a:rPr lang="en-US" sz="2400" dirty="0" err="1"/>
              <a:t>Ø</a:t>
            </a:r>
            <a:endParaRPr lang="en-US" sz="24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A4F8CD0-C034-F44E-B195-29CDF0E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44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times, </a:t>
            </a:r>
            <a:r>
              <a:rPr lang="en-US" u="sng" dirty="0"/>
              <a:t>sorted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C61C-DDD9-8B45-AFF1-EF4DA9CA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94952-5C52-5847-A993-16434323B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72978-B9A3-C748-BC8D-00DF701C6F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46CE6-DABF-7447-8E20-D55017AC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7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CLRS 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16, Greedy Algorithms</a:t>
            </a:r>
          </a:p>
          <a:p>
            <a:pPr lvl="1"/>
            <a:r>
              <a:rPr lang="en-US" dirty="0"/>
              <a:t>Intro, page 414</a:t>
            </a:r>
          </a:p>
          <a:p>
            <a:pPr lvl="1"/>
            <a:r>
              <a:rPr lang="en-US" dirty="0"/>
              <a:t>Section 16.1, Activity Selection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44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Overall idea: Show the </a:t>
            </a:r>
            <a:r>
              <a:rPr lang="en-US" dirty="0" err="1"/>
              <a:t>i’th</a:t>
            </a:r>
            <a:r>
              <a:rPr lang="en-US" dirty="0"/>
              <a:t> interval algorithm chooses always ends earlier than optimal solution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893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i="1" u="sng" dirty="0"/>
                  <a:t>Lemma 1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optimal solution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		//f is finish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2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Lemma 1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the optimal solution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		//f is finish time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  <a:blipFill>
                <a:blip r:embed="rId2"/>
                <a:stretch>
                  <a:fillRect l="-765" t="-2913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/>
              <p:nvPr/>
            </p:nvSpPr>
            <p:spPr>
              <a:xfrm>
                <a:off x="381000" y="2971800"/>
                <a:ext cx="115062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u="sng" dirty="0"/>
                  <a:t>Base Case</a:t>
                </a:r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is true by definition of how the greedy algorithm works:</a:t>
                </a:r>
              </a:p>
              <a:p>
                <a:r>
                  <a:rPr lang="en-US" sz="2400" dirty="0"/>
                  <a:t>Greedy algorithm chooses the interval with the lowest finish time, so the inequality must be true for the very first one.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506200" cy="2677656"/>
              </a:xfrm>
              <a:prstGeom prst="rect">
                <a:avLst/>
              </a:prstGeom>
              <a:blipFill>
                <a:blip r:embed="rId3"/>
                <a:stretch>
                  <a:fillRect l="-772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84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Lemma 1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the optimal solution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		//f is finish time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  <a:blipFill>
                <a:blip r:embed="rId2"/>
                <a:stretch>
                  <a:fillRect l="-765" t="-2913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/>
              <p:nvPr/>
            </p:nvSpPr>
            <p:spPr>
              <a:xfrm>
                <a:off x="381000" y="2971800"/>
                <a:ext cx="11506200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u="sng" dirty="0"/>
                  <a:t>Inductive Hypothesis</a:t>
                </a:r>
                <a:r>
                  <a:rPr lang="en-US" sz="2400" dirty="0"/>
                  <a:t>: </a:t>
                </a:r>
              </a:p>
              <a:p>
                <a:r>
                  <a:rPr lang="en-US" sz="2400" dirty="0"/>
                  <a:t>Assume that up through (but not including) some arbitrary k:</a:t>
                </a:r>
              </a:p>
              <a:p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           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In other words, the inequality holds up through some </a:t>
                </a:r>
                <a:r>
                  <a:rPr lang="en-US" sz="2400" i="1" dirty="0"/>
                  <a:t>k-1</a:t>
                </a:r>
                <a:r>
                  <a:rPr lang="en-US" sz="2400" dirty="0"/>
                  <a:t> value.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We will next check if it still holds for </a:t>
                </a:r>
                <a:r>
                  <a:rPr lang="en-US" sz="2400" i="1" dirty="0"/>
                  <a:t>k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506200" cy="3046988"/>
              </a:xfrm>
              <a:prstGeom prst="rect">
                <a:avLst/>
              </a:prstGeom>
              <a:blipFill>
                <a:blip r:embed="rId3"/>
                <a:stretch>
                  <a:fillRect l="-772" t="-1660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372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i="1" u="sng" dirty="0"/>
                  <a:t>Lemma 1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be the optimal solution</a:t>
                </a:r>
              </a:p>
              <a:p>
                <a:pPr marL="457200" lvl="1" indent="0">
                  <a:buNone/>
                </a:pPr>
                <a:r>
                  <a:rPr lang="en-US" sz="2400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		//f is finish time</a:t>
                </a:r>
              </a:p>
              <a:p>
                <a:pPr marL="457200" lvl="1" indent="0">
                  <a:buNone/>
                </a:pPr>
                <a:endParaRPr lang="en-US" sz="2400" dirty="0"/>
              </a:p>
              <a:p>
                <a:pPr marL="45720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81000" y="1295401"/>
                <a:ext cx="11605591" cy="1295399"/>
              </a:xfrm>
              <a:blipFill>
                <a:blip r:embed="rId2"/>
                <a:stretch>
                  <a:fillRect l="-765" t="-2913" b="-7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/>
              <p:nvPr/>
            </p:nvSpPr>
            <p:spPr>
              <a:xfrm>
                <a:off x="381000" y="2971800"/>
                <a:ext cx="11506200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u="sng" dirty="0"/>
                  <a:t>Inductive Step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Is the inequality true for k? Let’s assume it isn’t true: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                                 Assuming for sake of contradiction (1)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                                      True by inductive hypothesis (2)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              segment k must start after segment k-1 ends (3)</a:t>
                </a: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400" dirty="0"/>
                  <a:t>                                        combining lines 2 and 3 (4)</a:t>
                </a:r>
              </a:p>
              <a:p>
                <a:pPr algn="r"/>
                <a:endParaRPr lang="en-US" sz="2400" dirty="0"/>
              </a:p>
              <a:p>
                <a:r>
                  <a:rPr lang="en-US" sz="2400" dirty="0"/>
                  <a:t>Line 4 states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is combatable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This means that the greedy algorithm could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but didn’t (chose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 instead) </a:t>
                </a:r>
              </a:p>
              <a:p>
                <a:r>
                  <a:rPr lang="en-US" sz="2400" dirty="0"/>
                  <a:t>Contradiction! Greedy WILL choose the next available segment with minimal end time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0D36C1-EBF6-604B-B987-A558F87AB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971800"/>
                <a:ext cx="11506200" cy="3785652"/>
              </a:xfrm>
              <a:prstGeom prst="rect">
                <a:avLst/>
              </a:prstGeom>
              <a:blipFill>
                <a:blip r:embed="rId3"/>
                <a:stretch>
                  <a:fillRect l="-882" t="-1672" r="-772" b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2619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Rest of proof:</a:t>
                </a:r>
                <a:br>
                  <a:rPr lang="en-US" dirty="0"/>
                </a:br>
                <a:endParaRPr lang="en-US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dirty="0"/>
                  <a:t>    		          </a:t>
                </a:r>
                <a:r>
                  <a:rPr lang="en-US" sz="2000" dirty="0"/>
                  <a:t>//G not optimal	</a:t>
                </a:r>
                <a:r>
                  <a:rPr lang="en-US" sz="2000" dirty="0" err="1"/>
                  <a:t>ftsoc</a:t>
                </a:r>
                <a:r>
                  <a:rPr lang="en-US" dirty="0"/>
                  <a:t>	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b="0"/>
                  <a:t>	          </a:t>
                </a:r>
                <a:r>
                  <a:rPr lang="en-US" b="0" dirty="0"/>
                  <a:t>	    	</a:t>
                </a:r>
                <a:r>
                  <a:rPr lang="en-US" sz="2000" b="0" dirty="0"/>
                  <a:t>//definition of optimal</a:t>
                </a:r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b="0" dirty="0"/>
                  <a:t>	</a:t>
                </a:r>
                <a:r>
                  <a:rPr lang="en-US" sz="2000" b="0" dirty="0"/>
                  <a:t>//by lemma 1 and def of valid schedule</a:t>
                </a:r>
                <a:endParaRPr lang="en-US" b="0" dirty="0"/>
              </a:p>
              <a:p>
                <a:pPr marL="0" indent="0" algn="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		            </a:t>
                </a:r>
                <a:r>
                  <a:rPr lang="en-US" sz="2000" dirty="0"/>
                  <a:t>//from previous line</a:t>
                </a:r>
                <a:r>
                  <a:rPr lang="en-US" dirty="0"/>
                  <a:t>	</a:t>
                </a:r>
              </a:p>
              <a:p>
                <a:pPr marL="0" indent="0" algn="r">
                  <a:buNone/>
                </a:pPr>
                <a:r>
                  <a:rPr lang="en-US" dirty="0"/>
                  <a:t>//CONTRADICTON		</a:t>
                </a:r>
                <a:r>
                  <a:rPr lang="en-US" sz="2000" dirty="0"/>
                  <a:t>//greedy could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1401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44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Crossing (If time allows)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9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Activity</a:t>
                </a:r>
                <a:r>
                  <a:rPr lang="en-US" dirty="0"/>
                  <a:t>: Can you solve this problem?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n </a:t>
                </a:r>
                <a:r>
                  <a:rPr lang="en-US" dirty="0"/>
                  <a:t>friends need to cross a bridge in the dark, but only have one flashlight. In addition, the bridge can only hold the weight of two people at a time. Given the walking speeds of each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give an algorithm that gets all </a:t>
                </a:r>
                <a:r>
                  <a:rPr lang="en-US" i="1" dirty="0"/>
                  <a:t>n </a:t>
                </a:r>
                <a:r>
                  <a:rPr lang="en-US" dirty="0"/>
                  <a:t>people across the bridge as quickly as possible.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**If two people cross together, they walk at the slower person’s speed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3" t="-1489" r="-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47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1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 everyone else one at a time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25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8326-C22D-AE4C-B559-1F292B8DDF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B5AD79-503E-4248-A4B1-C3E6F0753B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46AF8-835F-9A4D-B0F0-A439C6644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3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Possible solution number 2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escort the two slowest members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go across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 cross together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returns</a:t>
                </a:r>
              </a:p>
              <a:p>
                <a:pPr marL="0" indent="0">
                  <a:buNone/>
                </a:pPr>
                <a:r>
                  <a:rPr lang="en-US" i="1" dirty="0"/>
                  <a:t>…and repeat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This does NOT work. Can you find a counter-example??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2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154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b="1" i="1" u="sng" dirty="0"/>
                  <a:t>Solution</a:t>
                </a:r>
                <a:r>
                  <a:rPr lang="en-US" dirty="0"/>
                  <a:t>: Greedy algorithm is to try to get the two slowest people across as quickly as possible. Then, </a:t>
                </a:r>
                <a:r>
                  <a:rPr lang="en-US" dirty="0" err="1"/>
                  <a:t>recurse</a:t>
                </a:r>
                <a:r>
                  <a:rPr lang="en-US" dirty="0"/>
                  <a:t> on the rest of the input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i="1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go together		Cost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3" t="-1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1199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Can you solve it??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See which of the previous two techniques is better:</a:t>
                </a:r>
              </a:p>
              <a:p>
                <a:pPr marL="0" indent="0">
                  <a:buNone/>
                </a:pPr>
                <a:r>
                  <a:rPr lang="en-US" dirty="0"/>
                  <a:t>	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escorts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go together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Difference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**If this value is positive, do approach 2, otherwise approach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1371600"/>
                <a:ext cx="11506200" cy="5105400"/>
              </a:xfrm>
              <a:blipFill>
                <a:blip r:embed="rId2"/>
                <a:stretch>
                  <a:fillRect l="-1325" t="-1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81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 Problem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Problem: You and your classmates go on Semester at Sea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Many exciting activities each morning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Each starting and ending at different times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Maximize your </a:t>
            </a:r>
            <a:r>
              <a:rPr lang="ja-JP" altLang="en-US" dirty="0">
                <a:latin typeface="+mj-lt"/>
                <a:ea typeface="ＭＳ Ｐゴシック" charset="0"/>
              </a:rPr>
              <a:t>“</a:t>
            </a:r>
            <a:r>
              <a:rPr lang="en-US" dirty="0">
                <a:latin typeface="+mj-lt"/>
                <a:ea typeface="ＭＳ Ｐゴシック" charset="0"/>
              </a:rPr>
              <a:t>education</a:t>
            </a:r>
            <a:r>
              <a:rPr lang="ja-JP" altLang="en-US" dirty="0">
                <a:latin typeface="+mj-lt"/>
                <a:ea typeface="ＭＳ Ｐゴシック" charset="0"/>
              </a:rPr>
              <a:t>”</a:t>
            </a:r>
            <a:r>
              <a:rPr lang="en-US" dirty="0">
                <a:latin typeface="+mj-lt"/>
                <a:ea typeface="ＭＳ Ｐゴシック" charset="0"/>
              </a:rPr>
              <a:t> by doing as many as possible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This problem: they</a:t>
            </a:r>
            <a:r>
              <a:rPr lang="fr-FR" altLang="ja-JP" dirty="0">
                <a:latin typeface="+mj-lt"/>
                <a:ea typeface="ＭＳ Ｐゴシック" charset="0"/>
              </a:rPr>
              <a:t>’</a:t>
            </a:r>
            <a:r>
              <a:rPr lang="en-US" dirty="0">
                <a:latin typeface="+mj-lt"/>
                <a:ea typeface="ＭＳ Ｐゴシック" charset="0"/>
              </a:rPr>
              <a:t>re all equally good!</a:t>
            </a:r>
          </a:p>
          <a:p>
            <a:pPr lvl="2"/>
            <a:r>
              <a:rPr lang="en-US" dirty="0">
                <a:latin typeface="+mj-lt"/>
                <a:ea typeface="ＭＳ Ｐゴシック" charset="0"/>
              </a:rPr>
              <a:t>Another problem: they have weights (we need DP for that one)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Welcome to the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activity selection problem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Also called </a:t>
            </a:r>
            <a:r>
              <a:rPr lang="en-US" b="1" i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interval scheduling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7F34086-D95D-4A4F-AEBA-D86D902D5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8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Activities!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1" y="1676400"/>
          <a:ext cx="8305799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1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2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63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10:30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12:15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12:00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12:45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ABE4D10-41DB-924A-A63F-743C11CCF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16675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1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Generalizing Start, End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981200" y="1676400"/>
          <a:ext cx="8229600" cy="445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0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8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91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Id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Start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End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bg1"/>
                          </a:solidFill>
                          <a:latin typeface="+mn-lt"/>
                        </a:rPr>
                        <a:t>Len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 Activity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Fractals, Recursion and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Crayolas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Tropical Drink Engineering with Prof. Bloomfield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Managing Keyboard Fatigue with Swedish Massage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Applied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ChemE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: Suntan Oil or Lotion?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Optimization, Greedy Algorithms, and the Buffet Line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Hydrodynamics and Surfing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Computational Genetics and Infectious Diseases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Turing Award Speech Karaoke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Pool Tanning for Engineers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8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Mechanics, Dynamics and Shuffleboard Physics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12700" marR="12700" marT="12700" marB="0" anchor="b"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12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latin typeface="+mn-lt"/>
                        </a:rPr>
                        <a:t>14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Discrete Math Applications in Gambling</a:t>
                      </a:r>
                    </a:p>
                  </a:txBody>
                  <a:tcPr marL="12700" marR="12700" marT="12700" marB="0" anchor="b" horzOverflow="overflow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FB173D4-ECAB-444B-8E22-E01D3003D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86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Greedy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Select a first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Eliminate items that are incompatible with that item.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(I.e. they overlap, not part of a feasible solution)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Apply the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ea typeface="ＭＳ Ｐゴシック" charset="0"/>
                <a:cs typeface="ＭＳ Ｐゴシック" charset="0"/>
              </a:rPr>
              <a:t>(AKA </a:t>
            </a:r>
            <a:r>
              <a:rPr lang="en-US" i="1" dirty="0">
                <a:ea typeface="ＭＳ Ｐゴシック" charset="0"/>
                <a:cs typeface="ＭＳ Ｐゴシック" charset="0"/>
              </a:rPr>
              <a:t>selection function</a:t>
            </a:r>
            <a:r>
              <a:rPr lang="en-US" dirty="0">
                <a:ea typeface="ＭＳ Ｐゴシック" charset="0"/>
                <a:cs typeface="ＭＳ Ｐゴシック" charset="0"/>
              </a:rPr>
              <a:t>) to pick the next item.</a:t>
            </a:r>
          </a:p>
          <a:p>
            <a:pPr marL="514350" indent="-514350">
              <a:buFont typeface="Arial" charset="0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Go to Step 2</a:t>
            </a:r>
          </a:p>
          <a:p>
            <a:pPr marL="514350" indent="-51435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514350" indent="-514350">
              <a:buNone/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What is a good greedy choice for selecting next item?</a:t>
            </a:r>
          </a:p>
          <a:p>
            <a:pPr marL="514350" indent="-514350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F296841-B4FE-9047-97FD-036E7F7B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98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Some Possibilities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Maybe pick the next </a:t>
            </a:r>
            <a:r>
              <a:rPr lang="en-US" b="1" i="1" dirty="0">
                <a:solidFill>
                  <a:srgbClr val="0070C0"/>
                </a:solidFill>
                <a:ea typeface="ＭＳ Ｐゴシック" charset="0"/>
                <a:cs typeface="ＭＳ Ｐゴシック" charset="0"/>
              </a:rPr>
              <a:t>compatible activity </a:t>
            </a:r>
            <a:r>
              <a:rPr lang="en-US" dirty="0">
                <a:ea typeface="ＭＳ Ｐゴシック" charset="0"/>
                <a:cs typeface="ＭＳ Ｐゴシック" charset="0"/>
              </a:rPr>
              <a:t>that starts earliest?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“Compatible” here means “doesn’t overlap”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shortest one?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Or, pick the one that has the least conflicts (i.e. overlaps)?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ea typeface="ＭＳ Ｐゴシック" charset="0"/>
                <a:cs typeface="ＭＳ Ｐゴシック" charset="0"/>
              </a:rPr>
              <a:t>Or…?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53621FD-2F04-B14C-B67B-82BB8853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56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17501</TotalTime>
  <Words>2509</Words>
  <Application>Microsoft Macintosh PowerPoint</Application>
  <PresentationFormat>Widescreen</PresentationFormat>
  <Paragraphs>727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8" baseType="lpstr">
      <vt:lpstr>DejaVu LGC Sans</vt:lpstr>
      <vt:lpstr>Liberation Sans</vt:lpstr>
      <vt:lpstr>Math B</vt:lpstr>
      <vt:lpstr>ＭＳ Ｐゴシック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Monotype Sorts</vt:lpstr>
      <vt:lpstr>Symbol</vt:lpstr>
      <vt:lpstr>Times New Roman</vt:lpstr>
      <vt:lpstr>Verdana</vt:lpstr>
      <vt:lpstr>CS4102-SlimGray</vt:lpstr>
      <vt:lpstr>Greedy Algorithms Knapsack Problems</vt:lpstr>
      <vt:lpstr>CLRS Readings</vt:lpstr>
      <vt:lpstr>Activity Selection</vt:lpstr>
      <vt:lpstr>Activity-Selection Problem</vt:lpstr>
      <vt:lpstr>The Activities!</vt:lpstr>
      <vt:lpstr>Generalizing Start, End</vt:lpstr>
      <vt:lpstr>Greedy Approach</vt:lpstr>
      <vt:lpstr>Some Possibilities</vt:lpstr>
      <vt:lpstr>Activity-Selection</vt:lpstr>
      <vt:lpstr>Activity Selection: A Greedy Algorithm</vt:lpstr>
      <vt:lpstr>Optimal Substructure Property</vt:lpstr>
      <vt:lpstr>Activity Selection: Optimal Substructure </vt:lpstr>
      <vt:lpstr>Back to Semester at Sea…</vt:lpstr>
      <vt:lpstr>Visualizing these Activities</vt:lpstr>
      <vt:lpstr>Visualizing these Activities in Solution</vt:lpstr>
      <vt:lpstr>Sorted, Then Showing Selection and Incompatibilities</vt:lpstr>
      <vt:lpstr>Book’s Recursive Greedy Algorithm</vt:lpstr>
      <vt:lpstr>Non-recursive algorithm</vt:lpstr>
      <vt:lpstr>PowerPoint Presentation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Bridge Crossing (If time allows)</vt:lpstr>
      <vt:lpstr>Can you solve it??</vt:lpstr>
      <vt:lpstr>Can you solve it??</vt:lpstr>
      <vt:lpstr>Can you solve it??</vt:lpstr>
      <vt:lpstr>Can you solve it??</vt:lpstr>
      <vt:lpstr>Can you solve it??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1292</cp:revision>
  <dcterms:created xsi:type="dcterms:W3CDTF">2017-08-21T20:54:06Z</dcterms:created>
  <dcterms:modified xsi:type="dcterms:W3CDTF">2022-09-01T14:02:01Z</dcterms:modified>
</cp:coreProperties>
</file>