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2.xml" ContentType="application/vnd.openxmlformats-officedocument.presentationml.notesSlid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tags/tag60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642" r:id="rId2"/>
    <p:sldId id="617" r:id="rId3"/>
    <p:sldId id="665" r:id="rId4"/>
    <p:sldId id="449" r:id="rId5"/>
    <p:sldId id="662" r:id="rId6"/>
    <p:sldId id="510" r:id="rId7"/>
    <p:sldId id="668" r:id="rId8"/>
    <p:sldId id="511" r:id="rId9"/>
    <p:sldId id="644" r:id="rId10"/>
    <p:sldId id="670" r:id="rId11"/>
    <p:sldId id="669" r:id="rId12"/>
    <p:sldId id="587" r:id="rId13"/>
    <p:sldId id="512" r:id="rId14"/>
    <p:sldId id="514" r:id="rId15"/>
    <p:sldId id="519" r:id="rId16"/>
    <p:sldId id="491" r:id="rId17"/>
    <p:sldId id="666" r:id="rId18"/>
    <p:sldId id="667" r:id="rId19"/>
    <p:sldId id="646" r:id="rId20"/>
    <p:sldId id="492" r:id="rId21"/>
    <p:sldId id="647" r:id="rId22"/>
    <p:sldId id="648" r:id="rId23"/>
    <p:sldId id="649" r:id="rId24"/>
    <p:sldId id="451" r:id="rId25"/>
    <p:sldId id="650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9DDE23A-C3E9-4012-9D56-589ACFBEC21E}">
          <p14:sldIdLst>
            <p14:sldId id="642"/>
            <p14:sldId id="617"/>
            <p14:sldId id="665"/>
            <p14:sldId id="449"/>
            <p14:sldId id="662"/>
            <p14:sldId id="510"/>
            <p14:sldId id="668"/>
            <p14:sldId id="511"/>
            <p14:sldId id="644"/>
            <p14:sldId id="670"/>
            <p14:sldId id="669"/>
            <p14:sldId id="587"/>
            <p14:sldId id="512"/>
            <p14:sldId id="514"/>
            <p14:sldId id="519"/>
            <p14:sldId id="491"/>
            <p14:sldId id="666"/>
            <p14:sldId id="667"/>
            <p14:sldId id="646"/>
            <p14:sldId id="492"/>
            <p14:sldId id="647"/>
            <p14:sldId id="648"/>
            <p14:sldId id="649"/>
            <p14:sldId id="451"/>
            <p14:sldId id="65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CC"/>
    <a:srgbClr val="CC0000"/>
    <a:srgbClr val="FFFF00"/>
    <a:srgbClr val="C57F70"/>
    <a:srgbClr val="FFFF66"/>
    <a:srgbClr val="FF99FF"/>
    <a:srgbClr val="FF6600"/>
    <a:srgbClr val="FFCC00"/>
    <a:srgbClr val="92D050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522"/>
    <p:restoredTop sz="92840" autoAdjust="0"/>
  </p:normalViewPr>
  <p:slideViewPr>
    <p:cSldViewPr>
      <p:cViewPr varScale="1">
        <p:scale>
          <a:sx n="129" d="100"/>
          <a:sy n="129" d="100"/>
        </p:scale>
        <p:origin x="216" y="2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9F7FD5-2840-4607-A4CD-0A8A66D9D61D}" type="datetimeFigureOut">
              <a:rPr lang="en-US" smtClean="0"/>
              <a:t>9/1/22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7E913D-325D-4B30-8E23-50203DB58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0059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DCBB9-4DAA-DC4B-80A5-C231400C2D6E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567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A6D2E47-C92D-4534-9BB8-6325B253624D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8788" y="719138"/>
            <a:ext cx="6400800" cy="3600450"/>
          </a:xfrm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5915" y="4558927"/>
            <a:ext cx="5363372" cy="4323828"/>
          </a:xfrm>
          <a:noFill/>
          <a:ln/>
        </p:spPr>
        <p:txBody>
          <a:bodyPr/>
          <a:lstStyle/>
          <a:p>
            <a:r>
              <a:rPr lang="en-US"/>
              <a:t>Will this always finish?  Yes, because we have pennies!</a:t>
            </a:r>
          </a:p>
        </p:txBody>
      </p:sp>
    </p:spTree>
    <p:extLst>
      <p:ext uri="{BB962C8B-B14F-4D97-AF65-F5344CB8AC3E}">
        <p14:creationId xmlns:p14="http://schemas.microsoft.com/office/powerpoint/2010/main" val="2189022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05D8DCB-06E0-DB4B-A914-CADE4285D248}"/>
              </a:ext>
            </a:extLst>
          </p:cNvPr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A2421-D2CD-4522-A1BA-E4F59ED821B7}" type="datetime1">
              <a:rPr lang="en-US" smtClean="0"/>
              <a:t>9/1/22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487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1928D-0C55-4D8D-9D16-4C05754E5356}" type="datetime1">
              <a:rPr lang="en-US" smtClean="0"/>
              <a:t>9/1/22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531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CEDDD-253B-4C38-A621-35D8BA950C17}" type="datetime1">
              <a:rPr lang="en-US" smtClean="0"/>
              <a:t>9/1/22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9258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967E4-28CB-45C9-B82C-D6B22AD4F0EB}" type="datetime1">
              <a:rPr lang="en-US" smtClean="0"/>
              <a:t>9/1/22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9997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4C693-B405-44E1-A127-B7CE8B45C1E1}" type="datetime1">
              <a:rPr lang="en-US" smtClean="0"/>
              <a:t>9/1/22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0958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mall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A115C93-B2CE-D44F-83E3-23A7F22EA8D8}"/>
              </a:ext>
            </a:extLst>
          </p:cNvPr>
          <p:cNvSpPr/>
          <p:nvPr/>
        </p:nvSpPr>
        <p:spPr>
          <a:xfrm>
            <a:off x="0" y="-1"/>
            <a:ext cx="12192000" cy="731837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228600"/>
            <a:ext cx="10972800" cy="1143000"/>
          </a:xfrm>
        </p:spPr>
        <p:txBody>
          <a:bodyPr/>
          <a:lstStyle>
            <a:lvl1pPr>
              <a:defRPr b="0" i="0" spc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Helvetica Neue" panose="02000503000000020004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8102-2E91-4DD7-8E8B-98B790A12701}" type="datetime1">
              <a:rPr lang="en-US" smtClean="0"/>
              <a:t>9/1/22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286390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A115C93-B2CE-D44F-83E3-23A7F22EA8D8}"/>
              </a:ext>
            </a:extLst>
          </p:cNvPr>
          <p:cNvSpPr/>
          <p:nvPr/>
        </p:nvSpPr>
        <p:spPr>
          <a:xfrm>
            <a:off x="0" y="-1"/>
            <a:ext cx="12192000" cy="1143001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838200"/>
          </a:xfrm>
        </p:spPr>
        <p:txBody>
          <a:bodyPr/>
          <a:lstStyle>
            <a:lvl1pPr>
              <a:defRPr b="0" i="0" spc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Helvetica Neue" panose="02000503000000020004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25963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AF985-6D44-417A-9881-D208468CBA07}" type="datetime1">
              <a:rPr lang="en-US" smtClean="0"/>
              <a:t>9/1/22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651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Warm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A59ABBA-0641-D142-A6E1-AAF21A858462}"/>
              </a:ext>
            </a:extLst>
          </p:cNvPr>
          <p:cNvSpPr/>
          <p:nvPr/>
        </p:nvSpPr>
        <p:spPr>
          <a:xfrm>
            <a:off x="0" y="-1"/>
            <a:ext cx="12192000" cy="1600201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1217612"/>
          </a:xfrm>
        </p:spPr>
        <p:txBody>
          <a:bodyPr/>
          <a:lstStyle>
            <a:lvl1pPr>
              <a:defRPr b="0" i="0" spc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Helvetica Neue" panose="02000503000000020004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52601"/>
            <a:ext cx="10972800" cy="437356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8102-2E91-4DD7-8E8B-98B790A12701}" type="datetime1">
              <a:rPr lang="en-US" smtClean="0"/>
              <a:t>9/1/22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393918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04A86-E8D2-4E57-8D6D-61E2D175474B}" type="datetime1">
              <a:rPr lang="en-US" smtClean="0"/>
              <a:t>9/1/22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229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FAB17AF-8C4C-5845-B7DE-A4AC7A53117E}"/>
              </a:ext>
            </a:extLst>
          </p:cNvPr>
          <p:cNvSpPr/>
          <p:nvPr/>
        </p:nvSpPr>
        <p:spPr>
          <a:xfrm>
            <a:off x="0" y="-1"/>
            <a:ext cx="12192000" cy="1600201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21DF3-1FB0-45DC-97EF-461960E13574}" type="datetime1">
              <a:rPr lang="en-US" smtClean="0"/>
              <a:t>9/1/22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339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282CF36-B83D-CA4E-A297-1A51EA28471C}"/>
              </a:ext>
            </a:extLst>
          </p:cNvPr>
          <p:cNvSpPr/>
          <p:nvPr/>
        </p:nvSpPr>
        <p:spPr>
          <a:xfrm>
            <a:off x="0" y="-1"/>
            <a:ext cx="12192000" cy="1600201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B088E-2809-46D8-B43F-738015D878CC}" type="datetime1">
              <a:rPr lang="en-US" smtClean="0"/>
              <a:t>9/1/22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919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D2E7A9B-E4F1-7444-9561-2EEF0BD9300B}"/>
              </a:ext>
            </a:extLst>
          </p:cNvPr>
          <p:cNvSpPr/>
          <p:nvPr/>
        </p:nvSpPr>
        <p:spPr>
          <a:xfrm>
            <a:off x="0" y="-1"/>
            <a:ext cx="12192000" cy="1600201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8D42A-BC08-426E-9E11-483BA9D61AF6}" type="datetime1">
              <a:rPr lang="en-US" smtClean="0"/>
              <a:t>9/1/22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122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maller Title n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D2E7A9B-E4F1-7444-9561-2EEF0BD9300B}"/>
              </a:ext>
            </a:extLst>
          </p:cNvPr>
          <p:cNvSpPr/>
          <p:nvPr/>
        </p:nvSpPr>
        <p:spPr>
          <a:xfrm>
            <a:off x="0" y="-1"/>
            <a:ext cx="12192000" cy="762001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228600"/>
            <a:ext cx="10972800" cy="1143000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8102-2E91-4DD7-8E8B-98B790A12701}" type="datetime1">
              <a:rPr lang="en-US" smtClean="0"/>
              <a:t>9/1/22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474116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C786-44E1-4BD5-AD14-75F3EA166B5A}" type="datetime1">
              <a:rPr lang="en-US" smtClean="0"/>
              <a:t>9/1/22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497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B28102-2E91-4DD7-8E8B-98B790A12701}" type="datetime1">
              <a:rPr lang="en-US" smtClean="0"/>
              <a:t>9/1/22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98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.xml"/><Relationship Id="rId1" Type="http://schemas.openxmlformats.org/officeDocument/2006/relationships/tags" Target="../tags/tag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5" Type="http://schemas.openxmlformats.org/officeDocument/2006/relationships/image" Target="../media/image1.png"/><Relationship Id="rId4" Type="http://schemas.openxmlformats.org/officeDocument/2006/relationships/tags" Target="../tags/tag6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4" Type="http://schemas.openxmlformats.org/officeDocument/2006/relationships/notesSlide" Target="../notesSlides/notesSlide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8.xml"/><Relationship Id="rId1" Type="http://schemas.openxmlformats.org/officeDocument/2006/relationships/tags" Target="../tags/tag1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B6CE7-81B2-8049-9E87-758163BB5B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1295400"/>
            <a:ext cx="10363200" cy="1981200"/>
          </a:xfrm>
        </p:spPr>
        <p:txBody>
          <a:bodyPr>
            <a:normAutofit fontScale="90000"/>
          </a:bodyPr>
          <a:lstStyle/>
          <a:p>
            <a:r>
              <a:rPr lang="en-US" sz="8000" dirty="0">
                <a:ln w="3175">
                  <a:solidFill>
                    <a:schemeClr val="bg1"/>
                  </a:solidFill>
                </a:ln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</a:rPr>
              <a:t>Greedy Algorithms</a:t>
            </a:r>
            <a:br>
              <a:rPr lang="en-US" sz="8000" dirty="0">
                <a:ln w="3175">
                  <a:solidFill>
                    <a:schemeClr val="bg1"/>
                  </a:solidFill>
                </a:ln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</a:rPr>
            </a:br>
            <a:r>
              <a:rPr lang="en-US" sz="5300" dirty="0">
                <a:ln w="3175">
                  <a:solidFill>
                    <a:schemeClr val="bg1"/>
                  </a:solidFill>
                </a:ln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</a:rPr>
              <a:t>Introduction / Making Change</a:t>
            </a:r>
            <a:endParaRPr lang="en-US" sz="53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D58644-965A-D547-8284-0CF0702A78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28800" y="4191000"/>
            <a:ext cx="8534400" cy="2514600"/>
          </a:xfrm>
        </p:spPr>
        <p:txBody>
          <a:bodyPr/>
          <a:lstStyle/>
          <a:p>
            <a:r>
              <a:rPr lang="en-US" dirty="0"/>
              <a:t>CS 3100 – DSA2</a:t>
            </a:r>
          </a:p>
          <a:p>
            <a:r>
              <a:rPr lang="en-US" dirty="0"/>
              <a:t>Mark Floryan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482174-F7C5-3845-B17B-CDFA1796A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8410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Optimal Substructure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32771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609600" y="1371600"/>
            <a:ext cx="10972800" cy="498475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This problem has </a:t>
            </a:r>
            <a:r>
              <a:rPr lang="en-US" b="1" i="1" u="sng" dirty="0"/>
              <a:t>optimal substructure</a:t>
            </a:r>
          </a:p>
          <a:p>
            <a:endParaRPr lang="en-US" dirty="0"/>
          </a:p>
          <a:p>
            <a:r>
              <a:rPr lang="en-US" b="1" i="1" u="sng" dirty="0"/>
              <a:t>Lemma 1</a:t>
            </a:r>
            <a:r>
              <a:rPr lang="en-US" dirty="0"/>
              <a:t>: If a problem has optimal substructure, then a greedy algorithm MIGHT solve it (but not necessarily).</a:t>
            </a:r>
          </a:p>
          <a:p>
            <a:r>
              <a:rPr lang="en-US" b="1" i="1" u="sng" dirty="0"/>
              <a:t>Lemma 2</a:t>
            </a:r>
            <a:r>
              <a:rPr lang="en-US" dirty="0"/>
              <a:t>: If a greedy algorithm solves the problem, then it has optimal substructure.</a:t>
            </a:r>
          </a:p>
          <a:p>
            <a:endParaRPr lang="en-US" dirty="0"/>
          </a:p>
          <a:p>
            <a:r>
              <a:rPr lang="en-US" b="1" i="1" dirty="0"/>
              <a:t>Lesson</a:t>
            </a:r>
            <a:r>
              <a:rPr lang="en-US" dirty="0"/>
              <a:t>: Check for optimal substructure to see if a greedy algorithm MIGHT be applicable. Also gives hints as to what the algorithm might be!!</a:t>
            </a:r>
          </a:p>
        </p:txBody>
      </p:sp>
    </p:spTree>
    <p:extLst>
      <p:ext uri="{BB962C8B-B14F-4D97-AF65-F5344CB8AC3E}">
        <p14:creationId xmlns:p14="http://schemas.microsoft.com/office/powerpoint/2010/main" val="19168106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Optimal Substructure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771" name="Rectangle 3"/>
              <p:cNvSpPr>
                <a:spLocks noGrp="1" noChangeArrowheads="1"/>
              </p:cNvSpPr>
              <p:nvPr>
                <p:ph sz="quarter" idx="1"/>
                <p:custDataLst>
                  <p:tags r:id="rId2"/>
                </p:custDataLst>
              </p:nvPr>
            </p:nvSpPr>
            <p:spPr>
              <a:xfrm>
                <a:off x="609600" y="1371600"/>
                <a:ext cx="10972800" cy="4984751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This problem has </a:t>
                </a:r>
                <a:r>
                  <a:rPr lang="en-US" b="1" i="1" u="sng" dirty="0"/>
                  <a:t>optimal substructure</a:t>
                </a:r>
              </a:p>
              <a:p>
                <a:endParaRPr lang="en-US" dirty="0"/>
              </a:p>
              <a:p>
                <a:r>
                  <a:rPr lang="en-US" dirty="0"/>
                  <a:t>Claim (we will prove this):</a:t>
                </a:r>
              </a:p>
              <a:p>
                <a:endParaRPr lang="en-US" dirty="0"/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the optimal set of coins to make </a:t>
                </a:r>
                <a:r>
                  <a:rPr lang="en-US" i="1" dirty="0"/>
                  <a:t>A</a:t>
                </a:r>
                <a:r>
                  <a:rPr lang="en-US" dirty="0"/>
                  <a:t> cents of change:</a:t>
                </a:r>
              </a:p>
              <a:p>
                <a:r>
                  <a:rPr lang="en-US" dirty="0"/>
                  <a:t>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is the optimal set of coins to make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cents of change.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277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  <p:custDataLst>
                  <p:tags r:id="rId4"/>
                </p:custDataLst>
              </p:nvPr>
            </p:nvSpPr>
            <p:spPr>
              <a:xfrm>
                <a:off x="609600" y="1371600"/>
                <a:ext cx="10972800" cy="4984751"/>
              </a:xfrm>
              <a:blipFill>
                <a:blip r:embed="rId5"/>
                <a:stretch>
                  <a:fillRect l="-1389" t="-2545" r="-1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36280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3CC95-0D51-2248-BBF4-D68050B5B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Need more on Optimal Substructure Property?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DDB09A-4830-E541-B741-84BDDBEF1D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876800"/>
          </a:xfrm>
        </p:spPr>
        <p:txBody>
          <a:bodyPr>
            <a:normAutofit/>
          </a:bodyPr>
          <a:lstStyle/>
          <a:p>
            <a:r>
              <a:rPr lang="en-US" sz="2800" dirty="0">
                <a:ea typeface="ＭＳ Ｐゴシック" charset="0"/>
                <a:cs typeface="ＭＳ Ｐゴシック" charset="0"/>
              </a:rPr>
              <a:t>Detailed discussion on p. 379 of CLRS (chapter on Dynamic Programming)</a:t>
            </a:r>
          </a:p>
          <a:p>
            <a:pPr lvl="1"/>
            <a:r>
              <a:rPr lang="en-US" sz="2400" dirty="0">
                <a:ea typeface="ＭＳ Ｐゴシック" charset="0"/>
              </a:rPr>
              <a:t>If A is an optimal solution to a problem, then the components of A are optimal solutions to subproblems</a:t>
            </a:r>
          </a:p>
          <a:p>
            <a:r>
              <a:rPr lang="en-US" sz="2800" dirty="0">
                <a:ea typeface="ＭＳ Ｐゴシック" charset="0"/>
                <a:cs typeface="ＭＳ Ｐゴシック" charset="0"/>
              </a:rPr>
              <a:t>Another example: Shortest Path in graph problem</a:t>
            </a:r>
            <a:endParaRPr lang="en-US" sz="2400" dirty="0">
              <a:ea typeface="ＭＳ Ｐゴシック" charset="0"/>
              <a:cs typeface="ＭＳ Ｐゴシック" charset="0"/>
            </a:endParaRPr>
          </a:p>
          <a:p>
            <a:pPr lvl="1"/>
            <a:r>
              <a:rPr lang="en-US" sz="2400" dirty="0">
                <a:ea typeface="ＭＳ Ｐゴシック" charset="0"/>
                <a:cs typeface="ＭＳ Ｐゴシック" charset="0"/>
              </a:rPr>
              <a:t>Say P is min-length path from CHO to LA and includes DAL</a:t>
            </a:r>
          </a:p>
          <a:p>
            <a:pPr lvl="1"/>
            <a:r>
              <a:rPr lang="en-US" sz="2400" dirty="0">
                <a:ea typeface="ＭＳ Ｐゴシック" charset="0"/>
                <a:cs typeface="ＭＳ Ｐゴシック" charset="0"/>
              </a:rPr>
              <a:t>Let P</a:t>
            </a:r>
            <a:r>
              <a:rPr lang="en-US" sz="2400" baseline="-25000" dirty="0">
                <a:ea typeface="ＭＳ Ｐゴシック" charset="0"/>
                <a:cs typeface="ＭＳ Ｐゴシック" charset="0"/>
              </a:rPr>
              <a:t>1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 be component of P from CHO to DAL, and P</a:t>
            </a:r>
            <a:r>
              <a:rPr lang="en-US" sz="2400" baseline="-25000" dirty="0">
                <a:ea typeface="ＭＳ Ｐゴシック" charset="0"/>
                <a:cs typeface="ＭＳ Ｐゴシック" charset="0"/>
              </a:rPr>
              <a:t>2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 be component of P from DAL to LA</a:t>
            </a:r>
          </a:p>
          <a:p>
            <a:pPr lvl="1"/>
            <a:r>
              <a:rPr lang="en-US" sz="2400" dirty="0">
                <a:ea typeface="ＭＳ Ｐゴシック" charset="0"/>
                <a:cs typeface="ＭＳ Ｐゴシック" charset="0"/>
              </a:rPr>
              <a:t>P</a:t>
            </a:r>
            <a:r>
              <a:rPr lang="en-US" sz="2400" baseline="-25000" dirty="0">
                <a:ea typeface="ＭＳ Ｐゴシック" charset="0"/>
                <a:cs typeface="ＭＳ Ｐゴシック" charset="0"/>
              </a:rPr>
              <a:t>1 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must be shortest path from CHO to DAL, and P</a:t>
            </a:r>
            <a:r>
              <a:rPr lang="en-US" sz="2400" baseline="-25000" dirty="0">
                <a:ea typeface="ＭＳ Ｐゴシック" charset="0"/>
                <a:cs typeface="ＭＳ Ｐゴシック" charset="0"/>
              </a:rPr>
              <a:t>2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 must be shortest path from DAL to LA</a:t>
            </a:r>
          </a:p>
          <a:p>
            <a:pPr lvl="1"/>
            <a:r>
              <a:rPr lang="en-US" sz="2400" dirty="0">
                <a:ea typeface="ＭＳ Ｐゴシック" charset="0"/>
                <a:cs typeface="ＭＳ Ｐゴシック" charset="0"/>
              </a:rPr>
              <a:t>Why is this true?  Can you prove it?  Yes, by contradiction. (Try this at home!)</a:t>
            </a:r>
            <a:endParaRPr lang="en-US" sz="3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7841B4-C617-854E-94DF-98DC41BF1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5408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A Change Algorithm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31846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Consider the largest coin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How many go into the amount left?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Add that many of that coin to the output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Subtract the amount for those coins from the amount left to return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If the amount left is zero, done!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If not, consider next largest coin, and go back to Step 2</a:t>
            </a:r>
          </a:p>
        </p:txBody>
      </p:sp>
    </p:spTree>
    <p:extLst>
      <p:ext uri="{BB962C8B-B14F-4D97-AF65-F5344CB8AC3E}">
        <p14:creationId xmlns:p14="http://schemas.microsoft.com/office/powerpoint/2010/main" val="7586886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Evaluating Our Greedy Algorithm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35430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How much work does it do?</a:t>
            </a:r>
          </a:p>
          <a:p>
            <a:pPr lvl="1"/>
            <a:r>
              <a:rPr lang="en-US" dirty="0"/>
              <a:t>Say C is the amount of change, and N is the number of coins in our coin-set</a:t>
            </a:r>
          </a:p>
          <a:p>
            <a:pPr lvl="1"/>
            <a:r>
              <a:rPr lang="en-US" dirty="0"/>
              <a:t>Loop at most N times, and inside the loop we do:</a:t>
            </a:r>
          </a:p>
          <a:p>
            <a:pPr lvl="2"/>
            <a:r>
              <a:rPr lang="en-US" dirty="0"/>
              <a:t>A division</a:t>
            </a:r>
          </a:p>
          <a:p>
            <a:pPr lvl="2"/>
            <a:r>
              <a:rPr lang="en-US" dirty="0"/>
              <a:t>Add something to the output list</a:t>
            </a:r>
          </a:p>
          <a:p>
            <a:pPr lvl="2"/>
            <a:r>
              <a:rPr lang="en-US" dirty="0"/>
              <a:t>A subtraction, and a test</a:t>
            </a:r>
          </a:p>
          <a:p>
            <a:pPr lvl="1"/>
            <a:r>
              <a:rPr lang="en-US" dirty="0"/>
              <a:t>We say this is O(N), or linear in terms of the size of the coin-set</a:t>
            </a:r>
          </a:p>
          <a:p>
            <a:r>
              <a:rPr lang="en-US" dirty="0"/>
              <a:t>Could we do better?</a:t>
            </a:r>
          </a:p>
          <a:p>
            <a:pPr lvl="1"/>
            <a:r>
              <a:rPr lang="en-US" dirty="0"/>
              <a:t>Is this an </a:t>
            </a:r>
            <a:r>
              <a:rPr lang="en-US" i="1" dirty="0"/>
              <a:t>optimal algorithm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We need to do a proof somehow to show this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2663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Another Change Algorithm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315395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Give me another way to do this?</a:t>
            </a:r>
          </a:p>
          <a:p>
            <a:endParaRPr lang="en-US" dirty="0"/>
          </a:p>
          <a:p>
            <a:r>
              <a:rPr lang="en-US" dirty="0"/>
              <a:t>Brute force:</a:t>
            </a:r>
          </a:p>
          <a:p>
            <a:pPr lvl="1"/>
            <a:r>
              <a:rPr lang="en-US" dirty="0"/>
              <a:t>Generate all possible combinations of coins that add up to the required amount</a:t>
            </a:r>
          </a:p>
          <a:p>
            <a:pPr lvl="1"/>
            <a:r>
              <a:rPr lang="en-US" dirty="0"/>
              <a:t>From these, choose the one with smallest number</a:t>
            </a:r>
          </a:p>
          <a:p>
            <a:r>
              <a:rPr lang="en-US" dirty="0"/>
              <a:t>What would you say about this approach?</a:t>
            </a:r>
          </a:p>
          <a:p>
            <a:endParaRPr lang="en-US" dirty="0"/>
          </a:p>
          <a:p>
            <a:r>
              <a:rPr lang="en-US" dirty="0"/>
              <a:t>There are other ways to solve this problem</a:t>
            </a:r>
          </a:p>
          <a:p>
            <a:pPr lvl="1"/>
            <a:r>
              <a:rPr lang="en-US" i="1" dirty="0"/>
              <a:t>Dynamic programming</a:t>
            </a:r>
            <a:r>
              <a:rPr lang="en-US" dirty="0"/>
              <a:t>: build a table of solutions to small </a:t>
            </a:r>
            <a:r>
              <a:rPr lang="en-US" dirty="0" err="1"/>
              <a:t>subproblems</a:t>
            </a:r>
            <a:r>
              <a:rPr lang="en-US" dirty="0"/>
              <a:t>, work your way up</a:t>
            </a:r>
          </a:p>
        </p:txBody>
      </p:sp>
    </p:spTree>
    <p:extLst>
      <p:ext uri="{BB962C8B-B14F-4D97-AF65-F5344CB8AC3E}">
        <p14:creationId xmlns:p14="http://schemas.microsoft.com/office/powerpoint/2010/main" val="1386731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for making change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55000" lnSpcReduction="20000"/>
          </a:bodyPr>
          <a:lstStyle/>
          <a:p>
            <a:pPr algn="l"/>
            <a:r>
              <a:rPr lang="en-US" sz="2800" dirty="0">
                <a:latin typeface="Lucida Sans Unicode" charset="0"/>
              </a:rPr>
              <a:t>This algorithm makes change for an amount </a:t>
            </a:r>
            <a:r>
              <a:rPr lang="en-US" sz="2800" i="1" dirty="0">
                <a:latin typeface="Lucida Sans Unicode" charset="0"/>
              </a:rPr>
              <a:t>A</a:t>
            </a:r>
            <a:r>
              <a:rPr lang="en-US" sz="2800" dirty="0">
                <a:latin typeface="Lucida Sans Unicode" charset="0"/>
              </a:rPr>
              <a:t> using coins of denominations</a:t>
            </a:r>
          </a:p>
          <a:p>
            <a:pPr algn="l">
              <a:buNone/>
            </a:pPr>
            <a:r>
              <a:rPr lang="en-US" sz="2800" dirty="0">
                <a:latin typeface="Lucida Sans Unicode" charset="0"/>
              </a:rPr>
              <a:t>             </a:t>
            </a:r>
            <a:r>
              <a:rPr lang="en-US" sz="2800" i="1" dirty="0" err="1">
                <a:latin typeface="Lucida Sans Unicode" charset="0"/>
              </a:rPr>
              <a:t>denom</a:t>
            </a:r>
            <a:r>
              <a:rPr lang="en-US" sz="2800" dirty="0">
                <a:latin typeface="Lucida Sans Unicode" charset="0"/>
              </a:rPr>
              <a:t>[1] &gt; </a:t>
            </a:r>
            <a:r>
              <a:rPr lang="en-US" sz="2800" i="1" dirty="0" err="1">
                <a:latin typeface="Lucida Sans Unicode" charset="0"/>
              </a:rPr>
              <a:t>denom</a:t>
            </a:r>
            <a:r>
              <a:rPr lang="en-US" sz="2800" dirty="0">
                <a:latin typeface="Lucida Sans Unicode" charset="0"/>
              </a:rPr>
              <a:t>[2] &gt; ··· &gt; </a:t>
            </a:r>
            <a:r>
              <a:rPr lang="en-US" sz="2800" i="1" dirty="0" err="1">
                <a:latin typeface="Lucida Sans Unicode" charset="0"/>
              </a:rPr>
              <a:t>denom</a:t>
            </a:r>
            <a:r>
              <a:rPr lang="en-US" sz="2800" dirty="0">
                <a:latin typeface="Lucida Sans Unicode" charset="0"/>
              </a:rPr>
              <a:t>[</a:t>
            </a:r>
            <a:r>
              <a:rPr lang="en-US" sz="2800" i="1" dirty="0">
                <a:latin typeface="Lucida Sans Unicode" charset="0"/>
              </a:rPr>
              <a:t>n</a:t>
            </a:r>
            <a:r>
              <a:rPr lang="en-US" sz="2800" dirty="0">
                <a:latin typeface="Lucida Sans Unicode" charset="0"/>
              </a:rPr>
              <a:t>] = 1.</a:t>
            </a:r>
          </a:p>
          <a:p>
            <a:endParaRPr lang="en-US" dirty="0"/>
          </a:p>
          <a:p>
            <a:pPr defTabSz="457200"/>
            <a:r>
              <a:rPr lang="en-US" dirty="0">
                <a:latin typeface="Lucida Console" charset="0"/>
              </a:rPr>
              <a:t>Input Parameters: </a:t>
            </a:r>
            <a:r>
              <a:rPr lang="en-US" i="1" dirty="0" err="1">
                <a:latin typeface="Lucida Console" charset="0"/>
              </a:rPr>
              <a:t>denom</a:t>
            </a:r>
            <a:r>
              <a:rPr lang="en-US" i="1" dirty="0">
                <a:latin typeface="Lucida Console" charset="0"/>
              </a:rPr>
              <a:t>, A</a:t>
            </a:r>
          </a:p>
          <a:p>
            <a:pPr defTabSz="457200"/>
            <a:r>
              <a:rPr lang="en-US" dirty="0">
                <a:latin typeface="Lucida Console" charset="0"/>
              </a:rPr>
              <a:t>Output Parameters: None</a:t>
            </a:r>
          </a:p>
          <a:p>
            <a:pPr defTabSz="457200"/>
            <a:endParaRPr lang="en-US" dirty="0">
              <a:latin typeface="Lucida Console" charset="0"/>
            </a:endParaRPr>
          </a:p>
          <a:p>
            <a:pPr defTabSz="457200"/>
            <a:r>
              <a:rPr lang="en-US" i="1" dirty="0" err="1">
                <a:latin typeface="Lucida Console" charset="0"/>
              </a:rPr>
              <a:t>greedy_coin_change</a:t>
            </a:r>
            <a:r>
              <a:rPr lang="en-US" dirty="0">
                <a:latin typeface="Lucida Console" charset="0"/>
              </a:rPr>
              <a:t>(</a:t>
            </a:r>
            <a:r>
              <a:rPr lang="en-US" i="1" dirty="0" err="1">
                <a:latin typeface="Lucida Console" charset="0"/>
              </a:rPr>
              <a:t>denom</a:t>
            </a:r>
            <a:r>
              <a:rPr lang="en-US" dirty="0">
                <a:latin typeface="Lucida Console" charset="0"/>
              </a:rPr>
              <a:t>, </a:t>
            </a:r>
            <a:r>
              <a:rPr lang="en-US" i="1" dirty="0">
                <a:latin typeface="Lucida Console" charset="0"/>
              </a:rPr>
              <a:t>A</a:t>
            </a:r>
            <a:r>
              <a:rPr lang="en-US" dirty="0">
                <a:latin typeface="Lucida Console" charset="0"/>
              </a:rPr>
              <a:t>) {</a:t>
            </a:r>
          </a:p>
          <a:p>
            <a:pPr defTabSz="457200">
              <a:buNone/>
            </a:pPr>
            <a:r>
              <a:rPr lang="en-US" dirty="0">
                <a:latin typeface="Lucida Console" charset="0"/>
              </a:rPr>
              <a:t>	 	</a:t>
            </a:r>
            <a:r>
              <a:rPr lang="en-US" i="1" dirty="0" err="1">
                <a:latin typeface="Lucida Console" charset="0"/>
              </a:rPr>
              <a:t>i</a:t>
            </a:r>
            <a:r>
              <a:rPr lang="en-US" dirty="0">
                <a:latin typeface="Lucida Console" charset="0"/>
              </a:rPr>
              <a:t> = 1</a:t>
            </a:r>
          </a:p>
          <a:p>
            <a:pPr defTabSz="457200">
              <a:buNone/>
            </a:pPr>
            <a:r>
              <a:rPr lang="en-US" dirty="0">
                <a:latin typeface="Lucida Console" charset="0"/>
              </a:rPr>
              <a:t>	  	while (</a:t>
            </a:r>
            <a:r>
              <a:rPr lang="en-US" i="1" dirty="0">
                <a:latin typeface="Lucida Console" charset="0"/>
              </a:rPr>
              <a:t>A</a:t>
            </a:r>
            <a:r>
              <a:rPr lang="en-US" dirty="0">
                <a:latin typeface="Lucida Console" charset="0"/>
              </a:rPr>
              <a:t> &gt; 0) {</a:t>
            </a:r>
          </a:p>
          <a:p>
            <a:pPr defTabSz="457200">
              <a:buNone/>
            </a:pPr>
            <a:r>
              <a:rPr lang="en-US" dirty="0">
                <a:latin typeface="Lucida Console" charset="0"/>
              </a:rPr>
              <a:t>	  		</a:t>
            </a:r>
            <a:r>
              <a:rPr lang="en-US" i="1" dirty="0">
                <a:latin typeface="Lucida Console" charset="0"/>
              </a:rPr>
              <a:t>c</a:t>
            </a:r>
            <a:r>
              <a:rPr lang="en-US" dirty="0">
                <a:latin typeface="Lucida Console" charset="0"/>
              </a:rPr>
              <a:t> = </a:t>
            </a:r>
            <a:r>
              <a:rPr lang="en-US" i="1" dirty="0">
                <a:latin typeface="Lucida Console" charset="0"/>
              </a:rPr>
              <a:t>A </a:t>
            </a:r>
            <a:r>
              <a:rPr lang="en-US" dirty="0">
                <a:latin typeface="Lucida Console" charset="0"/>
              </a:rPr>
              <a:t>/ </a:t>
            </a:r>
            <a:r>
              <a:rPr lang="en-US" i="1" dirty="0" err="1">
                <a:latin typeface="Lucida Console" charset="0"/>
              </a:rPr>
              <a:t>denom</a:t>
            </a:r>
            <a:r>
              <a:rPr lang="en-US" dirty="0">
                <a:latin typeface="Lucida Console" charset="0"/>
              </a:rPr>
              <a:t>[</a:t>
            </a:r>
            <a:r>
              <a:rPr lang="en-US" i="1" dirty="0" err="1">
                <a:latin typeface="Lucida Console" charset="0"/>
              </a:rPr>
              <a:t>i</a:t>
            </a:r>
            <a:r>
              <a:rPr lang="en-US" dirty="0">
                <a:latin typeface="Lucida Console" charset="0"/>
              </a:rPr>
              <a:t>]</a:t>
            </a:r>
          </a:p>
          <a:p>
            <a:pPr defTabSz="457200">
              <a:buNone/>
            </a:pPr>
            <a:r>
              <a:rPr lang="en-US" dirty="0">
                <a:latin typeface="Lucida Console" charset="0"/>
              </a:rPr>
              <a:t>	  		</a:t>
            </a:r>
            <a:r>
              <a:rPr lang="en-US" i="1" dirty="0" err="1">
                <a:latin typeface="Lucida Console" charset="0"/>
              </a:rPr>
              <a:t>println</a:t>
            </a:r>
            <a:r>
              <a:rPr lang="en-US" dirty="0">
                <a:latin typeface="Lucida Console" charset="0"/>
              </a:rPr>
              <a:t>(“use ” + </a:t>
            </a:r>
            <a:r>
              <a:rPr lang="en-US" i="1" dirty="0">
                <a:latin typeface="Lucida Console" charset="0"/>
              </a:rPr>
              <a:t>c</a:t>
            </a:r>
            <a:r>
              <a:rPr lang="en-US" dirty="0">
                <a:latin typeface="Lucida Console" charset="0"/>
              </a:rPr>
              <a:t> + “ coins of denomination ” + </a:t>
            </a:r>
            <a:r>
              <a:rPr lang="en-US" i="1" dirty="0" err="1">
                <a:latin typeface="Lucida Console" charset="0"/>
              </a:rPr>
              <a:t>denom</a:t>
            </a:r>
            <a:r>
              <a:rPr lang="en-US" dirty="0">
                <a:latin typeface="Lucida Console" charset="0"/>
              </a:rPr>
              <a:t>[</a:t>
            </a:r>
            <a:r>
              <a:rPr lang="en-US" i="1" dirty="0" err="1">
                <a:latin typeface="Lucida Console" charset="0"/>
              </a:rPr>
              <a:t>i</a:t>
            </a:r>
            <a:r>
              <a:rPr lang="en-US" dirty="0">
                <a:latin typeface="Lucida Console" charset="0"/>
              </a:rPr>
              <a:t>])</a:t>
            </a:r>
          </a:p>
          <a:p>
            <a:pPr defTabSz="457200">
              <a:buNone/>
            </a:pPr>
            <a:r>
              <a:rPr lang="en-US" dirty="0">
                <a:latin typeface="Lucida Console" charset="0"/>
              </a:rPr>
              <a:t>	  		</a:t>
            </a:r>
            <a:r>
              <a:rPr lang="en-US" i="1" dirty="0">
                <a:latin typeface="Lucida Console" charset="0"/>
              </a:rPr>
              <a:t>A</a:t>
            </a:r>
            <a:r>
              <a:rPr lang="en-US" dirty="0">
                <a:latin typeface="Lucida Console" charset="0"/>
              </a:rPr>
              <a:t> = </a:t>
            </a:r>
            <a:r>
              <a:rPr lang="en-US" i="1" dirty="0">
                <a:latin typeface="Lucida Console" charset="0"/>
              </a:rPr>
              <a:t>A</a:t>
            </a:r>
            <a:r>
              <a:rPr lang="en-US" dirty="0">
                <a:latin typeface="Lucida Console" charset="0"/>
              </a:rPr>
              <a:t> - </a:t>
            </a:r>
            <a:r>
              <a:rPr lang="en-US" i="1" dirty="0">
                <a:latin typeface="Lucida Console" charset="0"/>
              </a:rPr>
              <a:t>c</a:t>
            </a:r>
            <a:r>
              <a:rPr lang="en-US" dirty="0">
                <a:latin typeface="Lucida Console" charset="0"/>
              </a:rPr>
              <a:t> * </a:t>
            </a:r>
            <a:r>
              <a:rPr lang="en-US" i="1" dirty="0" err="1">
                <a:latin typeface="Lucida Console" charset="0"/>
              </a:rPr>
              <a:t>denom</a:t>
            </a:r>
            <a:r>
              <a:rPr lang="en-US" dirty="0">
                <a:latin typeface="Lucida Console" charset="0"/>
              </a:rPr>
              <a:t>[</a:t>
            </a:r>
            <a:r>
              <a:rPr lang="en-US" i="1" dirty="0" err="1">
                <a:latin typeface="Lucida Console" charset="0"/>
              </a:rPr>
              <a:t>i</a:t>
            </a:r>
            <a:r>
              <a:rPr lang="en-US" dirty="0">
                <a:latin typeface="Lucida Console" charset="0"/>
              </a:rPr>
              <a:t>]</a:t>
            </a:r>
          </a:p>
          <a:p>
            <a:pPr defTabSz="457200">
              <a:buNone/>
            </a:pPr>
            <a:r>
              <a:rPr lang="en-US" dirty="0">
                <a:latin typeface="Lucida Console" charset="0"/>
              </a:rPr>
              <a:t>	  		</a:t>
            </a:r>
            <a:r>
              <a:rPr lang="en-US" i="1" dirty="0" err="1">
                <a:latin typeface="Lucida Console" charset="0"/>
              </a:rPr>
              <a:t>i</a:t>
            </a:r>
            <a:r>
              <a:rPr lang="en-US" dirty="0">
                <a:latin typeface="Lucida Console" charset="0"/>
              </a:rPr>
              <a:t> = </a:t>
            </a:r>
            <a:r>
              <a:rPr lang="en-US" i="1" dirty="0" err="1">
                <a:latin typeface="Lucida Console" charset="0"/>
              </a:rPr>
              <a:t>i</a:t>
            </a:r>
            <a:r>
              <a:rPr lang="en-US" dirty="0">
                <a:latin typeface="Lucida Console" charset="0"/>
              </a:rPr>
              <a:t> + 1</a:t>
            </a:r>
          </a:p>
          <a:p>
            <a:pPr defTabSz="457200">
              <a:buNone/>
            </a:pPr>
            <a:r>
              <a:rPr lang="en-US" dirty="0">
                <a:latin typeface="Lucida Console" charset="0"/>
              </a:rPr>
              <a:t>	 	}</a:t>
            </a:r>
          </a:p>
          <a:p>
            <a:pPr defTabSz="457200">
              <a:buNone/>
            </a:pPr>
            <a:r>
              <a:rPr lang="en-US" dirty="0">
                <a:latin typeface="Lucida Console" charset="0"/>
              </a:rPr>
              <a:t>	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6398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change proof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One methodology for proving correctness of greedy algorithms:</a:t>
            </a:r>
          </a:p>
          <a:p>
            <a:endParaRPr lang="en-US" dirty="0"/>
          </a:p>
          <a:p>
            <a:r>
              <a:rPr lang="en-US" dirty="0"/>
              <a:t>A greedy algorithm is correct if the following hold:</a:t>
            </a:r>
          </a:p>
          <a:p>
            <a:pPr lvl="1"/>
            <a:r>
              <a:rPr lang="en-US" dirty="0"/>
              <a:t>The problem has </a:t>
            </a:r>
            <a:r>
              <a:rPr lang="en-US" b="1" i="1" u="sng" dirty="0"/>
              <a:t>optimal substructure</a:t>
            </a:r>
          </a:p>
          <a:p>
            <a:pPr lvl="1"/>
            <a:r>
              <a:rPr lang="en-US" dirty="0"/>
              <a:t>The algorithm has the </a:t>
            </a:r>
            <a:r>
              <a:rPr lang="en-US" b="1" i="1" u="sng" dirty="0"/>
              <a:t>greedy choice property</a:t>
            </a:r>
            <a:r>
              <a:rPr lang="en-US" dirty="0"/>
              <a:t> (see next slide)</a:t>
            </a:r>
            <a:endParaRPr lang="en-US" b="1" i="1" u="sng" dirty="0"/>
          </a:p>
        </p:txBody>
      </p:sp>
    </p:spTree>
    <p:extLst>
      <p:ext uri="{BB962C8B-B14F-4D97-AF65-F5344CB8AC3E}">
        <p14:creationId xmlns:p14="http://schemas.microsoft.com/office/powerpoint/2010/main" val="449835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change proof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What is the </a:t>
            </a:r>
            <a:r>
              <a:rPr lang="en-US" b="1" i="1" u="sng" dirty="0"/>
              <a:t>greedy choice property</a:t>
            </a:r>
            <a:r>
              <a:rPr lang="en-US" dirty="0"/>
              <a:t>?</a:t>
            </a:r>
          </a:p>
          <a:p>
            <a:endParaRPr lang="en-US" b="1" i="1" u="sng" dirty="0"/>
          </a:p>
          <a:p>
            <a:r>
              <a:rPr lang="en-US" dirty="0"/>
              <a:t>Your algorithm makes some greedy choice and then continues</a:t>
            </a:r>
          </a:p>
          <a:p>
            <a:pPr lvl="1"/>
            <a:r>
              <a:rPr lang="en-US" dirty="0"/>
              <a:t>e.g., choose largest coin, then continue</a:t>
            </a:r>
          </a:p>
          <a:p>
            <a:pPr lvl="1"/>
            <a:endParaRPr lang="en-US" dirty="0"/>
          </a:p>
          <a:p>
            <a:r>
              <a:rPr lang="en-US" dirty="0"/>
              <a:t>Prove that the </a:t>
            </a:r>
            <a:r>
              <a:rPr lang="en-US" b="1" i="1" u="sng" dirty="0"/>
              <a:t>one thing</a:t>
            </a:r>
            <a:r>
              <a:rPr lang="en-US" dirty="0"/>
              <a:t> the greedy algorithm selects MUST be in some optimal solution to the problem.</a:t>
            </a:r>
          </a:p>
        </p:txBody>
      </p:sp>
    </p:spTree>
    <p:extLst>
      <p:ext uri="{BB962C8B-B14F-4D97-AF65-F5344CB8AC3E}">
        <p14:creationId xmlns:p14="http://schemas.microsoft.com/office/powerpoint/2010/main" val="9097057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change proof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19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Proving the  </a:t>
                </a:r>
                <a:r>
                  <a:rPr lang="en-US" b="1" i="1" u="sng" dirty="0"/>
                  <a:t>greedy choice property</a:t>
                </a:r>
                <a:r>
                  <a:rPr lang="en-US" dirty="0"/>
                  <a:t>?</a:t>
                </a:r>
              </a:p>
              <a:p>
                <a:endParaRPr lang="en-US" b="1" i="1" u="sng" dirty="0"/>
              </a:p>
              <a:p>
                <a:r>
                  <a:rPr lang="en-US" dirty="0"/>
                  <a:t>Claim: For making </a:t>
                </a:r>
                <a:r>
                  <a:rPr lang="en-US" i="1" dirty="0"/>
                  <a:t>A</a:t>
                </a:r>
                <a:r>
                  <a:rPr lang="en-US" dirty="0"/>
                  <a:t> cents of change, some optimal solution MUST contain the largest coin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1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5796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CLRS Readings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Chapter 16, Greedy Algorithms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469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Proof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578962" y="1905000"/>
            <a:ext cx="10698637" cy="4343400"/>
          </a:xfrm>
        </p:spPr>
        <p:txBody>
          <a:bodyPr/>
          <a:lstStyle/>
          <a:p>
            <a:pPr algn="l"/>
            <a:r>
              <a:rPr lang="en-US" dirty="0"/>
              <a:t>Overview of proof:</a:t>
            </a:r>
          </a:p>
          <a:p>
            <a:pPr lvl="1"/>
            <a:r>
              <a:rPr lang="en-US" dirty="0"/>
              <a:t>Assume largest coin NOT in some optimal solution</a:t>
            </a:r>
          </a:p>
          <a:p>
            <a:pPr lvl="1"/>
            <a:r>
              <a:rPr lang="en-US" dirty="0"/>
              <a:t>Ok, some other coins must be in there instead.</a:t>
            </a:r>
          </a:p>
          <a:p>
            <a:pPr lvl="1"/>
            <a:r>
              <a:rPr lang="en-US" dirty="0"/>
              <a:t>4 Cases:</a:t>
            </a:r>
          </a:p>
          <a:p>
            <a:pPr lvl="2"/>
            <a:r>
              <a:rPr lang="en-US" dirty="0"/>
              <a:t>Largest coin that fits is penny (1 cent)	//this one is trivial though!</a:t>
            </a:r>
          </a:p>
          <a:p>
            <a:pPr lvl="2"/>
            <a:r>
              <a:rPr lang="en-US" dirty="0"/>
              <a:t>Largest coin that fits is nickel (5 cent)</a:t>
            </a:r>
          </a:p>
          <a:p>
            <a:pPr lvl="2"/>
            <a:r>
              <a:rPr lang="en-US" dirty="0"/>
              <a:t>Largest coin that fits is dime (10 cent)</a:t>
            </a:r>
          </a:p>
          <a:p>
            <a:pPr lvl="2"/>
            <a:r>
              <a:rPr lang="en-US" dirty="0"/>
              <a:t>Largest coin that fits is quarter (25 cent)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063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Proof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578962" y="1905000"/>
            <a:ext cx="10698637" cy="4343400"/>
          </a:xfrm>
        </p:spPr>
        <p:txBody>
          <a:bodyPr>
            <a:normAutofit/>
          </a:bodyPr>
          <a:lstStyle/>
          <a:p>
            <a:r>
              <a:rPr lang="en-US" dirty="0"/>
              <a:t>Largest coin that fits is penny (1 cent)	//this one is trivial though!</a:t>
            </a:r>
          </a:p>
          <a:p>
            <a:pPr lvl="1"/>
            <a:r>
              <a:rPr lang="en-US" dirty="0"/>
              <a:t>means A &lt; 5</a:t>
            </a:r>
          </a:p>
          <a:p>
            <a:pPr lvl="1"/>
            <a:r>
              <a:rPr lang="en-US" dirty="0"/>
              <a:t>Only penny fits, so penny must be in some optimal solution!</a:t>
            </a:r>
          </a:p>
          <a:p>
            <a:pPr lvl="1"/>
            <a:endParaRPr lang="en-US" dirty="0"/>
          </a:p>
          <a:p>
            <a:r>
              <a:rPr lang="en-US" dirty="0"/>
              <a:t>Largest coin that fits is nickel (5 cent)</a:t>
            </a:r>
          </a:p>
          <a:p>
            <a:pPr lvl="1"/>
            <a:r>
              <a:rPr lang="en-US" dirty="0"/>
              <a:t>Assume nickel not in optimal solution. Note A &gt;= 5</a:t>
            </a:r>
          </a:p>
          <a:p>
            <a:pPr lvl="1"/>
            <a:r>
              <a:rPr lang="en-US" dirty="0"/>
              <a:t>Pennies are only other option, so 5 or more pennies in optimal solution</a:t>
            </a:r>
          </a:p>
          <a:p>
            <a:pPr lvl="1"/>
            <a:r>
              <a:rPr lang="en-US" dirty="0"/>
              <a:t>But I can swap out 5 of those pennies with a nickel</a:t>
            </a:r>
          </a:p>
          <a:p>
            <a:pPr lvl="2"/>
            <a:r>
              <a:rPr lang="en-US" dirty="0"/>
              <a:t>Solution decreases by 4 coins!! Contradiction!!</a:t>
            </a:r>
          </a:p>
        </p:txBody>
      </p:sp>
    </p:spTree>
    <p:extLst>
      <p:ext uri="{BB962C8B-B14F-4D97-AF65-F5344CB8AC3E}">
        <p14:creationId xmlns:p14="http://schemas.microsoft.com/office/powerpoint/2010/main" val="11539495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Proof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578962" y="1905000"/>
            <a:ext cx="10698637" cy="46482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Largest coin that fits is Dime (10 cent)</a:t>
            </a:r>
          </a:p>
          <a:p>
            <a:pPr lvl="1"/>
            <a:r>
              <a:rPr lang="en-US" dirty="0"/>
              <a:t>Assume dime not in optimal solution. Note A &gt;= 10 and A &lt; 25</a:t>
            </a:r>
          </a:p>
          <a:p>
            <a:pPr lvl="1"/>
            <a:r>
              <a:rPr lang="en-US" dirty="0"/>
              <a:t>So the optimal solution contains:</a:t>
            </a:r>
          </a:p>
          <a:p>
            <a:pPr lvl="2"/>
            <a:r>
              <a:rPr lang="en-US" dirty="0"/>
              <a:t>&gt;= 2 nickels, some number of pennies (might be 0)</a:t>
            </a:r>
          </a:p>
          <a:p>
            <a:pPr lvl="2"/>
            <a:r>
              <a:rPr lang="en-US" dirty="0"/>
              <a:t>1 nickel, some pennies (at least 5)</a:t>
            </a:r>
          </a:p>
          <a:p>
            <a:pPr lvl="2"/>
            <a:r>
              <a:rPr lang="en-US" dirty="0"/>
              <a:t>all pennies (more than 10)</a:t>
            </a:r>
          </a:p>
          <a:p>
            <a:pPr lvl="1"/>
            <a:r>
              <a:rPr lang="en-US" dirty="0"/>
              <a:t>In each case above, I can swap a dime in for some combination of nickels or pennies</a:t>
            </a:r>
          </a:p>
          <a:p>
            <a:pPr lvl="2"/>
            <a:r>
              <a:rPr lang="en-US" dirty="0"/>
              <a:t>Solution decreases by 1, 5, or 9 coins respectively. Contradiction!</a:t>
            </a:r>
          </a:p>
          <a:p>
            <a:pPr lvl="1"/>
            <a:endParaRPr lang="en-US" dirty="0"/>
          </a:p>
          <a:p>
            <a:r>
              <a:rPr lang="en-US" dirty="0"/>
              <a:t>Largest coin that fits is quarter (25 cent)</a:t>
            </a:r>
          </a:p>
          <a:p>
            <a:pPr lvl="1"/>
            <a:r>
              <a:rPr lang="en-US" dirty="0"/>
              <a:t>Assume quarter not in optimal solution. Note A &gt;= 25</a:t>
            </a:r>
          </a:p>
          <a:p>
            <a:pPr lvl="1"/>
            <a:r>
              <a:rPr lang="en-US" dirty="0"/>
              <a:t>So the optimal solution contains: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93791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Proof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578962" y="1905000"/>
            <a:ext cx="10698637" cy="46482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Largest coin that fits is quarter (25 cent)</a:t>
            </a:r>
          </a:p>
          <a:p>
            <a:pPr lvl="1"/>
            <a:r>
              <a:rPr lang="en-US" dirty="0"/>
              <a:t>Assume quarter not in optimal solution. Note A &gt;= 25</a:t>
            </a:r>
          </a:p>
          <a:p>
            <a:pPr lvl="1"/>
            <a:r>
              <a:rPr lang="en-US" dirty="0"/>
              <a:t>So the optimal solution contains:</a:t>
            </a:r>
          </a:p>
          <a:p>
            <a:pPr lvl="2"/>
            <a:r>
              <a:rPr lang="en-US" dirty="0"/>
              <a:t>2 dimes, 1 nickel, some pennies maybe</a:t>
            </a:r>
          </a:p>
          <a:p>
            <a:pPr lvl="2"/>
            <a:r>
              <a:rPr lang="en-US" dirty="0"/>
              <a:t>2 dimes, 0 nickels, 5 or more pennies</a:t>
            </a:r>
          </a:p>
          <a:p>
            <a:pPr lvl="2"/>
            <a:r>
              <a:rPr lang="en-US" dirty="0"/>
              <a:t>1 dime, 3 nickels, 0 or more pennies</a:t>
            </a:r>
          </a:p>
          <a:p>
            <a:pPr lvl="2"/>
            <a:r>
              <a:rPr lang="en-US" dirty="0"/>
              <a:t>1 dime, 2 nickels, 5 or more pennies</a:t>
            </a:r>
          </a:p>
          <a:p>
            <a:pPr lvl="2"/>
            <a:r>
              <a:rPr lang="en-US" dirty="0"/>
              <a:t>1 dime, 1 nickel, 10 or more pennies</a:t>
            </a:r>
          </a:p>
          <a:p>
            <a:pPr lvl="2"/>
            <a:r>
              <a:rPr lang="en-US" dirty="0"/>
              <a:t>1 dime, 0 nickel, 15 or more pennies</a:t>
            </a:r>
          </a:p>
          <a:p>
            <a:pPr lvl="2"/>
            <a:r>
              <a:rPr lang="en-US" dirty="0"/>
              <a:t>0 dime, 5 nickels, 0 or more pennies</a:t>
            </a:r>
          </a:p>
          <a:p>
            <a:pPr lvl="2"/>
            <a:r>
              <a:rPr lang="en-US" dirty="0"/>
              <a:t>…</a:t>
            </a:r>
          </a:p>
          <a:p>
            <a:r>
              <a:rPr lang="en-US" dirty="0"/>
              <a:t>For each case above, a quarter can be swapped back in for more than 1 coin to make the solution better!! Contradiction!</a:t>
            </a:r>
          </a:p>
        </p:txBody>
      </p:sp>
    </p:spTree>
    <p:extLst>
      <p:ext uri="{BB962C8B-B14F-4D97-AF65-F5344CB8AC3E}">
        <p14:creationId xmlns:p14="http://schemas.microsoft.com/office/powerpoint/2010/main" val="36648350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would a failed proof work?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Prove greedy choice property for denominations 1, </a:t>
            </a:r>
            <a:r>
              <a:rPr lang="en-US" dirty="0">
                <a:solidFill>
                  <a:srgbClr val="FF0000"/>
                </a:solidFill>
              </a:rPr>
              <a:t>6</a:t>
            </a:r>
            <a:r>
              <a:rPr lang="en-US" dirty="0"/>
              <a:t>, and 10</a:t>
            </a:r>
          </a:p>
          <a:p>
            <a:endParaRPr lang="en-US" dirty="0"/>
          </a:p>
          <a:p>
            <a:r>
              <a:rPr lang="en-US" dirty="0"/>
              <a:t>This is going to fail because the algorithm doesn’t work. Let’s see it!</a:t>
            </a:r>
          </a:p>
          <a:p>
            <a:pPr lvl="1"/>
            <a:r>
              <a:rPr lang="en-US" dirty="0"/>
              <a:t>For A = 12, greedy outputs 10,1,1</a:t>
            </a:r>
          </a:p>
          <a:p>
            <a:pPr lvl="1"/>
            <a:r>
              <a:rPr lang="en-US" dirty="0"/>
              <a:t>Best answer is 6,6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3459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would a failed proof work?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295400"/>
            <a:ext cx="10972800" cy="5257800"/>
          </a:xfrm>
        </p:spPr>
        <p:txBody>
          <a:bodyPr/>
          <a:lstStyle/>
          <a:p>
            <a:r>
              <a:rPr lang="en-US" dirty="0"/>
              <a:t>Largest coin that fits is Dime (10 cent)</a:t>
            </a:r>
          </a:p>
          <a:p>
            <a:pPr lvl="1"/>
            <a:r>
              <a:rPr lang="en-US" dirty="0"/>
              <a:t>Assume dime not in optimal solution. Note A &gt;= 10</a:t>
            </a:r>
          </a:p>
          <a:p>
            <a:pPr lvl="1"/>
            <a:r>
              <a:rPr lang="en-US" dirty="0"/>
              <a:t>So the optimal solution contains:</a:t>
            </a:r>
          </a:p>
          <a:p>
            <a:pPr lvl="2"/>
            <a:r>
              <a:rPr lang="en-US" dirty="0"/>
              <a:t>2 or more six-cent coins, pennies maybe (could be 0)</a:t>
            </a:r>
          </a:p>
          <a:p>
            <a:pPr lvl="2"/>
            <a:r>
              <a:rPr lang="en-US" dirty="0"/>
              <a:t>1 six-cent coin, at least 4 pennies</a:t>
            </a:r>
          </a:p>
          <a:p>
            <a:pPr lvl="2"/>
            <a:r>
              <a:rPr lang="en-US" dirty="0"/>
              <a:t>0 six-cent coins, at least 10 pennies</a:t>
            </a:r>
          </a:p>
          <a:p>
            <a:pPr lvl="2"/>
            <a:endParaRPr lang="en-US" dirty="0"/>
          </a:p>
          <a:p>
            <a:r>
              <a:rPr lang="en-US" dirty="0"/>
              <a:t>For the second two, we can do the exchange, but NOT for the first one. The proof doesn’t work!!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812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FEEB5-3158-794F-8384-969E9EA60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67806-3C1C-BE49-AEB0-E1952B56F6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95400"/>
            <a:ext cx="10972800" cy="5181600"/>
          </a:xfrm>
        </p:spPr>
        <p:txBody>
          <a:bodyPr>
            <a:normAutofit/>
          </a:bodyPr>
          <a:lstStyle/>
          <a:p>
            <a:r>
              <a:rPr lang="en-US" dirty="0"/>
              <a:t>Greedy Algorithms: Our next algorithmic technique</a:t>
            </a:r>
          </a:p>
          <a:p>
            <a:r>
              <a:rPr lang="en-US" dirty="0"/>
              <a:t>How to analyze problems with greedy solutions:</a:t>
            </a:r>
          </a:p>
          <a:p>
            <a:pPr lvl="1"/>
            <a:r>
              <a:rPr lang="en-US" dirty="0"/>
              <a:t>Optimal substructure property</a:t>
            </a:r>
          </a:p>
          <a:p>
            <a:pPr lvl="1"/>
            <a:r>
              <a:rPr lang="en-US" dirty="0"/>
              <a:t>Greedy choice property</a:t>
            </a:r>
          </a:p>
          <a:p>
            <a:pPr lvl="1"/>
            <a:r>
              <a:rPr lang="en-US" dirty="0"/>
              <a:t>Proving correctness of greedy algorithms</a:t>
            </a:r>
          </a:p>
          <a:p>
            <a:r>
              <a:rPr lang="en-US" dirty="0"/>
              <a:t>First example problem:</a:t>
            </a:r>
          </a:p>
          <a:p>
            <a:pPr lvl="1"/>
            <a:r>
              <a:rPr lang="en-US" dirty="0"/>
              <a:t>Coin Change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D6A26F-3873-EB40-8D6E-836C80BE9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608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1066206" y="6460603"/>
            <a:ext cx="516194" cy="244997"/>
          </a:xfrm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0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0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0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0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/>
            <a:fld id="{26016867-1EB8-3142-9271-54F23DCBB85F}" type="slidenum">
              <a:rPr lang="en-US" sz="1200" b="0" smtClean="0">
                <a:latin typeface="+mn-lt"/>
              </a:rPr>
              <a:pPr algn="r"/>
              <a:t>4</a:t>
            </a:fld>
            <a:endParaRPr lang="en-US" sz="1200" b="0" dirty="0">
              <a:latin typeface="+mn-lt"/>
            </a:endParaRP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Optimization Problems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09600" y="1524001"/>
            <a:ext cx="10972800" cy="4936602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90000"/>
              </a:lnSpc>
            </a:pPr>
            <a:r>
              <a:rPr lang="en-US" dirty="0">
                <a:ea typeface="ＭＳ Ｐゴシック" charset="0"/>
                <a:cs typeface="ＭＳ Ｐゴシック" charset="0"/>
              </a:rPr>
              <a:t>Greedy algorithms can (sometimes) solve </a:t>
            </a:r>
            <a:r>
              <a:rPr lang="en-US" b="1" i="1" dirty="0">
                <a:solidFill>
                  <a:srgbClr val="0070C0"/>
                </a:solidFill>
                <a:ea typeface="ＭＳ Ｐゴシック" charset="0"/>
                <a:cs typeface="ＭＳ Ｐゴシック" charset="0"/>
              </a:rPr>
              <a:t>optimization problems</a:t>
            </a:r>
            <a:r>
              <a:rPr lang="en-US" i="1" dirty="0">
                <a:ea typeface="ＭＳ Ｐゴシック" charset="0"/>
                <a:cs typeface="ＭＳ Ｐゴシック" charset="0"/>
              </a:rPr>
              <a:t>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i="1" dirty="0">
                <a:ea typeface="ＭＳ Ｐゴシック" charset="0"/>
                <a:cs typeface="ＭＳ Ｐゴシック" charset="0"/>
              </a:rPr>
              <a:t>       </a:t>
            </a:r>
            <a:r>
              <a:rPr lang="en-US" dirty="0">
                <a:ea typeface="ＭＳ Ｐゴシック" charset="0"/>
                <a:cs typeface="ＭＳ Ｐゴシック" charset="0"/>
              </a:rPr>
              <a:t>Find the best solution among all </a:t>
            </a:r>
            <a:r>
              <a:rPr lang="en-US" b="1" i="1" dirty="0">
                <a:solidFill>
                  <a:srgbClr val="0070C0"/>
                </a:solidFill>
                <a:ea typeface="ＭＳ Ｐゴシック" charset="0"/>
                <a:cs typeface="ＭＳ Ｐゴシック" charset="0"/>
              </a:rPr>
              <a:t>feasible</a:t>
            </a:r>
            <a:r>
              <a:rPr lang="en-US" dirty="0">
                <a:ea typeface="ＭＳ Ｐゴシック" charset="0"/>
                <a:cs typeface="ＭＳ Ｐゴシック" charset="0"/>
              </a:rPr>
              <a:t> solutions</a:t>
            </a:r>
            <a:br>
              <a:rPr lang="en-US" dirty="0">
                <a:ea typeface="ＭＳ Ｐゴシック" charset="0"/>
                <a:cs typeface="ＭＳ Ｐゴシック" charset="0"/>
              </a:rPr>
            </a:br>
            <a:endParaRPr lang="en-US" dirty="0"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ea typeface="ＭＳ Ｐゴシック" charset="0"/>
                <a:cs typeface="ＭＳ Ｐゴシック" charset="0"/>
              </a:rPr>
              <a:t>An example you know: </a:t>
            </a:r>
            <a:r>
              <a:rPr lang="en-US" i="1" dirty="0">
                <a:ea typeface="ＭＳ Ｐゴシック" charset="0"/>
                <a:cs typeface="ＭＳ Ｐゴシック" charset="0"/>
              </a:rPr>
              <a:t>Find the shortest path in a weighted graph G from s to v</a:t>
            </a:r>
          </a:p>
          <a:p>
            <a:pPr lvl="1">
              <a:lnSpc>
                <a:spcPct val="90000"/>
              </a:lnSpc>
            </a:pPr>
            <a:r>
              <a:rPr lang="en-US" dirty="0">
                <a:ea typeface="ＭＳ Ｐゴシック" charset="0"/>
                <a:cs typeface="ＭＳ Ｐゴシック" charset="0"/>
              </a:rPr>
              <a:t>Form of the solution: a path (and sum of its edge-weights)</a:t>
            </a:r>
            <a:br>
              <a:rPr lang="en-US" dirty="0">
                <a:ea typeface="ＭＳ Ｐゴシック" charset="0"/>
                <a:cs typeface="ＭＳ Ｐゴシック" charset="0"/>
              </a:rPr>
            </a:br>
            <a:endParaRPr lang="en-US" dirty="0"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ea typeface="ＭＳ Ｐゴシック" charset="0"/>
                <a:cs typeface="ＭＳ Ｐゴシック" charset="0"/>
              </a:rPr>
              <a:t>Feasible solutions must meet problem constraints</a:t>
            </a:r>
          </a:p>
          <a:p>
            <a:pPr lvl="1">
              <a:lnSpc>
                <a:spcPct val="90000"/>
              </a:lnSpc>
            </a:pPr>
            <a:r>
              <a:rPr lang="en-US" dirty="0">
                <a:ea typeface="ＭＳ Ｐゴシック" charset="0"/>
              </a:rPr>
              <a:t>Example: All edges in solution are in graph G and form a simple path from </a:t>
            </a:r>
            <a:r>
              <a:rPr lang="en-US" i="1" dirty="0">
                <a:ea typeface="ＭＳ Ｐゴシック" charset="0"/>
              </a:rPr>
              <a:t>s</a:t>
            </a:r>
            <a:r>
              <a:rPr lang="en-US" dirty="0">
                <a:ea typeface="ＭＳ Ｐゴシック" charset="0"/>
              </a:rPr>
              <a:t> to </a:t>
            </a:r>
            <a:r>
              <a:rPr lang="en-US" i="1" dirty="0">
                <a:ea typeface="ＭＳ Ｐゴシック" charset="0"/>
              </a:rPr>
              <a:t>v</a:t>
            </a:r>
            <a:br>
              <a:rPr lang="en-US" dirty="0">
                <a:ea typeface="ＭＳ Ｐゴシック" charset="0"/>
              </a:rPr>
            </a:br>
            <a:endParaRPr lang="en-US" dirty="0">
              <a:ea typeface="ＭＳ Ｐゴシック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ea typeface="ＭＳ Ｐゴシック" charset="0"/>
                <a:cs typeface="ＭＳ Ｐゴシック" charset="0"/>
              </a:rPr>
              <a:t>We can get a score for each feasible s</a:t>
            </a:r>
            <a:r>
              <a:rPr lang="en-US" dirty="0">
                <a:ea typeface="ＭＳ Ｐゴシック" charset="0"/>
              </a:rPr>
              <a:t>olution on some criteria:</a:t>
            </a:r>
          </a:p>
          <a:p>
            <a:pPr lvl="1">
              <a:lnSpc>
                <a:spcPct val="90000"/>
              </a:lnSpc>
              <a:buFont typeface="Monotype Sorts" charset="0"/>
              <a:buNone/>
            </a:pPr>
            <a:r>
              <a:rPr lang="en-US" dirty="0">
                <a:ea typeface="ＭＳ Ｐゴシック" charset="0"/>
              </a:rPr>
              <a:t>		We call this the </a:t>
            </a:r>
            <a:r>
              <a:rPr lang="en-US" b="1" i="1" dirty="0">
                <a:solidFill>
                  <a:srgbClr val="0070C0"/>
                </a:solidFill>
                <a:ea typeface="ＭＳ Ｐゴシック" charset="0"/>
              </a:rPr>
              <a:t>objective function</a:t>
            </a:r>
          </a:p>
          <a:p>
            <a:pPr lvl="1">
              <a:lnSpc>
                <a:spcPct val="90000"/>
              </a:lnSpc>
            </a:pPr>
            <a:r>
              <a:rPr lang="en-US" dirty="0">
                <a:ea typeface="ＭＳ Ｐゴシック" charset="0"/>
              </a:rPr>
              <a:t>Example:  the sum of the edge weights in path</a:t>
            </a:r>
            <a:br>
              <a:rPr lang="en-US" dirty="0">
                <a:ea typeface="ＭＳ Ｐゴシック" charset="0"/>
              </a:rPr>
            </a:br>
            <a:endParaRPr lang="en-US" dirty="0">
              <a:ea typeface="ＭＳ Ｐゴシック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ea typeface="ＭＳ Ｐゴシック" charset="0"/>
              </a:rPr>
              <a:t>One (or more) feasible solutions that scores highest (by the objective function) is the </a:t>
            </a:r>
            <a:r>
              <a:rPr lang="en-US" b="1" i="1" dirty="0">
                <a:solidFill>
                  <a:srgbClr val="0070C0"/>
                </a:solidFill>
                <a:ea typeface="ＭＳ Ｐゴシック" charset="0"/>
              </a:rPr>
              <a:t>optimal solution(s)</a:t>
            </a:r>
          </a:p>
        </p:txBody>
      </p:sp>
    </p:spTree>
    <p:extLst>
      <p:ext uri="{BB962C8B-B14F-4D97-AF65-F5344CB8AC3E}">
        <p14:creationId xmlns:p14="http://schemas.microsoft.com/office/powerpoint/2010/main" val="1777120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58326-C22D-AE4C-B559-1F292B8DDF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Coin Change, Optimal Substructure, and the Greedy Choice Property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B5AD79-503E-4248-A4B1-C3E6F0753B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046AF8-835F-9A4D-B0F0-A439C6644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1801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Goals!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316419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457200" y="1600200"/>
            <a:ext cx="11353800" cy="4953000"/>
          </a:xfrm>
        </p:spPr>
        <p:txBody>
          <a:bodyPr/>
          <a:lstStyle/>
          <a:p>
            <a:r>
              <a:rPr lang="en-US" dirty="0"/>
              <a:t>First problem with a greedy algorithm solution (</a:t>
            </a:r>
            <a:r>
              <a:rPr lang="en-US" b="1" i="1" dirty="0"/>
              <a:t>Coin Change</a:t>
            </a:r>
            <a:r>
              <a:rPr lang="en-US" dirty="0"/>
              <a:t>!)</a:t>
            </a:r>
          </a:p>
          <a:p>
            <a:endParaRPr lang="en-US" dirty="0"/>
          </a:p>
          <a:p>
            <a:r>
              <a:rPr lang="en-US" dirty="0"/>
              <a:t>What is </a:t>
            </a:r>
            <a:r>
              <a:rPr lang="en-US" b="1" i="1" dirty="0"/>
              <a:t>optimal substructure</a:t>
            </a:r>
            <a:r>
              <a:rPr lang="en-US" dirty="0"/>
              <a:t>? Why is it useful?</a:t>
            </a:r>
          </a:p>
          <a:p>
            <a:r>
              <a:rPr lang="en-US" dirty="0"/>
              <a:t>Making a greedy choice to solve the problem</a:t>
            </a:r>
          </a:p>
          <a:p>
            <a:r>
              <a:rPr lang="en-US" dirty="0"/>
              <a:t>What is the </a:t>
            </a:r>
            <a:r>
              <a:rPr lang="en-US" b="1" i="1" dirty="0"/>
              <a:t>greedy choice property?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87106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/>
              <a:t>Everyone Already Knows Many Algorithms!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316419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/>
              <a:t>Worked retail? You know how to make change!</a:t>
            </a:r>
          </a:p>
          <a:p>
            <a:r>
              <a:rPr lang="en-US"/>
              <a:t>Example:</a:t>
            </a:r>
          </a:p>
          <a:p>
            <a:pPr lvl="1"/>
            <a:r>
              <a:rPr lang="en-US"/>
              <a:t>My item costs $4.37.  I give you a five dollar bill.  What do you give me in change?</a:t>
            </a:r>
          </a:p>
          <a:p>
            <a:pPr lvl="1"/>
            <a:r>
              <a:rPr lang="en-US"/>
              <a:t>Answer: two quarters, a dime, three pennies</a:t>
            </a:r>
          </a:p>
          <a:p>
            <a:pPr lvl="1"/>
            <a:r>
              <a:rPr lang="en-US"/>
              <a:t>Why? How do we figure that out?</a:t>
            </a:r>
          </a:p>
        </p:txBody>
      </p:sp>
    </p:spTree>
    <p:extLst>
      <p:ext uri="{BB962C8B-B14F-4D97-AF65-F5344CB8AC3E}">
        <p14:creationId xmlns:p14="http://schemas.microsoft.com/office/powerpoint/2010/main" val="27755683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Making Change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32771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The problem: </a:t>
            </a:r>
          </a:p>
          <a:p>
            <a:pPr lvl="1"/>
            <a:r>
              <a:rPr lang="en-US" dirty="0"/>
              <a:t>Give back the right amount of change, and…</a:t>
            </a:r>
          </a:p>
          <a:p>
            <a:pPr lvl="1"/>
            <a:r>
              <a:rPr lang="en-US" dirty="0"/>
              <a:t>Return the fewest number of coins!</a:t>
            </a:r>
          </a:p>
          <a:p>
            <a:r>
              <a:rPr lang="en-US" dirty="0"/>
              <a:t>Inputs: the dollar-amount to return</a:t>
            </a:r>
          </a:p>
          <a:p>
            <a:pPr lvl="1"/>
            <a:r>
              <a:rPr lang="en-US" dirty="0"/>
              <a:t>Also, the set of possible coins. (Do we have half-dollars?  That affects the answer we give.)</a:t>
            </a:r>
          </a:p>
          <a:p>
            <a:r>
              <a:rPr lang="en-US" dirty="0"/>
              <a:t>Output: a set of coins</a:t>
            </a:r>
          </a:p>
          <a:p>
            <a:endParaRPr lang="en-US" dirty="0"/>
          </a:p>
          <a:p>
            <a:r>
              <a:rPr lang="en-US" dirty="0"/>
              <a:t>Note this problem statement is simply a transformation</a:t>
            </a:r>
          </a:p>
          <a:p>
            <a:pPr lvl="1"/>
            <a:r>
              <a:rPr lang="en-US" dirty="0"/>
              <a:t>Given input, generate output with certain properties</a:t>
            </a:r>
          </a:p>
          <a:p>
            <a:pPr lvl="1"/>
            <a:r>
              <a:rPr lang="en-US" dirty="0"/>
              <a:t>No statement about how to do it.</a:t>
            </a:r>
          </a:p>
          <a:p>
            <a:r>
              <a:rPr lang="en-US" dirty="0"/>
              <a:t>Can you describe the algorithm you use?</a:t>
            </a:r>
          </a:p>
        </p:txBody>
      </p:sp>
    </p:spTree>
    <p:extLst>
      <p:ext uri="{BB962C8B-B14F-4D97-AF65-F5344CB8AC3E}">
        <p14:creationId xmlns:p14="http://schemas.microsoft.com/office/powerpoint/2010/main" val="23520950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Optimal Substructure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32771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609600" y="1371600"/>
            <a:ext cx="10972800" cy="498475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This problem has </a:t>
            </a:r>
            <a:r>
              <a:rPr lang="en-US" b="1" i="1" u="sng" dirty="0"/>
              <a:t>optimal substructure</a:t>
            </a:r>
          </a:p>
          <a:p>
            <a:endParaRPr lang="en-US" dirty="0"/>
          </a:p>
          <a:p>
            <a:r>
              <a:rPr lang="en-US" b="1" i="1" u="sng" dirty="0"/>
              <a:t>Optimal Substructure</a:t>
            </a:r>
            <a:r>
              <a:rPr lang="en-US" dirty="0"/>
              <a:t>: If given an optimal solution to the larger problem, it can be seen to be made up of optimal solutions to smaller versions of the same problem.</a:t>
            </a:r>
          </a:p>
          <a:p>
            <a:pPr lvl="1"/>
            <a:r>
              <a:rPr lang="en-US" dirty="0"/>
              <a:t>e.g., Optimal solution for giving 15 cents of change contains within it the optimal set of coins to make 5 cents of change (because a dime is part of the solution for 15 cents)</a:t>
            </a:r>
          </a:p>
          <a:p>
            <a:r>
              <a:rPr lang="en-US" dirty="0"/>
              <a:t>Another way of stating it:</a:t>
            </a:r>
            <a:br>
              <a:rPr lang="en-US" dirty="0"/>
            </a:br>
            <a:r>
              <a:rPr lang="en-US" dirty="0">
                <a:ea typeface="ＭＳ Ｐゴシック" charset="0"/>
              </a:rPr>
              <a:t>If A is an optimal solution to a problem, then the components of A are optimal solutions to subproblems</a:t>
            </a:r>
          </a:p>
        </p:txBody>
      </p:sp>
    </p:spTree>
    <p:extLst>
      <p:ext uri="{BB962C8B-B14F-4D97-AF65-F5344CB8AC3E}">
        <p14:creationId xmlns:p14="http://schemas.microsoft.com/office/powerpoint/2010/main" val="130514607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CS4102-SlimGra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S4102-SlimGray" id="{0C9D6FD0-6105-1D4A-B9A3-9200ED4C5EEE}" vid="{94664388-EB31-D042-8A81-6F2F7AEB9E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CS4102-SlimGray</Template>
  <TotalTime>17498</TotalTime>
  <Words>1796</Words>
  <Application>Microsoft Macintosh PowerPoint</Application>
  <PresentationFormat>Widescreen</PresentationFormat>
  <Paragraphs>226</Paragraphs>
  <Slides>25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5" baseType="lpstr">
      <vt:lpstr>ＭＳ Ｐゴシック</vt:lpstr>
      <vt:lpstr>Arial</vt:lpstr>
      <vt:lpstr>Calibri</vt:lpstr>
      <vt:lpstr>Cambria Math</vt:lpstr>
      <vt:lpstr>Helvetica Neue</vt:lpstr>
      <vt:lpstr>Helvetica Neue Thin</vt:lpstr>
      <vt:lpstr>Lucida Console</vt:lpstr>
      <vt:lpstr>Lucida Sans Unicode</vt:lpstr>
      <vt:lpstr>Monotype Sorts</vt:lpstr>
      <vt:lpstr>CS4102-SlimGray</vt:lpstr>
      <vt:lpstr>Greedy Algorithms Introduction / Making Change</vt:lpstr>
      <vt:lpstr>CLRS Readings</vt:lpstr>
      <vt:lpstr>Topics</vt:lpstr>
      <vt:lpstr>Optimization Problems</vt:lpstr>
      <vt:lpstr>Coin Change, Optimal Substructure, and the Greedy Choice Property</vt:lpstr>
      <vt:lpstr>Goals! </vt:lpstr>
      <vt:lpstr>Everyone Already Knows Many Algorithms! </vt:lpstr>
      <vt:lpstr>Making Change</vt:lpstr>
      <vt:lpstr>Optimal Substructure</vt:lpstr>
      <vt:lpstr>Optimal Substructure</vt:lpstr>
      <vt:lpstr>Optimal Substructure</vt:lpstr>
      <vt:lpstr>Need more on Optimal Substructure Property?</vt:lpstr>
      <vt:lpstr>A Change Algorithm</vt:lpstr>
      <vt:lpstr>Evaluating Our Greedy Algorithm</vt:lpstr>
      <vt:lpstr>Another Change Algorithm</vt:lpstr>
      <vt:lpstr>Algorithm for making change</vt:lpstr>
      <vt:lpstr>Making change proof</vt:lpstr>
      <vt:lpstr>Making change proof</vt:lpstr>
      <vt:lpstr>Making change proof</vt:lpstr>
      <vt:lpstr>Proof</vt:lpstr>
      <vt:lpstr>Proof</vt:lpstr>
      <vt:lpstr>Proof</vt:lpstr>
      <vt:lpstr>Proof</vt:lpstr>
      <vt:lpstr>How would a failed proof work?</vt:lpstr>
      <vt:lpstr>How would a failed proof work?</vt:lpstr>
    </vt:vector>
  </TitlesOfParts>
  <Company>UVA SEAS Computer Science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njb2b</dc:creator>
  <cp:lastModifiedBy>Mark Floryan</cp:lastModifiedBy>
  <cp:revision>1290</cp:revision>
  <dcterms:created xsi:type="dcterms:W3CDTF">2017-08-21T20:54:06Z</dcterms:created>
  <dcterms:modified xsi:type="dcterms:W3CDTF">2022-09-01T13:54:13Z</dcterms:modified>
</cp:coreProperties>
</file>