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642" r:id="rId2"/>
    <p:sldId id="617" r:id="rId3"/>
    <p:sldId id="663" r:id="rId4"/>
    <p:sldId id="452" r:id="rId5"/>
    <p:sldId id="453" r:id="rId6"/>
    <p:sldId id="533" r:id="rId7"/>
    <p:sldId id="651" r:id="rId8"/>
    <p:sldId id="652" r:id="rId9"/>
    <p:sldId id="487" r:id="rId10"/>
    <p:sldId id="657" r:id="rId11"/>
    <p:sldId id="659" r:id="rId12"/>
    <p:sldId id="660" r:id="rId13"/>
    <p:sldId id="534" r:id="rId14"/>
    <p:sldId id="535" r:id="rId15"/>
    <p:sldId id="685" r:id="rId16"/>
    <p:sldId id="686" r:id="rId17"/>
    <p:sldId id="653" r:id="rId18"/>
    <p:sldId id="687" r:id="rId19"/>
    <p:sldId id="688" r:id="rId20"/>
    <p:sldId id="32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17"/>
            <p14:sldId id="663"/>
            <p14:sldId id="452"/>
            <p14:sldId id="453"/>
            <p14:sldId id="533"/>
            <p14:sldId id="651"/>
            <p14:sldId id="652"/>
            <p14:sldId id="487"/>
            <p14:sldId id="657"/>
            <p14:sldId id="659"/>
            <p14:sldId id="660"/>
            <p14:sldId id="534"/>
            <p14:sldId id="535"/>
            <p14:sldId id="685"/>
            <p14:sldId id="686"/>
            <p14:sldId id="653"/>
            <p14:sldId id="687"/>
            <p14:sldId id="688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22"/>
    <p:restoredTop sz="92840" autoAdjust="0"/>
  </p:normalViewPr>
  <p:slideViewPr>
    <p:cSldViewPr>
      <p:cViewPr varScale="1">
        <p:scale>
          <a:sx n="129" d="100"/>
          <a:sy n="129" d="100"/>
        </p:scale>
        <p:origin x="216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6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4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24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1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9/1/22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9/1/22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Greedy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Knapsack Problems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514600"/>
          </a:xfrm>
        </p:spPr>
        <p:txBody>
          <a:bodyPr/>
          <a:lstStyle/>
          <a:p>
            <a:r>
              <a:rPr lang="en-US" dirty="0"/>
              <a:t>CS 3100 – DSA2</a:t>
            </a:r>
          </a:p>
          <a:p>
            <a:r>
              <a:rPr lang="en-US" dirty="0"/>
              <a:t>Mark Floryan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#1:  by highest profit value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213A-C414-9745-ABBF-BA171187FA2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38400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1 first, then item 2, then item 3.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1143000" y="3429000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1752600" y="2922330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495800" y="2269123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18 of 20. Profit so far is 25.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next. Room for only 2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2/15 = 0.133.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25 + (24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0.133) = 28.2.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28.2.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.133, 0)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4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#2:  by lowest weight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213A-C414-9745-ABBF-BA171187FA2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38400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3 first, then item 2, then item 1.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2000250" y="3414921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2638615" y="2922330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495800" y="2269123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10 of 20. Profit so far is 15.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next. Room for only 10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10/15 = 0.667.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15 + (24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0.667) = 31.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31.0.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(0, .667, 1)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b="1" dirty="0">
              <a:solidFill>
                <a:srgbClr val="C00000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Note it’s better than previous greedy choice.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Best possible?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25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25FBC3-0B1F-BB4E-9832-5D2F2C1306DD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2502515"/>
          <a:ext cx="36575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#3:  highest value-to-weight ratio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2 first, then item 3, then item 1.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3014214" y="3411588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3634060" y="2954388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777060" y="2309396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15 of 20. Profit so far is 24.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next. Room for only 5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5/10 = 0.5.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24 + (15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0.5) = 31.5.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31.5.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(0, 1, 0.5)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This greedy choice produces optimal solution!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Must prove this (but we won’t today).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2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981200" y="22225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Fractional Knapsack Algorithm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143001" y="1600200"/>
            <a:ext cx="754380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000" dirty="0">
                <a:latin typeface="Tahoma"/>
                <a:cs typeface="Tahoma"/>
              </a:rPr>
              <a:t>FRACTIONAL_KNAPSACK(a,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   n = </a:t>
            </a:r>
            <a:r>
              <a:rPr lang="en-US" sz="2000" dirty="0" err="1">
                <a:latin typeface="Tahoma"/>
                <a:cs typeface="Tahoma"/>
              </a:rPr>
              <a:t>a.last</a:t>
            </a:r>
            <a:endParaRPr lang="en-US" sz="2000" dirty="0">
              <a:latin typeface="Tahoma"/>
              <a:cs typeface="Tahoma"/>
            </a:endParaRP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2   for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1 to n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3       ratio[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 =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].p /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4   sort(a, ratio)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5   weight = 0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6  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1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7   while (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≤ n and weight &lt;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8       if (weight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 ≤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9           </a:t>
            </a:r>
            <a:r>
              <a:rPr lang="en-US" sz="2000" dirty="0" err="1">
                <a:latin typeface="Tahoma"/>
                <a:cs typeface="Tahoma"/>
              </a:rPr>
              <a:t>println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select all of object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].id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10         weight = weight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11     else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12         r = (C – weight) /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13         </a:t>
            </a:r>
            <a:r>
              <a:rPr lang="en-US" sz="2000" dirty="0" err="1">
                <a:latin typeface="Tahoma"/>
                <a:cs typeface="Tahoma"/>
              </a:rPr>
              <a:t>println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select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r +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of object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].id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14         weight = C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15    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i+1</a:t>
            </a:r>
          </a:p>
          <a:p>
            <a:pPr eaLnBrk="1" hangingPunct="1"/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086599" y="1524000"/>
            <a:ext cx="3962400" cy="298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Calibri" charset="0"/>
              </a:rPr>
              <a:t>Worst-case runtime: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for loop and while loop take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(n) time,</a:t>
            </a:r>
          </a:p>
          <a:p>
            <a:pPr algn="l"/>
            <a:r>
              <a:rPr lang="en-US" sz="2800" dirty="0">
                <a:latin typeface="Calibri" charset="0"/>
              </a:rPr>
              <a:t>sorting takes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</a:t>
            </a:r>
            <a:r>
              <a:rPr lang="en-US" sz="2800" dirty="0" err="1">
                <a:latin typeface="Calibri" charset="0"/>
              </a:rPr>
              <a:t>nlgn</a:t>
            </a:r>
            <a:r>
              <a:rPr lang="en-US" sz="2800" dirty="0">
                <a:latin typeface="Calibri" charset="0"/>
              </a:rPr>
              <a:t>) time, so algorithm takes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</a:t>
            </a:r>
            <a:r>
              <a:rPr lang="en-US" sz="2800" dirty="0" err="1">
                <a:latin typeface="Calibri" charset="0"/>
              </a:rPr>
              <a:t>nlgn</a:t>
            </a:r>
            <a:r>
              <a:rPr lang="en-US" sz="2800" dirty="0">
                <a:latin typeface="Calibri" charset="0"/>
              </a:rPr>
              <a:t>) time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462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Another Knapsack Example to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648200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ea typeface="+mn-ea"/>
              </a:rPr>
              <a:t>Assume for this problem that:  </a:t>
            </a:r>
          </a:p>
          <a:p>
            <a:pPr>
              <a:defRPr/>
            </a:pPr>
            <a:r>
              <a:rPr lang="en-US" dirty="0">
                <a:ea typeface="+mn-ea"/>
              </a:rPr>
              <a:t>Ratios of profit to weight: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What order do we examine items?</a:t>
            </a:r>
          </a:p>
          <a:p>
            <a:pPr>
              <a:defRPr/>
            </a:pPr>
            <a:r>
              <a:rPr lang="en-US" dirty="0">
                <a:ea typeface="+mn-ea"/>
              </a:rPr>
              <a:t>What are the x</a:t>
            </a:r>
            <a:r>
              <a:rPr lang="en-US" baseline="-25000" dirty="0">
                <a:ea typeface="+mn-ea"/>
              </a:rPr>
              <a:t>i</a:t>
            </a:r>
            <a:r>
              <a:rPr lang="en-US" dirty="0">
                <a:ea typeface="+mn-ea"/>
              </a:rPr>
              <a:t> values that result?</a:t>
            </a:r>
          </a:p>
          <a:p>
            <a:pPr>
              <a:defRPr/>
            </a:pPr>
            <a:r>
              <a:rPr lang="en-US" dirty="0">
                <a:ea typeface="+mn-ea"/>
              </a:rPr>
              <a:t>What’s the total profit?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2590801" y="2362200"/>
            <a:ext cx="30194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/w</a:t>
            </a:r>
            <a:r>
              <a:rPr lang="en-US" sz="2400" baseline="-25000" dirty="0"/>
              <a:t>1</a:t>
            </a:r>
            <a:r>
              <a:rPr lang="en-US" sz="2400" dirty="0"/>
              <a:t> = 5/120 = .0417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/w</a:t>
            </a:r>
            <a:r>
              <a:rPr lang="en-US" sz="2400" baseline="-25000" dirty="0"/>
              <a:t>2</a:t>
            </a:r>
            <a:r>
              <a:rPr lang="en-US" sz="2400" dirty="0"/>
              <a:t> = 5/150 = .0333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/w</a:t>
            </a:r>
            <a:r>
              <a:rPr lang="en-US" sz="2400" baseline="-25000" dirty="0"/>
              <a:t>3</a:t>
            </a:r>
            <a:r>
              <a:rPr lang="en-US" sz="2400" dirty="0"/>
              <a:t> = 4/200 = .0200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/w</a:t>
            </a:r>
            <a:r>
              <a:rPr lang="en-US" sz="2400" baseline="-25000" dirty="0"/>
              <a:t>4</a:t>
            </a:r>
            <a:r>
              <a:rPr lang="en-US" sz="2400" dirty="0"/>
              <a:t> = 8/150 = .0533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5</a:t>
            </a:r>
            <a:r>
              <a:rPr lang="en-US" sz="2400" dirty="0"/>
              <a:t>/w</a:t>
            </a:r>
            <a:r>
              <a:rPr lang="en-US" sz="2400" baseline="-25000" dirty="0"/>
              <a:t>5</a:t>
            </a:r>
            <a:r>
              <a:rPr lang="en-US" sz="2400" dirty="0"/>
              <a:t> = 3/140 = .0214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7086600" y="1371600"/>
          <a:ext cx="129277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3" imgW="596900" imgH="457200" progId="Equation.3">
                  <p:embed/>
                </p:oleObj>
              </mc:Choice>
              <mc:Fallback>
                <p:oleObj name="Equation" r:id="rId3" imgW="596900" imgH="457200" progId="Equation.3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371600"/>
                        <a:ext cx="1292774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5992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Optimal Substructure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295400"/>
                <a:ext cx="11658600" cy="4830763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/>
                  <a:t>First, let’s show that </a:t>
                </a:r>
                <a:r>
                  <a:rPr lang="en-US" i="1" u="sng" dirty="0"/>
                  <a:t>fractional knapsack</a:t>
                </a:r>
                <a:r>
                  <a:rPr lang="en-US" dirty="0"/>
                  <a:t> has the </a:t>
                </a:r>
                <a:r>
                  <a:rPr lang="en-US" b="1" i="1" u="sng" dirty="0"/>
                  <a:t>optimal substructure property</a:t>
                </a:r>
              </a:p>
              <a:p>
                <a:endParaRPr lang="en-US" b="1" i="1" u="sng" dirty="0"/>
              </a:p>
              <a:p>
                <a:r>
                  <a:rPr lang="en-US" b="1" dirty="0"/>
                  <a:t>Formally</a:t>
                </a:r>
                <a:r>
                  <a:rPr lang="en-US" dirty="0"/>
                  <a:t>: Suppose we have a solution to knapsack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…}</m:t>
                    </m:r>
                  </m:oMath>
                </a14:m>
                <a:r>
                  <a:rPr lang="en-US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amount taken of each of the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items for a knapsack with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i="1" dirty="0"/>
                  <a:t>Then</a:t>
                </a:r>
                <a:r>
                  <a:rPr lang="en-US" dirty="0"/>
                  <a:t>: It must be the case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dirty="0"/>
                  <a:t> is optimal for a knapsack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295400"/>
                <a:ext cx="11658600" cy="4830763"/>
              </a:xfrm>
              <a:blipFill>
                <a:blip r:embed="rId2"/>
                <a:stretch>
                  <a:fillRect l="-1307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063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Optimal Substructure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295400"/>
                <a:ext cx="11658600" cy="525780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dirty="0"/>
                  <a:t>Formally</a:t>
                </a:r>
                <a:r>
                  <a:rPr lang="en-US" sz="2400" dirty="0"/>
                  <a:t>: Suppose we have a solution to knapsack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…}</m:t>
                    </m:r>
                  </m:oMath>
                </a14:m>
                <a:r>
                  <a:rPr lang="en-US" sz="2400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is the amount taken of each of the respective items for a knapsack with capacity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b="1" i="1" dirty="0"/>
                  <a:t>Then</a:t>
                </a:r>
                <a:r>
                  <a:rPr lang="en-US" sz="2400" dirty="0"/>
                  <a:t>: It must be the case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/>
                  <a:t> is optimal for a knapsack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i="1" u="sng" dirty="0"/>
                  <a:t>Proof Outline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Let V() be a function that computes the value of an item or of an entire solution</a:t>
                </a:r>
              </a:p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and recall that S is optimal</a:t>
                </a:r>
              </a:p>
              <a:p>
                <a:r>
                  <a:rPr lang="en-US" sz="2400" dirty="0"/>
                  <a:t>Suppose S’ is NOT optimal, then some better solution S’’ exists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capacity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But now there is a better overall solution: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so the original S is not actually optimal as assumed. Contradiction!!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295400"/>
                <a:ext cx="11658600" cy="5257800"/>
              </a:xfrm>
              <a:blipFill>
                <a:blip r:embed="rId2"/>
                <a:stretch>
                  <a:fillRect l="-763" t="-723" r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841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Choice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i="1" u="sng" dirty="0"/>
                  <a:t>Greedy Choice Property</a:t>
                </a:r>
                <a:r>
                  <a:rPr lang="en-US" sz="2400" dirty="0"/>
                  <a:t>: The item with the largest value-to-weight ratio, filled to its max possible amount, must be in some optimal solution.</a:t>
                </a:r>
              </a:p>
              <a:p>
                <a:endParaRPr lang="en-US" sz="2400" dirty="0"/>
              </a:p>
              <a:p>
                <a:r>
                  <a:rPr lang="en-US" sz="2400" b="1" i="1" u="sng" dirty="0"/>
                  <a:t>Terms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Items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/>
                  <a:t> and each item has a value and weight field (like an object)</a:t>
                </a:r>
              </a:p>
              <a:p>
                <a:r>
                  <a:rPr lang="en-US" sz="2400" dirty="0"/>
                  <a:t>Assume ratios of items sorted.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2400" dirty="0"/>
                  <a:t> is capacity of knapsack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  <a:blipFill>
                <a:blip r:embed="rId2"/>
                <a:stretch>
                  <a:fillRect l="-649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728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Choice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i="1" u="sng" dirty="0"/>
                  <a:t>Greedy Choice Property</a:t>
                </a:r>
                <a:r>
                  <a:rPr lang="en-US" sz="2400" dirty="0"/>
                  <a:t>: The item with the largest value-to-weight ratio, filled to its max possible amount, must be in some optimal solution.</a:t>
                </a:r>
              </a:p>
              <a:p>
                <a:endParaRPr lang="en-US" sz="2400" dirty="0"/>
              </a:p>
              <a:p>
                <a:r>
                  <a:rPr lang="en-US" sz="2400" b="1" i="1" u="sng" dirty="0"/>
                  <a:t>Proof:</a:t>
                </a:r>
              </a:p>
              <a:p>
                <a:r>
                  <a:rPr lang="en-US" sz="2400" dirty="0"/>
                  <a:t>Assume claim is false and the largest value-to-weight ratio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is NOT in optimal sol.</a:t>
                </a:r>
              </a:p>
              <a:p>
                <a:pPr lvl="1"/>
                <a:r>
                  <a:rPr lang="en-US" sz="2000" dirty="0"/>
                  <a:t>Optimal solution be values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was NOT taken to its maximum amount.</a:t>
                </a:r>
              </a:p>
              <a:p>
                <a:r>
                  <a:rPr lang="en-US" sz="2400" dirty="0"/>
                  <a:t>We COULD have taken some amount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but optimal solution has strictly less than this amount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)</a:t>
                </a:r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𝑀𝑖𝑛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be the extra amount of weight of item n that was NOT taken by this optimal solution</a:t>
                </a:r>
              </a:p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 (There must be at least some extra weight AND knapsack is not full)</a:t>
                </a:r>
              </a:p>
              <a:p>
                <a:r>
                  <a:rPr lang="en-US" sz="2400" dirty="0" err="1"/>
                  <a:t>Cont.d</a:t>
                </a:r>
                <a:r>
                  <a:rPr lang="en-US" sz="2400" dirty="0"/>
                  <a:t> on next slide…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  <a:blipFill>
                <a:blip r:embed="rId2"/>
                <a:stretch>
                  <a:fillRect l="-649" t="-964" r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216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Choice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i="1" u="sng" dirty="0"/>
                  <a:t>Proof:</a:t>
                </a:r>
                <a:endParaRPr lang="en-US" sz="2400" dirty="0"/>
              </a:p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 (There must be at least some extra weight AND knapsack is not full)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This extra weight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must be taken by some other arbitrary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in optimal solution</a:t>
                </a:r>
              </a:p>
              <a:p>
                <a:pPr lvl="1"/>
                <a:r>
                  <a:rPr lang="en-US" sz="2000" dirty="0"/>
                  <a:t>Note that the ratio of item </a:t>
                </a:r>
                <a:r>
                  <a:rPr lang="en-US" sz="2000" i="1" dirty="0"/>
                  <a:t>j</a:t>
                </a:r>
                <a:r>
                  <a:rPr lang="en-US" sz="2000" dirty="0"/>
                  <a:t> is the same or worse than item n: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*by definition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So, let’s swap the amount we placed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back into item n. (V is the value function again) to make a new solution O’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Contradiction!!!!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  <a:blipFill>
                <a:blip r:embed="rId2"/>
                <a:stretch>
                  <a:fillRect l="-649" t="-964" r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80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16, Greedy Algorithms</a:t>
            </a:r>
          </a:p>
          <a:p>
            <a:pPr lvl="1"/>
            <a:r>
              <a:rPr lang="en-US" dirty="0"/>
              <a:t>Intro, page 414</a:t>
            </a:r>
          </a:p>
          <a:p>
            <a:pPr lvl="1"/>
            <a:r>
              <a:rPr lang="en-US" dirty="0"/>
              <a:t>Section 16.2, Elements of the Greedy Strategy, Knapsack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6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0/1 knapsack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Let’s try this same greedy solution with the 0/1 version</a:t>
            </a:r>
          </a:p>
          <a:p>
            <a:pPr lvl="1"/>
            <a:r>
              <a:rPr lang="en-US" dirty="0"/>
              <a:t>New example inputs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1 first.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Capacity used is 1 of 4. Profit so far is 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2 next. There’s room for it! 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ea typeface="ＭＳ Ｐゴシック" charset="0"/>
                <a:cs typeface="ＭＳ Ｐゴシック" charset="0"/>
              </a:rPr>
              <a:t> is 1.   Capacity used is 3 of 4.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Profit so far is 3 + 5 = 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3 would be next, but its weight is 3 and knapsack only has 1 unit left!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8.   x</a:t>
            </a:r>
            <a:r>
              <a:rPr lang="en-US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1, 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But picking items 1 and 3 will fit in knapsack, with total value of 9</a:t>
            </a:r>
          </a:p>
          <a:p>
            <a:pPr lvl="1"/>
            <a:r>
              <a:rPr lang="en-US" dirty="0"/>
              <a:t>Thus, the greedy solution does not produce an optimal solution to the 0/1 knapsack algorithm</a:t>
            </a:r>
          </a:p>
          <a:p>
            <a:pPr lvl="1"/>
            <a:r>
              <a:rPr lang="en-US" dirty="0"/>
              <a:t>Greedy choice left unused room, but we can’t take a fraction of an item</a:t>
            </a:r>
          </a:p>
          <a:p>
            <a:pPr lvl="1"/>
            <a:r>
              <a:rPr lang="en-US" dirty="0"/>
              <a:t>The 0/1 knapsack problem doesn’t have the </a:t>
            </a:r>
            <a:r>
              <a:rPr lang="en-US" i="1" dirty="0"/>
              <a:t>greedy choice property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51898" y="1648490"/>
          <a:ext cx="35645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260861-0B0E-7440-AF5A-7DADB6BA82A6}"/>
              </a:ext>
            </a:extLst>
          </p:cNvPr>
          <p:cNvSpPr txBox="1"/>
          <p:nvPr/>
        </p:nvSpPr>
        <p:spPr>
          <a:xfrm>
            <a:off x="7620000" y="1220788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266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Knapsack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9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Knapsack Problems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587500"/>
            <a:ext cx="8001000" cy="45085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Pages 425-427 in textbook</a:t>
            </a:r>
          </a:p>
          <a:p>
            <a:r>
              <a:rPr lang="en-US" sz="2800" b="1" dirty="0"/>
              <a:t>Description: </a:t>
            </a:r>
            <a:r>
              <a:rPr lang="en-US" sz="2800" dirty="0"/>
              <a:t>Thief robbing a store finds n items, each with a profit amount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and a weight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Wants to steal as valuable a load as possible</a:t>
            </a:r>
          </a:p>
          <a:p>
            <a:pPr lvl="1"/>
            <a:r>
              <a:rPr lang="en-US" sz="2400" dirty="0"/>
              <a:t>But can only carry total weight C in their knapsack</a:t>
            </a:r>
          </a:p>
          <a:p>
            <a:pPr lvl="1"/>
            <a:r>
              <a:rPr lang="en-US" sz="2400" dirty="0"/>
              <a:t>Which items should they take to maximize profit?</a:t>
            </a:r>
          </a:p>
          <a:p>
            <a:r>
              <a:rPr lang="en-US" sz="2800" dirty="0"/>
              <a:t>Form of the solution: an </a:t>
            </a:r>
            <a:r>
              <a:rPr lang="en-US" sz="2800" i="1" dirty="0">
                <a:latin typeface="Calibri" charset="0"/>
              </a:rPr>
              <a:t>x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value for each item, showing if (or how much) of that item is taken</a:t>
            </a:r>
          </a:p>
          <a:p>
            <a:r>
              <a:rPr lang="en-US" sz="2800" dirty="0"/>
              <a:t>Inputs are: C, n, the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</a:t>
            </a:r>
            <a:r>
              <a:rPr lang="en-US" sz="2800" dirty="0"/>
              <a:t>and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values</a:t>
            </a:r>
          </a:p>
        </p:txBody>
      </p:sp>
      <p:pic>
        <p:nvPicPr>
          <p:cNvPr id="5" name="Picture 2" descr="http://s2.hubimg.com/u/1290317_f26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17649" y="2171700"/>
            <a:ext cx="2789852" cy="2628900"/>
          </a:xfrm>
          <a:prstGeom prst="rect">
            <a:avLst/>
          </a:prstGeom>
          <a:noFill/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42E904-262A-4A47-A31E-E8DA52D637BC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4</a:t>
            </a:fld>
            <a:endParaRPr lang="en-US" sz="1200" b="0" dirty="0">
              <a:latin typeface="+mn-lt"/>
            </a:endParaRPr>
          </a:p>
        </p:txBody>
      </p:sp>
      <p:pic>
        <p:nvPicPr>
          <p:cNvPr id="4098" name="Picture 2" descr="Blu-Ray Review] To Catch A Thief (1955) (Paramount Presents); Now Available  From Paramount - Screen-Connections">
            <a:extLst>
              <a:ext uri="{FF2B5EF4-FFF2-40B4-BE49-F238E27FC236}">
                <a16:creationId xmlns:a16="http://schemas.microsoft.com/office/drawing/2014/main" id="{5D168CCE-CE94-D54C-83D6-C5B68133D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53" y="4601902"/>
            <a:ext cx="366279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1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Two Types of Knapsack Problem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0/1 knapsack problem</a:t>
            </a:r>
          </a:p>
          <a:p>
            <a:pPr lvl="1"/>
            <a:r>
              <a:rPr lang="en-US" sz="2400" dirty="0">
                <a:ea typeface="ＭＳ Ｐゴシック" charset="0"/>
              </a:rPr>
              <a:t>Each item is discrete: must choose all of it or none of it.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Greedy approach does not produce optimal solutions</a:t>
            </a:r>
          </a:p>
          <a:p>
            <a:pPr lvl="1"/>
            <a:r>
              <a:rPr lang="en-US" sz="2400" dirty="0">
                <a:ea typeface="ＭＳ Ｐゴシック" charset="0"/>
              </a:rPr>
              <a:t>But dynamic programming does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Fractional knapsack problem (AKA continuous knapsack)</a:t>
            </a:r>
          </a:p>
          <a:p>
            <a:pPr lvl="1"/>
            <a:r>
              <a:rPr lang="en-US" sz="2400" dirty="0">
                <a:ea typeface="ＭＳ Ｐゴシック" charset="0"/>
              </a:rPr>
              <a:t>Can pick up fractions of each item.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a value between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A greedy algorithm finds the optimal solution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2CECF45-07BD-FF46-A9FA-AAA34C1CE080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5</a:t>
            </a:fld>
            <a:endParaRPr lang="en-US" sz="1200" b="0" dirty="0">
              <a:latin typeface="+mn-lt"/>
            </a:endParaRPr>
          </a:p>
        </p:txBody>
      </p:sp>
      <p:pic>
        <p:nvPicPr>
          <p:cNvPr id="3076" name="Picture 4" descr="What's so special about the Mona Lisa? - CNN Style">
            <a:extLst>
              <a:ext uri="{FF2B5EF4-FFF2-40B4-BE49-F238E27FC236}">
                <a16:creationId xmlns:a16="http://schemas.microsoft.com/office/drawing/2014/main" id="{34F0B59D-6478-1E4F-B432-286E1514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571" y="1905000"/>
            <a:ext cx="1397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g clipart money, Bag money Transparent FREE for download on  WebStockReview 2021">
            <a:extLst>
              <a:ext uri="{FF2B5EF4-FFF2-40B4-BE49-F238E27FC236}">
                <a16:creationId xmlns:a16="http://schemas.microsoft.com/office/drawing/2014/main" id="{E3229F16-B5CE-6344-A6BC-E75BA9070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803" y="4102633"/>
            <a:ext cx="1810537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35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Formal Statement of Fractional Knapsack Problem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22300" y="1600200"/>
            <a:ext cx="10972800" cy="33067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Given 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 objects and a knapsack of capacity </a:t>
            </a:r>
            <a:r>
              <a:rPr lang="en-US" i="1" dirty="0">
                <a:latin typeface="Calibri" charset="0"/>
              </a:rPr>
              <a:t>C</a:t>
            </a:r>
            <a:r>
              <a:rPr lang="en-US" dirty="0">
                <a:latin typeface="Calibri" charset="0"/>
              </a:rPr>
              <a:t>, where object </a:t>
            </a:r>
            <a:r>
              <a:rPr lang="en-US" i="1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has weight </a:t>
            </a:r>
            <a:r>
              <a:rPr lang="en-US" i="1" dirty="0" err="1">
                <a:latin typeface="Calibri" charset="0"/>
              </a:rPr>
              <a:t>w</a:t>
            </a:r>
            <a:r>
              <a:rPr lang="en-US" i="1" baseline="-25000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and earns profit </a:t>
            </a:r>
            <a:r>
              <a:rPr lang="en-US" i="1" dirty="0">
                <a:latin typeface="Calibri" charset="0"/>
              </a:rPr>
              <a:t>p</a:t>
            </a:r>
            <a:r>
              <a:rPr lang="en-US" i="1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, find values </a:t>
            </a:r>
            <a:r>
              <a:rPr lang="en-US" i="1" dirty="0">
                <a:latin typeface="Calibri" charset="0"/>
              </a:rPr>
              <a:t>x</a:t>
            </a:r>
            <a:r>
              <a:rPr lang="en-US" i="1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that maximize the total profit </a:t>
            </a: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subject to the constraints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4114800" y="2743200"/>
          <a:ext cx="1295400" cy="1159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4" imgW="482391" imgH="431613" progId="Equation.3">
                  <p:embed/>
                </p:oleObj>
              </mc:Choice>
              <mc:Fallback>
                <p:oleObj name="Equation" r:id="rId4" imgW="482391" imgH="431613" progId="Equation.3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43200"/>
                        <a:ext cx="1295400" cy="1159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/>
        </p:nvGraphicFramePr>
        <p:xfrm>
          <a:off x="4102100" y="4754563"/>
          <a:ext cx="401320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6" imgW="1422400" imgH="457200" progId="Equation.3">
                  <p:embed/>
                </p:oleObj>
              </mc:Choice>
              <mc:Fallback>
                <p:oleObj name="Equation" r:id="rId6" imgW="1422400" imgH="457200" progId="Equation.3">
                  <p:embed/>
                  <p:pic>
                    <p:nvPicPr>
                      <p:cNvPr id="122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4754563"/>
                        <a:ext cx="4013200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43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312D-D60B-294D-816E-167E97E4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9DF3-7A1D-874C-9E75-5827C5E3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Let’s use a </a:t>
            </a:r>
            <a:r>
              <a:rPr lang="en-US" b="1" dirty="0">
                <a:solidFill>
                  <a:srgbClr val="0070C0"/>
                </a:solidFill>
              </a:rPr>
              <a:t>greedy strategy </a:t>
            </a:r>
            <a:r>
              <a:rPr lang="en-US" dirty="0"/>
              <a:t>to solve the fractional knapsack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Build solution by stages, adding one item to partial solution found so far</a:t>
            </a:r>
          </a:p>
          <a:p>
            <a:pPr lvl="1"/>
            <a:r>
              <a:rPr lang="en-US" dirty="0"/>
              <a:t>At each stage, make </a:t>
            </a:r>
            <a:r>
              <a:rPr lang="en-US" u="sng" dirty="0"/>
              <a:t>locally optimal choice </a:t>
            </a:r>
            <a:r>
              <a:rPr lang="en-US" dirty="0"/>
              <a:t>based on the </a:t>
            </a:r>
            <a:r>
              <a:rPr lang="en-US" b="1" dirty="0">
                <a:solidFill>
                  <a:srgbClr val="0070C0"/>
                </a:solidFill>
              </a:rPr>
              <a:t>greedy choice </a:t>
            </a:r>
            <a:r>
              <a:rPr lang="en-US" dirty="0"/>
              <a:t>(sometimes called the </a:t>
            </a:r>
            <a:r>
              <a:rPr lang="en-US" b="1" dirty="0">
                <a:solidFill>
                  <a:srgbClr val="0070C0"/>
                </a:solidFill>
              </a:rPr>
              <a:t>greedy rule </a:t>
            </a:r>
            <a:r>
              <a:rPr lang="en-US" dirty="0"/>
              <a:t>or the </a:t>
            </a:r>
            <a:r>
              <a:rPr lang="en-US" b="1" dirty="0">
                <a:solidFill>
                  <a:srgbClr val="0070C0"/>
                </a:solidFill>
              </a:rPr>
              <a:t>selection function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Locally optimal, i.e. best choice given what info available now</a:t>
            </a:r>
          </a:p>
          <a:p>
            <a:pPr lvl="1"/>
            <a:r>
              <a:rPr lang="en-US" dirty="0"/>
              <a:t>Irrevocable: a choice can’t be un-done</a:t>
            </a:r>
          </a:p>
          <a:p>
            <a:pPr lvl="1"/>
            <a:r>
              <a:rPr lang="en-US" dirty="0"/>
              <a:t>Sequence of locally optimal choices leads to globally optimal solution (hopefully)</a:t>
            </a:r>
          </a:p>
          <a:p>
            <a:pPr lvl="2"/>
            <a:r>
              <a:rPr lang="en-US" dirty="0"/>
              <a:t>Must prove this for a given problem!</a:t>
            </a:r>
          </a:p>
          <a:p>
            <a:pPr lvl="2"/>
            <a:r>
              <a:rPr lang="en-US" dirty="0"/>
              <a:t>Approximation algorithms, heuristic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5463B-C757-E74B-81DA-53D36F52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4614-D9E5-CC48-9C9D-24125E23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Bit More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6F4E-D24D-1941-A968-46F59B5D2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solvable by both Dynamic Programming and the Greedy approach have the </a:t>
            </a:r>
            <a:r>
              <a:rPr lang="en-US" b="1" dirty="0">
                <a:solidFill>
                  <a:srgbClr val="0070C0"/>
                </a:solidFill>
              </a:rPr>
              <a:t>optimal substructure property:</a:t>
            </a:r>
          </a:p>
          <a:p>
            <a:pPr lvl="1"/>
            <a:r>
              <a:rPr lang="en-US" dirty="0"/>
              <a:t>An optimal solution to a problem contains within it optimal solutions to subproblems</a:t>
            </a:r>
          </a:p>
          <a:p>
            <a:pPr lvl="1"/>
            <a:r>
              <a:rPr lang="en-US" dirty="0"/>
              <a:t>This allows us to build a solution one step at a time, because we can solve increasingly smaller problems with confidence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CFB7D-C473-174F-BD49-F3A7FAC2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7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Greedy Approach for Fractional Knapsack?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447800"/>
            <a:ext cx="10972800" cy="4678363"/>
          </a:xfrm>
        </p:spPr>
        <p:txBody>
          <a:bodyPr anchor="t" anchorCtr="0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Build up a partial solutions: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Determine which of the remaining items to add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How much can you add (its x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i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Repeat until knapsack is full (or no more items)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Which item to choose next?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What’s a good </a:t>
            </a:r>
            <a:r>
              <a:rPr lang="en-US" sz="2800" b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choice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(AKA </a:t>
            </a:r>
            <a:r>
              <a:rPr lang="en-US" sz="2800" b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selection)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Let’s try several obvious options on this example: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>
              <a:ea typeface="ＭＳ Ｐゴシック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B6A57A-89AF-EC48-B758-6139E68F472C}"/>
              </a:ext>
            </a:extLst>
          </p:cNvPr>
          <p:cNvGraphicFramePr>
            <a:graphicFrameLocks noGrp="1"/>
          </p:cNvGraphicFramePr>
          <p:nvPr/>
        </p:nvGraphicFramePr>
        <p:xfrm>
          <a:off x="3540078" y="4986397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65E9EE-5196-374E-8F60-89B7B9D21DB6}"/>
              </a:ext>
            </a:extLst>
          </p:cNvPr>
          <p:cNvSpPr txBox="1"/>
          <p:nvPr/>
        </p:nvSpPr>
        <p:spPr>
          <a:xfrm>
            <a:off x="3505200" y="457200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21559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17497</TotalTime>
  <Words>2044</Words>
  <Application>Microsoft Macintosh PowerPoint</Application>
  <PresentationFormat>Widescreen</PresentationFormat>
  <Paragraphs>258</Paragraphs>
  <Slides>20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ＭＳ Ｐゴシック</vt:lpstr>
      <vt:lpstr>Arial</vt:lpstr>
      <vt:lpstr>Calibri</vt:lpstr>
      <vt:lpstr>Cambria Math</vt:lpstr>
      <vt:lpstr>Helvetica Neue</vt:lpstr>
      <vt:lpstr>Helvetica Neue Thin</vt:lpstr>
      <vt:lpstr>Tahoma</vt:lpstr>
      <vt:lpstr>Times New Roman</vt:lpstr>
      <vt:lpstr>Wingdings</vt:lpstr>
      <vt:lpstr>CS4102-SlimGray</vt:lpstr>
      <vt:lpstr>Equation</vt:lpstr>
      <vt:lpstr>Greedy Algorithms Knapsack Problems</vt:lpstr>
      <vt:lpstr>CLRS Readings</vt:lpstr>
      <vt:lpstr>Knapsack Problems</vt:lpstr>
      <vt:lpstr>Knapsack Problems</vt:lpstr>
      <vt:lpstr>Two Types of Knapsack Problem</vt:lpstr>
      <vt:lpstr>Formal Statement of Fractional Knapsack Problem</vt:lpstr>
      <vt:lpstr>Greedy Approach</vt:lpstr>
      <vt:lpstr>A Bit More Terminology</vt:lpstr>
      <vt:lpstr>Greedy Approach for Fractional Knapsack?</vt:lpstr>
      <vt:lpstr>Possible Greedy Choices for Knapsack</vt:lpstr>
      <vt:lpstr>Possible Greedy Choices for Knapsack</vt:lpstr>
      <vt:lpstr>Possible Greedy Choices for Knapsack</vt:lpstr>
      <vt:lpstr>Fractional Knapsack Algorithm</vt:lpstr>
      <vt:lpstr>Another Knapsack Example to Try</vt:lpstr>
      <vt:lpstr>Optimal Substructure Proof</vt:lpstr>
      <vt:lpstr>Optimal Substructure Proof</vt:lpstr>
      <vt:lpstr>Greedy Choice Property</vt:lpstr>
      <vt:lpstr>Greedy Choice Property</vt:lpstr>
      <vt:lpstr>Greedy Choice Property</vt:lpstr>
      <vt:lpstr>0/1 knapsack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1291</cp:revision>
  <dcterms:created xsi:type="dcterms:W3CDTF">2017-08-21T20:54:06Z</dcterms:created>
  <dcterms:modified xsi:type="dcterms:W3CDTF">2022-09-01T13:56:46Z</dcterms:modified>
</cp:coreProperties>
</file>