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4"/>
  </p:sldMasterIdLst>
  <p:notesMasterIdLst>
    <p:notesMasterId r:id="rId11"/>
  </p:notesMasterIdLst>
  <p:handoutMasterIdLst>
    <p:handoutMasterId r:id="rId12"/>
  </p:handoutMasterIdLst>
  <p:sldIdLst>
    <p:sldId id="362" r:id="rId5"/>
    <p:sldId id="381" r:id="rId6"/>
    <p:sldId id="382" r:id="rId7"/>
    <p:sldId id="385" r:id="rId8"/>
    <p:sldId id="384" r:id="rId9"/>
    <p:sldId id="386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rooks, Milicent" initials="BM" lastIdx="9" clrIdx="6"/>
  <p:cmAuthor id="1" name="Huss, Aimee" initials="HA" lastIdx="43" clrIdx="0"/>
  <p:cmAuthor id="2" name="Block, Heidi" initials="BH" lastIdx="9" clrIdx="1"/>
  <p:cmAuthor id="3" name="Fuschetto, Christina" initials="FC" lastIdx="21" clrIdx="2"/>
  <p:cmAuthor id="4" name="Walton, Kerry" initials="WK" lastIdx="7" clrIdx="3"/>
  <p:cmAuthor id="5" name="Rouhoff, Christina" initials="RC" lastIdx="6" clrIdx="4"/>
  <p:cmAuthor id="6" name="Rouhoff, Christina" initials="RC [2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48"/>
    <a:srgbClr val="319B42"/>
    <a:srgbClr val="2C3C43"/>
    <a:srgbClr val="FF6600"/>
    <a:srgbClr val="FF3300"/>
    <a:srgbClr val="FF0000"/>
    <a:srgbClr val="F60000"/>
    <a:srgbClr val="D0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4EF42-8778-6BC3-DBF9-B9E6A3436216}" v="3" dt="2020-01-06T21:41:15.208"/>
    <p1510:client id="{5312469F-73BF-CF35-FD3F-62147AB8DDBE}" v="1" dt="2019-08-23T17:43:25.328"/>
    <p1510:client id="{5E0143F3-189A-9A0C-E1C6-6401F8EAC949}" v="4" dt="2019-09-17T18:51:07.588"/>
    <p1510:client id="{A6230F15-0703-28FC-D7E7-514679AF4187}" v="651" dt="2019-09-17T16:57:55.466"/>
    <p1510:client id="{FF4ED963-AC2F-FC2F-A5A7-CDD402E0CEBC}" v="5" dt="2019-08-26T20:22:20.497"/>
    <p1510:client id="{60855AC9-8FAD-892B-0EC2-AA21D2A716B6}" v="8" dt="2019-10-30T20:19:58.581"/>
    <p1510:client id="{C1BE7D8E-288E-AA5E-A7D5-9C3FD7450598}" v="599" dt="2019-09-24T14:30:23.015"/>
    <p1510:client id="{7D6DF248-275D-4E10-F5C9-EDED0DC72B97}" v="872" dt="2020-01-16T00:04:10.076"/>
    <p1510:client id="{BE9DAE36-C8B2-EC64-ED9F-7C3ADE0340B9}" v="6" dt="2019-10-03T20:21:19.699"/>
    <p1510:client id="{D163C2E3-8AEE-DB88-0F3B-AE7B2C8E02E9}" v="2117" dt="2019-10-03T20:19:25.258"/>
    <p1510:client id="{F39BD64D-78E5-C7B4-16AC-3386E18020FA}" v="2" dt="2019-09-30T13:32:22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30" autoAdjust="0"/>
    <p:restoredTop sz="93269"/>
  </p:normalViewPr>
  <p:slideViewPr>
    <p:cSldViewPr snapToGrid="0">
      <p:cViewPr varScale="1">
        <p:scale>
          <a:sx n="64" d="100"/>
          <a:sy n="64" d="100"/>
        </p:scale>
        <p:origin x="1604" y="40"/>
      </p:cViewPr>
      <p:guideLst/>
    </p:cSldViewPr>
  </p:slideViewPr>
  <p:outlineViewPr>
    <p:cViewPr>
      <p:scale>
        <a:sx n="33" d="100"/>
        <a:sy n="33" d="100"/>
      </p:scale>
      <p:origin x="0" y="-4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8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5D515-9233-FE42-9E4B-80293B8EE2F5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72838-660A-C64B-BDFF-69D7CDC87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3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8178DB-66E3-49AE-B4D1-0678563B2251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1981E1-7A55-4BCD-8DA4-2CF7B74A7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981E1-7A55-4BCD-8DA4-2CF7B74A769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1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8" y="1247764"/>
            <a:ext cx="4318451" cy="968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079" y="1817600"/>
            <a:ext cx="3857924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3660"/>
              </a:lnSpc>
              <a:defRPr sz="3300" b="1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077" y="3649596"/>
            <a:ext cx="5825202" cy="1096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500" kern="1900" cap="all" spc="23" baseline="0">
                <a:solidFill>
                  <a:schemeClr val="accent6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 L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2" y="-15319"/>
            <a:ext cx="2571914" cy="692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7690"/>
            <a:ext cx="6172200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307697"/>
            <a:ext cx="2362200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r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582904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733514" y="1628491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 R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2086" y="-15319"/>
            <a:ext cx="2571914" cy="692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" y="307692"/>
            <a:ext cx="6414422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760029" y="307697"/>
            <a:ext cx="2383972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l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19457" y="1456772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blue - L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-1"/>
            <a:ext cx="2579915" cy="6876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7690"/>
            <a:ext cx="6172200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307697"/>
            <a:ext cx="2362200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r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582904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2733514" y="1628491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Blue - Righ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F7ACA5A-D557-49FA-B521-90BA80757CC2}"/>
              </a:ext>
            </a:extLst>
          </p:cNvPr>
          <p:cNvSpPr txBox="1">
            <a:spLocks/>
          </p:cNvSpPr>
          <p:nvPr userDrawn="1"/>
        </p:nvSpPr>
        <p:spPr>
          <a:xfrm>
            <a:off x="6784440" y="0"/>
            <a:ext cx="2359560" cy="690372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2"/>
              </a:gs>
            </a:gsLst>
            <a:lin ang="5400000" scaled="1"/>
          </a:gradFill>
        </p:spPr>
        <p:txBody>
          <a:bodyPr vert="horz" lIns="68580" tIns="617220" rIns="342900" bIns="3429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0" kern="1200" cap="none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lnSpc>
                <a:spcPts val="2790"/>
              </a:lnSpc>
            </a:pPr>
            <a:endParaRPr lang="en-US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" y="307692"/>
            <a:ext cx="6414422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86966" y="307697"/>
            <a:ext cx="2257037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l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19457" y="1456772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Green - Lt title - header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2579915" cy="687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7690"/>
            <a:ext cx="6172200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307697"/>
            <a:ext cx="2362200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r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2582904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733514" y="1628491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k Green - Rt Title - Heade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4088" y="0"/>
            <a:ext cx="2579915" cy="687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" y="307692"/>
            <a:ext cx="6414422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86966" y="307697"/>
            <a:ext cx="2257037" cy="4136295"/>
          </a:xfrm>
          <a:prstGeom prst="rect">
            <a:avLst/>
          </a:prstGeom>
        </p:spPr>
        <p:txBody>
          <a:bodyPr tIns="548640">
            <a:noAutofit/>
          </a:bodyPr>
          <a:lstStyle>
            <a:lvl1pPr marL="0" indent="0" algn="l">
              <a:lnSpc>
                <a:spcPts val="2220"/>
              </a:lnSpc>
              <a:buNone/>
              <a:defRPr sz="2100" b="1">
                <a:solidFill>
                  <a:schemeClr val="bg1"/>
                </a:solidFill>
              </a:defRPr>
            </a:lvl1pPr>
            <a:lvl2pPr marL="342892" indent="0" algn="r">
              <a:lnSpc>
                <a:spcPts val="2220"/>
              </a:lnSpc>
              <a:buNone/>
              <a:defRPr sz="1800" b="1">
                <a:solidFill>
                  <a:schemeClr val="bg1"/>
                </a:solidFill>
              </a:defRPr>
            </a:lvl2pPr>
            <a:lvl3pPr marL="685783" indent="0" algn="r">
              <a:lnSpc>
                <a:spcPts val="2220"/>
              </a:lnSpc>
              <a:buNone/>
              <a:defRPr sz="1500" b="1">
                <a:solidFill>
                  <a:schemeClr val="bg1"/>
                </a:solidFill>
              </a:defRPr>
            </a:lvl3pPr>
            <a:lvl4pPr marL="1028675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4pPr>
            <a:lvl5pPr marL="1371566" indent="0" algn="r">
              <a:lnSpc>
                <a:spcPts val="2220"/>
              </a:lnSpc>
              <a:buNone/>
              <a:defRPr sz="13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219457" y="1456772"/>
            <a:ext cx="6181886" cy="44675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" y="7"/>
            <a:ext cx="9143999" cy="60420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 -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7208" y="1444625"/>
            <a:ext cx="4622006" cy="4597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219459" y="1456772"/>
            <a:ext cx="4097749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" y="0"/>
            <a:ext cx="9143012" cy="340526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691248" y="1075767"/>
            <a:ext cx="5792459" cy="5782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360"/>
              </a:lnSpc>
              <a:defRPr sz="3300" b="1" cap="all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 - Lef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9457" y="1444625"/>
            <a:ext cx="4622006" cy="4597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841089" y="1456772"/>
            <a:ext cx="4097749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19459" y="1444752"/>
            <a:ext cx="5817833" cy="44439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037292" y="1444751"/>
            <a:ext cx="3001565" cy="4443984"/>
          </a:xfrm>
          <a:prstGeom prst="rect">
            <a:avLst/>
          </a:prstGeom>
        </p:spPr>
        <p:txBody>
          <a:bodyPr lIns="365760" anchor="ctr" anchorCtr="0"/>
          <a:lstStyle>
            <a:lvl1pPr algn="l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Chart description ] 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5252343" y="1444753"/>
            <a:ext cx="3001565" cy="3367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52342" y="5025870"/>
            <a:ext cx="3001565" cy="987160"/>
          </a:xfrm>
          <a:prstGeom prst="rect">
            <a:avLst/>
          </a:prstGeom>
        </p:spPr>
        <p:txBody>
          <a:bodyPr/>
          <a:lstStyle>
            <a:lvl1pPr algn="ctr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Chart description ] 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219459" y="1456772"/>
            <a:ext cx="4097749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576076" y="1444753"/>
            <a:ext cx="3001565" cy="3367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76076" y="5025870"/>
            <a:ext cx="3001565" cy="987160"/>
          </a:xfrm>
          <a:prstGeom prst="rect">
            <a:avLst/>
          </a:prstGeom>
        </p:spPr>
        <p:txBody>
          <a:bodyPr/>
          <a:lstStyle>
            <a:lvl1pPr algn="ctr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Chart description ] 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34258" y="1456772"/>
            <a:ext cx="5004580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g Tab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94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037292" y="1444751"/>
            <a:ext cx="3001565" cy="4443984"/>
          </a:xfrm>
          <a:prstGeom prst="rect">
            <a:avLst/>
          </a:prstGeom>
        </p:spPr>
        <p:txBody>
          <a:bodyPr lIns="365760" anchor="ctr" anchorCtr="0"/>
          <a:lstStyle>
            <a:lvl1pPr algn="l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Table description ] 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215795" y="1444751"/>
            <a:ext cx="5821494" cy="44439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ab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52342" y="5025870"/>
            <a:ext cx="3001565" cy="987160"/>
          </a:xfrm>
          <a:prstGeom prst="rect">
            <a:avLst/>
          </a:prstGeom>
        </p:spPr>
        <p:txBody>
          <a:bodyPr/>
          <a:lstStyle>
            <a:lvl1pPr algn="ctr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Table description ] 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4980388" y="1444632"/>
            <a:ext cx="3765947" cy="3427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19459" y="1456772"/>
            <a:ext cx="4097749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 Tab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2655" y="5025870"/>
            <a:ext cx="3001565" cy="987160"/>
          </a:xfrm>
          <a:prstGeom prst="rect">
            <a:avLst/>
          </a:prstGeom>
        </p:spPr>
        <p:txBody>
          <a:bodyPr/>
          <a:lstStyle>
            <a:lvl1pPr algn="ctr">
              <a:defRPr sz="15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[ Table description ] 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219459" y="1444632"/>
            <a:ext cx="3614279" cy="3427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3934258" y="1456772"/>
            <a:ext cx="5004580" cy="459727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3" y="2865476"/>
            <a:ext cx="9151145" cy="28241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2531227"/>
            <a:ext cx="9144000" cy="1230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3067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22659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365181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364773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907292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06884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449406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48998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991517" y="3802335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991109" y="2146401"/>
            <a:ext cx="1212771" cy="16152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22698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364809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06923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449033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6991148" y="4539351"/>
            <a:ext cx="1211955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3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-6047"/>
            <a:ext cx="2648691" cy="294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0621" y="985037"/>
            <a:ext cx="1467453" cy="195449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2" y="2939528"/>
            <a:ext cx="2648691" cy="39437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3" y="3207243"/>
            <a:ext cx="2147053" cy="809469"/>
          </a:xfrm>
          <a:prstGeom prst="rect">
            <a:avLst/>
          </a:prstGeom>
        </p:spPr>
        <p:txBody>
          <a:bodyPr/>
          <a:lstStyle>
            <a:lvl1pPr algn="ctr">
              <a:defRPr sz="13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</a:t>
            </a:r>
            <a:r>
              <a:rPr lang="en-US" dirty="0" err="1"/>
              <a:t>Firstname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]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50823" y="3944266"/>
            <a:ext cx="2147053" cy="809469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Title / Affiliation ]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3238803" y="985037"/>
            <a:ext cx="5552271" cy="564035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headers - bullet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94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3066" y="1706011"/>
            <a:ext cx="1951866" cy="143402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Header ]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525254" y="1706011"/>
            <a:ext cx="1951866" cy="1434024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Header ]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17442" y="1706011"/>
            <a:ext cx="1951866" cy="143402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Header ]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709631" y="1706011"/>
            <a:ext cx="1951866" cy="1434024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Header ]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3066" y="3103732"/>
            <a:ext cx="1951866" cy="209955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lIns="365760" tIns="182880" anchor="t"/>
          <a:lstStyle>
            <a:lvl1pPr marL="102868" indent="-102868" algn="l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 charset="0"/>
              <a:buChar char="•"/>
              <a:defRPr sz="18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Bullet</a:t>
            </a:r>
          </a:p>
          <a:p>
            <a:pPr lvl="0"/>
            <a:r>
              <a:rPr lang="en-US" dirty="0"/>
              <a:t>Bullet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525254" y="3103732"/>
            <a:ext cx="1951866" cy="2099555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lIns="365760" tIns="182880" anchor="t"/>
          <a:lstStyle>
            <a:lvl1pPr marL="102868" indent="-102868" algn="l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 charset="0"/>
              <a:buChar char="•"/>
              <a:defRPr sz="18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Bullet</a:t>
            </a:r>
          </a:p>
          <a:p>
            <a:pPr lvl="0"/>
            <a:r>
              <a:rPr lang="en-US" dirty="0"/>
              <a:t>Bullet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17442" y="3103732"/>
            <a:ext cx="1951866" cy="2099555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txBody>
          <a:bodyPr lIns="365760" tIns="182880" anchor="t"/>
          <a:lstStyle>
            <a:lvl1pPr marL="102868" indent="-102868" algn="l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 charset="0"/>
              <a:buChar char="•"/>
              <a:defRPr sz="18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Bullet</a:t>
            </a:r>
          </a:p>
          <a:p>
            <a:pPr lvl="0"/>
            <a:r>
              <a:rPr lang="en-US" dirty="0"/>
              <a:t>Bullet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709631" y="3103732"/>
            <a:ext cx="1951866" cy="2099555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lIns="365760" tIns="182880" anchor="t"/>
          <a:lstStyle>
            <a:lvl1pPr marL="102868" indent="-102868" algn="l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 charset="0"/>
              <a:buChar char="•"/>
              <a:defRPr sz="1800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Bullet</a:t>
            </a:r>
          </a:p>
          <a:p>
            <a:pPr lvl="0"/>
            <a:r>
              <a:rPr lang="en-US" dirty="0"/>
              <a:t>Bullet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heme 1 - Section divider - surg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365" y="3452736"/>
            <a:ext cx="9143012" cy="34052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77520" y="1"/>
            <a:ext cx="5792459" cy="494851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360"/>
              </a:lnSpc>
              <a:defRPr sz="3300" b="1" cap="all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64" y="6510095"/>
            <a:ext cx="1155706" cy="2606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09770" y="1444753"/>
            <a:ext cx="8733062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2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1"/>
          </p:nvPr>
        </p:nvSpPr>
        <p:spPr>
          <a:xfrm>
            <a:off x="576072" y="1444753"/>
            <a:ext cx="3774402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rgbClr val="333F48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4945446" y="1444753"/>
            <a:ext cx="3774402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1"/>
          </p:nvPr>
        </p:nvSpPr>
        <p:spPr>
          <a:xfrm>
            <a:off x="576072" y="1653690"/>
            <a:ext cx="2546721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3342786" y="1653690"/>
            <a:ext cx="2546721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6"/>
          </p:nvPr>
        </p:nvSpPr>
        <p:spPr>
          <a:xfrm>
            <a:off x="6134618" y="1653690"/>
            <a:ext cx="2546721" cy="459661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3 col content +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76075" y="1673539"/>
            <a:ext cx="2546717" cy="133877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342790" y="1673539"/>
            <a:ext cx="2546717" cy="133877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9504" y="1673539"/>
            <a:ext cx="2546717" cy="133877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1"/>
          </p:nvPr>
        </p:nvSpPr>
        <p:spPr>
          <a:xfrm>
            <a:off x="576072" y="3012312"/>
            <a:ext cx="2546721" cy="32379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5"/>
          </p:nvPr>
        </p:nvSpPr>
        <p:spPr>
          <a:xfrm>
            <a:off x="3342786" y="3012312"/>
            <a:ext cx="2546721" cy="32379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6"/>
          </p:nvPr>
        </p:nvSpPr>
        <p:spPr>
          <a:xfrm>
            <a:off x="6134618" y="3012312"/>
            <a:ext cx="2546721" cy="32379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subhead bar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90" y="1177266"/>
            <a:ext cx="9145191" cy="914811"/>
          </a:xfrm>
          <a:prstGeom prst="rect">
            <a:avLst/>
          </a:prstGeom>
          <a:solidFill>
            <a:schemeClr val="accent5"/>
          </a:solidFill>
        </p:spPr>
        <p:txBody>
          <a:bodyPr lIns="274320" anchor="ctr" anchorCtr="0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09770" y="2314329"/>
            <a:ext cx="8733062" cy="372703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content -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9459" y="307691"/>
            <a:ext cx="4842403" cy="9088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45501" y="6580507"/>
            <a:ext cx="2326279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2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 – NOT FOR DISTRIBUTION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283032" y="5"/>
            <a:ext cx="3868919" cy="68579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1"/>
          </p:nvPr>
        </p:nvSpPr>
        <p:spPr>
          <a:xfrm>
            <a:off x="219459" y="1524242"/>
            <a:ext cx="4842403" cy="490879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16" y="5"/>
            <a:ext cx="9145714" cy="6877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54199-60DB-4BD5-B115-B893E4CA419D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823" y="6535730"/>
            <a:ext cx="1143410" cy="256315"/>
          </a:xfrm>
          <a:prstGeom prst="rect">
            <a:avLst/>
          </a:prstGeom>
        </p:spPr>
      </p:pic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0584" y="6568490"/>
            <a:ext cx="475488" cy="2857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1E52883-3140-9E4D-BAE9-A1928EE402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6" r:id="rId2"/>
    <p:sldLayoutId id="2147483707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</p:sldLayoutIdLst>
  <p:hf hdr="0" dt="0"/>
  <p:txStyles>
    <p:titleStyle>
      <a:lvl1pPr algn="l" defTabSz="342892" rtl="0" eaLnBrk="1" latinLnBrk="0" hangingPunct="1">
        <a:spcBef>
          <a:spcPct val="0"/>
        </a:spcBef>
        <a:buNone/>
        <a:defRPr lang="en-US" sz="1800" b="0" kern="1200" cap="none" dirty="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240024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3"/>
        </a:buClr>
        <a:buSzPct val="100000"/>
        <a:buFont typeface="Arial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445759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3"/>
        </a:buClr>
        <a:buSzPct val="100000"/>
        <a:buFont typeface=".AppleSystemUIFont" charset="-120"/>
        <a:buChar char="-"/>
        <a:defRPr sz="135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720072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3"/>
        </a:buClr>
        <a:buSzPct val="100000"/>
        <a:buFont typeface="Courier New" charset="0"/>
        <a:buChar char="o"/>
        <a:defRPr sz="12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925807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3"/>
        </a:buClr>
        <a:buSzPct val="100000"/>
        <a:buFont typeface="ZapfDingbatsITC" charset="0"/>
        <a:buChar char="➝"/>
        <a:defRPr sz="12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1885903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tel.sharepoint.com/sites/Analytic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7"/>
          </p:nvPr>
        </p:nvSpPr>
        <p:spPr>
          <a:xfrm>
            <a:off x="3241578" y="2287092"/>
            <a:ext cx="2760638" cy="3274182"/>
          </a:xfrm>
        </p:spPr>
        <p:txBody>
          <a:bodyPr lIns="182880" tIns="91440"/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dirty="0"/>
              <a:t>Self-Service Analytics &amp; Data Preparation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i="1" dirty="0"/>
              <a:t>Citizen</a:t>
            </a:r>
            <a:r>
              <a:rPr lang="en-US" dirty="0"/>
              <a:t> Data Science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Predictive Analysis</a:t>
            </a:r>
            <a:endParaRPr lang="en-US" dirty="0"/>
          </a:p>
          <a:p>
            <a:pPr marL="137160" indent="-137160">
              <a:buFont typeface="Arial" panose="020B0604020202020204" pitchFamily="34" charset="0"/>
              <a:buChar char="•"/>
            </a:pPr>
            <a:endParaRPr lang="en-US" dirty="0"/>
          </a:p>
          <a:p>
            <a:pPr marL="137160" indent="-13716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19459" y="307692"/>
            <a:ext cx="8719379" cy="113706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>
                <a:latin typeface="Arial"/>
                <a:cs typeface="Arial"/>
              </a:rPr>
              <a:t>Data and Analytics Journey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22180" y="1599030"/>
            <a:ext cx="2819398" cy="667812"/>
          </a:xfrm>
        </p:spPr>
        <p:txBody>
          <a:bodyPr/>
          <a:lstStyle/>
          <a:p>
            <a:r>
              <a:rPr lang="en-US" sz="1800" dirty="0"/>
              <a:t>Information Portal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1"/>
          </p:nvPr>
        </p:nvSpPr>
        <p:spPr>
          <a:xfrm>
            <a:off x="3241578" y="1595912"/>
            <a:ext cx="2819399" cy="667812"/>
          </a:xfrm>
        </p:spPr>
        <p:txBody>
          <a:bodyPr/>
          <a:lstStyle/>
          <a:p>
            <a:r>
              <a:rPr lang="en-US" sz="1800" dirty="0"/>
              <a:t>Analytics Workbench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3"/>
          </p:nvPr>
        </p:nvSpPr>
        <p:spPr>
          <a:xfrm>
            <a:off x="6002215" y="1595912"/>
            <a:ext cx="2819399" cy="667812"/>
          </a:xfrm>
        </p:spPr>
        <p:txBody>
          <a:bodyPr/>
          <a:lstStyle/>
          <a:p>
            <a:r>
              <a:rPr lang="en-US" sz="1800" dirty="0"/>
              <a:t>Data Science Laboratory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6"/>
          </p:nvPr>
        </p:nvSpPr>
        <p:spPr>
          <a:xfrm>
            <a:off x="422180" y="2290210"/>
            <a:ext cx="2819398" cy="3274182"/>
          </a:xfrm>
        </p:spPr>
        <p:txBody>
          <a:bodyPr lIns="182880" tIns="91440"/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dirty="0"/>
              <a:t>Reports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dirty="0"/>
              <a:t>Dashboards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dirty="0"/>
              <a:t>Online Analytical Processing (OLAP)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endParaRPr lang="en-US" dirty="0"/>
          </a:p>
          <a:p>
            <a:pPr marL="137160" indent="-137160">
              <a:buFont typeface="Arial" panose="020B0604020202020204" pitchFamily="34" charset="0"/>
              <a:buChar char="•"/>
            </a:pPr>
            <a:endParaRPr lang="en-US" dirty="0"/>
          </a:p>
          <a:p>
            <a:pPr marL="137160" indent="-137160">
              <a:buFont typeface="Arial" panose="020B0604020202020204" pitchFamily="34" charset="0"/>
              <a:buChar char="•"/>
            </a:pPr>
            <a:endParaRPr lang="en-US" dirty="0"/>
          </a:p>
          <a:p>
            <a:pPr marL="137160" indent="-137160">
              <a:buFont typeface="Arial" panose="020B0604020202020204" pitchFamily="34" charset="0"/>
              <a:buChar char="•"/>
            </a:pPr>
            <a:endParaRPr lang="en-US" dirty="0"/>
          </a:p>
          <a:p>
            <a:pPr marL="137160" indent="-13716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8"/>
          </p:nvPr>
        </p:nvSpPr>
        <p:spPr>
          <a:xfrm>
            <a:off x="6002216" y="2293333"/>
            <a:ext cx="2819398" cy="3274182"/>
          </a:xfrm>
        </p:spPr>
        <p:txBody>
          <a:bodyPr lIns="182880" tIns="91440"/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dirty="0"/>
              <a:t>Artificial Intelligence Hub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dirty="0"/>
              <a:t>Machine Learning 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F48"/>
                </a:solidFill>
              </a:rPr>
              <a:t>Deep</a:t>
            </a:r>
            <a:r>
              <a:rPr lang="en-US" dirty="0"/>
              <a:t> Learning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Prescriptive Analysis</a:t>
            </a:r>
          </a:p>
          <a:p>
            <a:pPr marL="137160" indent="-137160">
              <a:buClr>
                <a:schemeClr val="accent6"/>
              </a:buClr>
            </a:pPr>
            <a:endParaRPr lang="en-US" dirty="0">
              <a:solidFill>
                <a:schemeClr val="accent6"/>
              </a:solidFill>
            </a:endParaRPr>
          </a:p>
          <a:p>
            <a:pPr marL="137160" indent="-137160">
              <a:buClr>
                <a:schemeClr val="accent6"/>
              </a:buClr>
            </a:pPr>
            <a:endParaRPr lang="en-US" dirty="0"/>
          </a:p>
          <a:p>
            <a:pPr marL="137160" indent="-137160">
              <a:buClr>
                <a:schemeClr val="accent6"/>
              </a:buClr>
            </a:pPr>
            <a:endParaRPr lang="en-US" dirty="0">
              <a:solidFill>
                <a:schemeClr val="accent6"/>
              </a:solidFill>
            </a:endParaRPr>
          </a:p>
          <a:p>
            <a:pPr marL="137160" indent="-137160">
              <a:buClr>
                <a:schemeClr val="accent6"/>
              </a:buClr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E52883-3140-9E4D-BAE9-A1928EE402D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54F0-4E37-4B32-A691-02CA4523DB04}"/>
              </a:ext>
            </a:extLst>
          </p:cNvPr>
          <p:cNvSpPr txBox="1"/>
          <p:nvPr/>
        </p:nvSpPr>
        <p:spPr>
          <a:xfrm>
            <a:off x="886107" y="4758583"/>
            <a:ext cx="189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F48"/>
                </a:solidFill>
              </a:rPr>
              <a:t>Descriptive</a:t>
            </a:r>
          </a:p>
          <a:p>
            <a:pPr marL="137160" indent="-13716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F48"/>
                </a:solidFill>
              </a:rPr>
              <a:t>Monitor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D4DC61-29AC-40DF-B1F3-6A7E57632918}"/>
              </a:ext>
            </a:extLst>
          </p:cNvPr>
          <p:cNvSpPr/>
          <p:nvPr/>
        </p:nvSpPr>
        <p:spPr>
          <a:xfrm>
            <a:off x="3596067" y="4758858"/>
            <a:ext cx="1951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indent="-13716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F48"/>
                </a:solidFill>
              </a:rPr>
              <a:t>Diagnostic</a:t>
            </a:r>
          </a:p>
          <a:p>
            <a:pPr marL="137160" indent="-13716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F48"/>
                </a:solidFill>
              </a:rPr>
              <a:t>Explore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8A943-F822-4534-9248-DD96AFBA6F66}"/>
              </a:ext>
            </a:extLst>
          </p:cNvPr>
          <p:cNvSpPr/>
          <p:nvPr/>
        </p:nvSpPr>
        <p:spPr>
          <a:xfrm>
            <a:off x="6418703" y="4758858"/>
            <a:ext cx="1986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indent="-13716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F48"/>
                </a:solidFill>
              </a:rPr>
              <a:t>Investigate</a:t>
            </a:r>
          </a:p>
          <a:p>
            <a:pPr marL="137160" indent="-13716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F48"/>
                </a:solidFill>
              </a:rPr>
              <a:t>Perform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2B9B64-FED5-4B2A-87D3-6FCE1D202104}"/>
              </a:ext>
            </a:extLst>
          </p:cNvPr>
          <p:cNvCxnSpPr/>
          <p:nvPr/>
        </p:nvCxnSpPr>
        <p:spPr>
          <a:xfrm>
            <a:off x="1787257" y="1395046"/>
            <a:ext cx="566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EF4328-A9A7-481F-AF6B-2633514E5F6A}"/>
              </a:ext>
            </a:extLst>
          </p:cNvPr>
          <p:cNvSpPr txBox="1"/>
          <p:nvPr/>
        </p:nvSpPr>
        <p:spPr>
          <a:xfrm>
            <a:off x="4043584" y="101169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33F48"/>
                </a:solidFill>
              </a:rPr>
              <a:t>Complexity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A97010-9DF3-43E6-93AE-80773D38BEEE}"/>
              </a:ext>
            </a:extLst>
          </p:cNvPr>
          <p:cNvCxnSpPr/>
          <p:nvPr/>
        </p:nvCxnSpPr>
        <p:spPr>
          <a:xfrm>
            <a:off x="1169524" y="4736540"/>
            <a:ext cx="1324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EA86-E7FC-4B56-8487-9F23EF806DEB}"/>
              </a:ext>
            </a:extLst>
          </p:cNvPr>
          <p:cNvCxnSpPr/>
          <p:nvPr/>
        </p:nvCxnSpPr>
        <p:spPr>
          <a:xfrm>
            <a:off x="6749560" y="4758583"/>
            <a:ext cx="1324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56BB49D-FBF2-479C-AD15-136493B71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29" y="4736540"/>
            <a:ext cx="1341236" cy="12193"/>
          </a:xfrm>
          <a:prstGeom prst="rect">
            <a:avLst/>
          </a:prstGeom>
        </p:spPr>
      </p:pic>
      <p:pic>
        <p:nvPicPr>
          <p:cNvPr id="1028" name="Picture 4" descr="Image result for recycling symbol png">
            <a:extLst>
              <a:ext uri="{FF2B5EF4-FFF2-40B4-BE49-F238E27FC236}">
                <a16:creationId xmlns:a16="http://schemas.microsoft.com/office/drawing/2014/main" id="{3CD59D55-86BB-44C4-916D-7591FC4D6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7" y="5681913"/>
            <a:ext cx="990539" cy="99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79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DB6835-6C03-4A81-98D7-8FDBDB6CA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71" y="141624"/>
            <a:ext cx="8858858" cy="63525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3D798-8F7F-4BC5-A91D-2A30245D2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E52883-3140-9E4D-BAE9-A1928EE402D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2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761-F668-4437-AABF-B6716382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16" y="307692"/>
            <a:ext cx="8741465" cy="794716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Why Python?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DB2D-EE61-4864-A60D-47DC8AC6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70" y="1113449"/>
            <a:ext cx="8733062" cy="4927914"/>
          </a:xfrm>
        </p:spPr>
        <p:txBody>
          <a:bodyPr anchor="t"/>
          <a:lstStyle/>
          <a:p>
            <a:r>
              <a:rPr lang="en-US" b="1" dirty="0">
                <a:latin typeface="Arial"/>
                <a:cs typeface="Arial"/>
              </a:rPr>
              <a:t>Friendly &amp; Easy to Learn</a:t>
            </a:r>
          </a:p>
          <a:p>
            <a:pPr marL="342900" indent="-342900">
              <a:buFont typeface="Arial" charset="2"/>
              <a:buChar char="•"/>
            </a:pPr>
            <a:r>
              <a:rPr lang="en-US" dirty="0">
                <a:latin typeface="Arial"/>
                <a:cs typeface="Arial"/>
              </a:rPr>
              <a:t>Vast, online resources</a:t>
            </a:r>
            <a:endParaRPr lang="en-US" dirty="0">
              <a:cs typeface="Arial"/>
            </a:endParaRPr>
          </a:p>
          <a:p>
            <a:pPr marL="342900" indent="-342900">
              <a:buFont typeface="Arial" charset="2"/>
              <a:buChar char="•"/>
            </a:pPr>
            <a:r>
              <a:rPr lang="en-US" dirty="0">
                <a:latin typeface="Arial"/>
                <a:cs typeface="Arial"/>
              </a:rPr>
              <a:t>Collaborative community</a:t>
            </a:r>
            <a:endParaRPr lang="en-US" dirty="0">
              <a:cs typeface="Arial"/>
            </a:endParaRPr>
          </a:p>
          <a:p>
            <a:pPr marL="342900" indent="-342900">
              <a:buFont typeface="Arial" charset="2"/>
              <a:buChar char="•"/>
            </a:pPr>
            <a:r>
              <a:rPr lang="en-US" dirty="0">
                <a:latin typeface="Arial"/>
                <a:cs typeface="Arial"/>
              </a:rPr>
              <a:t>Industry standard for data analytics / data science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Open – Source</a:t>
            </a:r>
          </a:p>
          <a:p>
            <a:pPr marL="342900" indent="-342900">
              <a:buFont typeface="Arial" charset="2"/>
              <a:buChar char="•"/>
            </a:pPr>
            <a:r>
              <a:rPr lang="en-US" dirty="0">
                <a:latin typeface="Arial"/>
                <a:cs typeface="Arial"/>
              </a:rPr>
              <a:t>Freely usable </a:t>
            </a:r>
            <a:r>
              <a:rPr lang="en-US" i="1" dirty="0">
                <a:latin typeface="Arial"/>
                <a:cs typeface="Arial"/>
              </a:rPr>
              <a:t>and </a:t>
            </a:r>
            <a:r>
              <a:rPr lang="en-US" dirty="0">
                <a:latin typeface="Arial"/>
                <a:cs typeface="Arial"/>
              </a:rPr>
              <a:t>distributable 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Applications+</a:t>
            </a:r>
            <a:endParaRPr lang="en-US" b="1"/>
          </a:p>
          <a:p>
            <a:pPr marL="342900" indent="-342900">
              <a:buFont typeface="Arial" charset="2"/>
              <a:buChar char="•"/>
            </a:pPr>
            <a:r>
              <a:rPr lang="en-US" dirty="0">
                <a:latin typeface="Arial"/>
                <a:cs typeface="Arial"/>
              </a:rPr>
              <a:t>Python Package Index</a:t>
            </a:r>
          </a:p>
          <a:p>
            <a:pPr marL="342900" indent="-342900">
              <a:buFont typeface="Arial" charset="2"/>
              <a:buChar char="•"/>
            </a:pPr>
            <a:r>
              <a:rPr lang="en-US" dirty="0">
                <a:latin typeface="Arial"/>
                <a:cs typeface="Arial"/>
              </a:rPr>
              <a:t>Thousands of 3rd party modules available for free import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8046D-2AC8-4356-88E9-57BC28DF1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E52883-3140-9E4D-BAE9-A1928EE402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3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761-F668-4437-AABF-B6716382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16" y="307692"/>
            <a:ext cx="8741465" cy="794716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Curriculum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DB2D-EE61-4864-A60D-47DC8AC6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70" y="1113449"/>
            <a:ext cx="8733062" cy="4927914"/>
          </a:xfrm>
        </p:spPr>
        <p:txBody>
          <a:bodyPr anchor="t"/>
          <a:lstStyle/>
          <a:p>
            <a:r>
              <a:rPr lang="en-US" b="1">
                <a:latin typeface="Arial"/>
                <a:cs typeface="Arial"/>
              </a:rPr>
              <a:t>Class Logistics:</a:t>
            </a:r>
            <a:endParaRPr lang="en-US" b="1" dirty="0">
              <a:latin typeface="Arial"/>
              <a:cs typeface="Arial"/>
            </a:endParaRPr>
          </a:p>
          <a:p>
            <a:pPr marL="342900" indent="-342900">
              <a:buFont typeface="Arial" charset="2"/>
              <a:buChar char="•"/>
            </a:pPr>
            <a:r>
              <a:rPr lang="en-US">
                <a:latin typeface="Arial"/>
                <a:cs typeface="Arial"/>
              </a:rPr>
              <a:t>We'll meet every two weeks for 30 mins</a:t>
            </a:r>
            <a:endParaRPr lang="en-US"/>
          </a:p>
          <a:p>
            <a:pPr marL="342900" indent="-342900">
              <a:buFont typeface="Arial" charset="2"/>
              <a:buChar char="•"/>
            </a:pPr>
            <a:r>
              <a:rPr lang="en-US">
                <a:latin typeface="Arial"/>
                <a:cs typeface="Arial"/>
              </a:rPr>
              <a:t>There will be an assignment after every class</a:t>
            </a:r>
            <a:endParaRPr lang="en-US" dirty="0">
              <a:cs typeface="Arial"/>
            </a:endParaRPr>
          </a:p>
          <a:p>
            <a:pPr marL="342900" indent="-342900">
              <a:buFont typeface="Arial" charset="2"/>
              <a:buChar char="•"/>
            </a:pPr>
            <a:r>
              <a:rPr lang="en-US">
                <a:latin typeface="Arial"/>
                <a:cs typeface="Arial"/>
              </a:rPr>
              <a:t>The assignment MUST be completed before the next class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" charset="2"/>
              <a:buChar char="•"/>
            </a:pPr>
            <a:r>
              <a:rPr lang="en-US" dirty="0">
                <a:latin typeface="Arial"/>
                <a:cs typeface="Arial"/>
              </a:rPr>
              <a:t>Lessons will be available via Zoom and recorded</a:t>
            </a:r>
            <a:endParaRPr lang="en-US" dirty="0">
              <a:cs typeface="Arial"/>
            </a:endParaRP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b="1">
                <a:latin typeface="Arial"/>
                <a:cs typeface="Arial"/>
              </a:rPr>
              <a:t>Class Outline:</a:t>
            </a:r>
            <a:endParaRPr lang="en-US" b="1" dirty="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>
                <a:latin typeface="Arial"/>
                <a:cs typeface="Arial"/>
              </a:rPr>
              <a:t>Python Basics (4 classes)</a:t>
            </a:r>
            <a:endParaRPr lang="en-US">
              <a:cs typeface="Arial"/>
            </a:endParaRPr>
          </a:p>
          <a:p>
            <a:pPr marL="457200" indent="-457200">
              <a:buAutoNum type="arabicPeriod"/>
            </a:pPr>
            <a:r>
              <a:rPr lang="en-US">
                <a:latin typeface="Arial"/>
                <a:cs typeface="Arial"/>
              </a:rPr>
              <a:t>Pandas – data manipulation and analysis library (2 classes)</a:t>
            </a:r>
            <a:endParaRPr lang="en-US">
              <a:cs typeface="Arial"/>
            </a:endParaRPr>
          </a:p>
          <a:p>
            <a:pPr marL="457200" indent="-457200">
              <a:buAutoNum type="arabicPeriod"/>
            </a:pPr>
            <a:r>
              <a:rPr lang="en-US">
                <a:latin typeface="Arial"/>
                <a:cs typeface="Arial"/>
              </a:rPr>
              <a:t>Matplotlib – plotting library (2 classes)</a:t>
            </a:r>
            <a:endParaRPr lang="en-US">
              <a:cs typeface="Arial"/>
            </a:endParaRPr>
          </a:p>
          <a:p>
            <a:pPr marL="457200" indent="-457200">
              <a:buAutoNum type="arabicPeriod"/>
            </a:pPr>
            <a:r>
              <a:rPr lang="en-US">
                <a:latin typeface="Arial"/>
                <a:cs typeface="Arial"/>
              </a:rPr>
              <a:t>APIs introduction (1 class)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latin typeface="Arial"/>
                <a:cs typeface="Arial"/>
              </a:rPr>
              <a:t>Final Project – apply to day to day job (custom pace)</a:t>
            </a:r>
            <a:endParaRPr lang="en-US" dirty="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8046D-2AC8-4356-88E9-57BC28DF1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E52883-3140-9E4D-BAE9-A1928EE402D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9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761-F668-4437-AABF-B6716382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16" y="307692"/>
            <a:ext cx="8741465" cy="794716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Technology Ecosystem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DB2D-EE61-4864-A60D-47DC8AC6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70" y="1113449"/>
            <a:ext cx="8733062" cy="4927914"/>
          </a:xfrm>
        </p:spPr>
        <p:txBody>
          <a:bodyPr anchor="t"/>
          <a:lstStyle/>
          <a:p>
            <a:r>
              <a:rPr lang="en-US" sz="2400" b="1" dirty="0">
                <a:latin typeface="Arial"/>
                <a:cs typeface="Arial"/>
              </a:rPr>
              <a:t>Python – </a:t>
            </a:r>
            <a:r>
              <a:rPr lang="en-US" sz="2400" dirty="0">
                <a:latin typeface="Arial"/>
                <a:cs typeface="Arial"/>
              </a:rPr>
              <a:t>programming language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endParaRPr lang="en-US" sz="2400" b="1" dirty="0">
              <a:latin typeface="Arial"/>
              <a:cs typeface="Arial"/>
            </a:endParaRP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2400" b="1" dirty="0">
                <a:latin typeface="Arial"/>
                <a:cs typeface="Arial"/>
              </a:rPr>
              <a:t>GitHub – </a:t>
            </a:r>
            <a:r>
              <a:rPr lang="en-US" sz="2400" dirty="0">
                <a:latin typeface="Arial"/>
                <a:cs typeface="Arial"/>
              </a:rPr>
              <a:t>where we access the curriculum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endParaRPr lang="en-US" sz="2400" b="1" dirty="0">
              <a:latin typeface="Arial"/>
              <a:cs typeface="Arial"/>
            </a:endParaRP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2400" b="1" dirty="0">
                <a:latin typeface="Arial"/>
                <a:cs typeface="Arial"/>
              </a:rPr>
              <a:t>Anaconda – </a:t>
            </a:r>
            <a:r>
              <a:rPr lang="en-US" sz="2400" dirty="0">
                <a:latin typeface="Arial"/>
                <a:cs typeface="Arial"/>
              </a:rPr>
              <a:t>environment manager</a:t>
            </a:r>
            <a:endParaRPr lang="en-US" sz="240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8046D-2AC8-4356-88E9-57BC28DF1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E52883-3140-9E4D-BAE9-A1928EE402D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1F376AD-6C30-48A4-839A-CCE2D8F5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307" y="2478915"/>
            <a:ext cx="1303821" cy="1292778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1C0023DF-FE32-4BDA-B3BD-C9F18EF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83" y="4426122"/>
            <a:ext cx="2743200" cy="1362974"/>
          </a:xfrm>
          <a:prstGeom prst="rect">
            <a:avLst/>
          </a:prstGeom>
        </p:spPr>
      </p:pic>
      <p:pic>
        <p:nvPicPr>
          <p:cNvPr id="9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3F4DCC1-BE00-4050-8731-1ECF0D113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617" y="914170"/>
            <a:ext cx="2743200" cy="9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4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4B5D-1AAC-4F5D-A6BC-9326D2FE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>
                <a:latin typeface="Arial"/>
                <a:cs typeface="Arial"/>
              </a:rPr>
              <a:t>Feedback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4AEC-335C-4D3D-BEFD-AB8C8285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>
                <a:latin typeface="Arial"/>
                <a:cs typeface="Arial"/>
              </a:rPr>
              <a:t>Please fill out the form!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https://cantel.sharepoint.com/sites/Analytics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CAD5-4273-464C-84D1-0AE106364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E52883-3140-9E4D-BAE9-A1928EE402D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77867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CANTEL_colors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05C3DE"/>
      </a:accent1>
      <a:accent2>
        <a:srgbClr val="0085CA"/>
      </a:accent2>
      <a:accent3>
        <a:srgbClr val="78BE20"/>
      </a:accent3>
      <a:accent4>
        <a:srgbClr val="309B41"/>
      </a:accent4>
      <a:accent5>
        <a:srgbClr val="0057B8"/>
      </a:accent5>
      <a:accent6>
        <a:srgbClr val="333F48"/>
      </a:accent6>
      <a:hlink>
        <a:srgbClr val="FEFFFF"/>
      </a:hlink>
      <a:folHlink>
        <a:srgbClr val="0030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8A8A14C82254A92E42976539E7AC4" ma:contentTypeVersion="4" ma:contentTypeDescription="Create a new document." ma:contentTypeScope="" ma:versionID="fe3c643edf0d90f6290c195ef1ef9f7d">
  <xsd:schema xmlns:xsd="http://www.w3.org/2001/XMLSchema" xmlns:xs="http://www.w3.org/2001/XMLSchema" xmlns:p="http://schemas.microsoft.com/office/2006/metadata/properties" xmlns:ns2="3a10941d-b0ee-4eca-8dcd-202f4fc92788" xmlns:ns3="527c55d2-4f6d-4a2d-bc3e-f6a1f0b520ee" targetNamespace="http://schemas.microsoft.com/office/2006/metadata/properties" ma:root="true" ma:fieldsID="f717ef4ecb6e3ed28e955989ecb8eda5" ns2:_="" ns3:_="">
    <xsd:import namespace="3a10941d-b0ee-4eca-8dcd-202f4fc92788"/>
    <xsd:import namespace="527c55d2-4f6d-4a2d-bc3e-f6a1f0b520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0941d-b0ee-4eca-8dcd-202f4fc927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c55d2-4f6d-4a2d-bc3e-f6a1f0b520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CC5D9E-2125-4A9A-A095-6C5237569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10941d-b0ee-4eca-8dcd-202f4fc92788"/>
    <ds:schemaRef ds:uri="527c55d2-4f6d-4a2d-bc3e-f6a1f0b520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8806A0-C9FB-4325-87F6-5D776A529C8B}">
  <ds:schemaRefs>
    <ds:schemaRef ds:uri="http://schemas.microsoft.com/office/2006/documentManagement/types"/>
    <ds:schemaRef ds:uri="http://purl.org/dc/dcmitype/"/>
    <ds:schemaRef ds:uri="3a10941d-b0ee-4eca-8dcd-202f4fc9278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527c55d2-4f6d-4a2d-bc3e-f6a1f0b520e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EAD8C33-9ADA-4252-840D-B7715E9CB5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9603</TotalTime>
  <Words>200</Words>
  <Application>Microsoft Office PowerPoint</Application>
  <PresentationFormat>On-screen Show (4:3)</PresentationFormat>
  <Paragraphs>72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.AppleSystemUIFont</vt:lpstr>
      <vt:lpstr>Arial</vt:lpstr>
      <vt:lpstr>Calibri</vt:lpstr>
      <vt:lpstr>Courier New</vt:lpstr>
      <vt:lpstr>Wingdings 3</vt:lpstr>
      <vt:lpstr>ZapfDingbatsITC</vt:lpstr>
      <vt:lpstr>1_Facet</vt:lpstr>
      <vt:lpstr>Data and Analytics Journey</vt:lpstr>
      <vt:lpstr>PowerPoint Presentation</vt:lpstr>
      <vt:lpstr>Why Python?</vt:lpstr>
      <vt:lpstr>Curriculum</vt:lpstr>
      <vt:lpstr>Technology Ecosystem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Rodney, Lori</dc:creator>
  <cp:lastModifiedBy>Garrett Eichhorn</cp:lastModifiedBy>
  <cp:revision>2045</cp:revision>
  <cp:lastPrinted>2018-08-24T20:27:05Z</cp:lastPrinted>
  <dcterms:created xsi:type="dcterms:W3CDTF">2018-02-23T15:30:32Z</dcterms:created>
  <dcterms:modified xsi:type="dcterms:W3CDTF">2020-02-14T18:06:44Z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0x01010015C8A8A14C82254A92E42976539E7AC4</vt:lpwstr>
  </property>
</Properties>
</file>