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58" r:id="rId7"/>
    <p:sldId id="271" r:id="rId8"/>
    <p:sldId id="273" r:id="rId9"/>
    <p:sldId id="272" r:id="rId10"/>
    <p:sldId id="269" r:id="rId11"/>
    <p:sldId id="270" r:id="rId12"/>
    <p:sldId id="262" r:id="rId13"/>
    <p:sldId id="263" r:id="rId14"/>
    <p:sldId id="26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5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9F438-7CAA-604D-9D55-361BB393B7EF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862F-30E1-5141-B559-58B714A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Microsoft Digital Production Group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7" name="Picture 6" descr="Razorfish_Mark_RGB_Mediu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7159"/>
            <a:ext cx="2159000" cy="3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3"/>
          <a:stretch/>
        </p:blipFill>
        <p:spPr>
          <a:xfrm>
            <a:off x="134337" y="1252060"/>
            <a:ext cx="75999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Expanding the Group: Miscellaneous Roles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6" name="Picture 5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/>
          <a:stretch/>
        </p:blipFill>
        <p:spPr>
          <a:xfrm>
            <a:off x="7734300" y="1925160"/>
            <a:ext cx="1240572" cy="5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92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3"/>
          <a:stretch/>
        </p:blipFill>
        <p:spPr>
          <a:xfrm>
            <a:off x="134337" y="1252060"/>
            <a:ext cx="75999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Final Structure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6" name="Picture 5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/>
          <a:stretch/>
        </p:blipFill>
        <p:spPr>
          <a:xfrm>
            <a:off x="7734300" y="1925160"/>
            <a:ext cx="1240572" cy="5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7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7" r="14033" b="49695"/>
          <a:stretch/>
        </p:blipFill>
        <p:spPr>
          <a:xfrm>
            <a:off x="134337" y="1925161"/>
            <a:ext cx="7599963" cy="2062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273748"/>
                </a:solidFill>
                <a:latin typeface="Segoe Pro"/>
                <a:cs typeface="Segoe Pro"/>
              </a:rPr>
              <a:t>Razorfish</a:t>
            </a:r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 Employees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6" name="Picture 5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 b="50628"/>
          <a:stretch/>
        </p:blipFill>
        <p:spPr>
          <a:xfrm>
            <a:off x="7734300" y="1925161"/>
            <a:ext cx="1240572" cy="2684940"/>
          </a:xfrm>
          <a:prstGeom prst="rect">
            <a:avLst/>
          </a:prstGeom>
        </p:spPr>
      </p:pic>
      <p:pic>
        <p:nvPicPr>
          <p:cNvPr id="7" name="Picture 6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24" b="87856"/>
          <a:stretch/>
        </p:blipFill>
        <p:spPr>
          <a:xfrm>
            <a:off x="134337" y="1264761"/>
            <a:ext cx="3878863" cy="660400"/>
          </a:xfrm>
          <a:prstGeom prst="rect">
            <a:avLst/>
          </a:prstGeom>
        </p:spPr>
      </p:pic>
      <p:pic>
        <p:nvPicPr>
          <p:cNvPr id="9" name="Picture 8" descr="org.png"/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3"/>
          <a:stretch/>
        </p:blipFill>
        <p:spPr>
          <a:xfrm>
            <a:off x="134337" y="1252060"/>
            <a:ext cx="7599963" cy="5438241"/>
          </a:xfrm>
          <a:prstGeom prst="rect">
            <a:avLst/>
          </a:prstGeom>
        </p:spPr>
      </p:pic>
      <p:pic>
        <p:nvPicPr>
          <p:cNvPr id="10" name="Picture 9" descr="org.png"/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/>
          <a:stretch/>
        </p:blipFill>
        <p:spPr>
          <a:xfrm>
            <a:off x="7734300" y="1925160"/>
            <a:ext cx="1240572" cy="5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88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8" r="14033"/>
          <a:stretch/>
        </p:blipFill>
        <p:spPr>
          <a:xfrm>
            <a:off x="134337" y="3962400"/>
            <a:ext cx="7599963" cy="27279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Prodigious Employees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6" name="Picture 5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 t="51473"/>
          <a:stretch/>
        </p:blipFill>
        <p:spPr>
          <a:xfrm>
            <a:off x="7734300" y="4724400"/>
            <a:ext cx="1240572" cy="2639001"/>
          </a:xfrm>
          <a:prstGeom prst="rect">
            <a:avLst/>
          </a:prstGeom>
        </p:spPr>
      </p:pic>
      <p:pic>
        <p:nvPicPr>
          <p:cNvPr id="7" name="Picture 6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5" r="14033" b="87623"/>
          <a:stretch/>
        </p:blipFill>
        <p:spPr>
          <a:xfrm>
            <a:off x="3975100" y="1252061"/>
            <a:ext cx="3759200" cy="673100"/>
          </a:xfrm>
          <a:prstGeom prst="rect">
            <a:avLst/>
          </a:prstGeom>
        </p:spPr>
      </p:pic>
      <p:pic>
        <p:nvPicPr>
          <p:cNvPr id="9" name="Picture 8" descr="org.png"/>
          <p:cNvPicPr>
            <a:picLocks noChangeAspect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3"/>
          <a:stretch/>
        </p:blipFill>
        <p:spPr>
          <a:xfrm>
            <a:off x="134337" y="1252060"/>
            <a:ext cx="7599963" cy="5438241"/>
          </a:xfrm>
          <a:prstGeom prst="rect">
            <a:avLst/>
          </a:prstGeom>
        </p:spPr>
      </p:pic>
      <p:pic>
        <p:nvPicPr>
          <p:cNvPr id="10" name="Picture 9" descr="org.png"/>
          <p:cNvPicPr>
            <a:picLocks noChangeAspect="1"/>
          </p:cNvPicPr>
          <p:nvPr/>
        </p:nvPicPr>
        <p:blipFill rotWithShape="1">
          <a:blip r:embed="rId2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/>
          <a:stretch/>
        </p:blipFill>
        <p:spPr>
          <a:xfrm>
            <a:off x="7734300" y="1925160"/>
            <a:ext cx="1240572" cy="5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3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Final Structure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5130800"/>
            <a:ext cx="6997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3-6 Technical Production Managers</a:t>
            </a:r>
          </a:p>
          <a:p>
            <a:r>
              <a:rPr lang="en-US" dirty="0" smtClean="0"/>
              <a:t>1-2</a:t>
            </a:r>
            <a:r>
              <a:rPr lang="en-US" dirty="0" smtClean="0"/>
              <a:t> Creative Production Managers</a:t>
            </a:r>
          </a:p>
          <a:p>
            <a:r>
              <a:rPr lang="en-US" dirty="0" smtClean="0"/>
              <a:t>4-8 Developer/Designers per Production Team</a:t>
            </a:r>
          </a:p>
          <a:p>
            <a:r>
              <a:rPr lang="en-US" dirty="0" smtClean="0"/>
              <a:t>3-6 Miscellaneous Roles</a:t>
            </a:r>
          </a:p>
          <a:p>
            <a:r>
              <a:rPr lang="en-US" dirty="0" smtClean="0"/>
              <a:t>25-75 People per Production Group</a:t>
            </a:r>
          </a:p>
        </p:txBody>
      </p:sp>
    </p:spTree>
    <p:extLst>
      <p:ext uri="{BB962C8B-B14F-4D97-AF65-F5344CB8AC3E}">
        <p14:creationId xmlns:p14="http://schemas.microsoft.com/office/powerpoint/2010/main" val="2228687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3"/>
          <a:stretch/>
        </p:blipFill>
        <p:spPr>
          <a:xfrm>
            <a:off x="134337" y="1252060"/>
            <a:ext cx="75999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Microsoft Digital Production Group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6" name="Picture 5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/>
          <a:stretch/>
        </p:blipFill>
        <p:spPr>
          <a:xfrm>
            <a:off x="7734300" y="1925160"/>
            <a:ext cx="1240572" cy="5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8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1"/>
          <a:stretch/>
        </p:blipFill>
        <p:spPr>
          <a:xfrm>
            <a:off x="134337" y="1252060"/>
            <a:ext cx="25707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Current Structure: 2 Teams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1300" y="5511800"/>
            <a:ext cx="307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Production Managers</a:t>
            </a:r>
          </a:p>
          <a:p>
            <a:r>
              <a:rPr lang="en-US" dirty="0" smtClean="0"/>
              <a:t>1 Resourcing Manager</a:t>
            </a:r>
          </a:p>
          <a:p>
            <a:r>
              <a:rPr lang="en-US" dirty="0" smtClean="0"/>
              <a:t>1 QA Lead</a:t>
            </a:r>
          </a:p>
          <a:p>
            <a:r>
              <a:rPr lang="en-US" dirty="0" smtClean="0"/>
              <a:t>8-16 Developers</a:t>
            </a:r>
            <a:endParaRPr lang="en-US" dirty="0"/>
          </a:p>
        </p:txBody>
      </p:sp>
      <p:pic>
        <p:nvPicPr>
          <p:cNvPr id="6" name="Picture 5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 t="26019" b="48994"/>
          <a:stretch/>
        </p:blipFill>
        <p:spPr>
          <a:xfrm>
            <a:off x="2705100" y="2667000"/>
            <a:ext cx="1240572" cy="13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91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1"/>
          <a:stretch/>
        </p:blipFill>
        <p:spPr>
          <a:xfrm>
            <a:off x="134337" y="1252060"/>
            <a:ext cx="25707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Current Structure: 2 Teams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1300" y="57404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1: Primarily Flash Development</a:t>
            </a:r>
          </a:p>
        </p:txBody>
      </p:sp>
      <p:pic>
        <p:nvPicPr>
          <p:cNvPr id="7" name="Picture 6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999"/>
          <a:stretch/>
        </p:blipFill>
        <p:spPr>
          <a:xfrm>
            <a:off x="134337" y="1225489"/>
            <a:ext cx="1326163" cy="5438241"/>
          </a:xfrm>
          <a:prstGeom prst="rect">
            <a:avLst/>
          </a:prstGeom>
        </p:spPr>
      </p:pic>
      <p:pic>
        <p:nvPicPr>
          <p:cNvPr id="8" name="Picture 7" descr="org.png"/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 t="26019" b="48994"/>
          <a:stretch/>
        </p:blipFill>
        <p:spPr>
          <a:xfrm>
            <a:off x="2705100" y="2667000"/>
            <a:ext cx="1240572" cy="13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4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1"/>
          <a:stretch/>
        </p:blipFill>
        <p:spPr>
          <a:xfrm>
            <a:off x="134337" y="1252060"/>
            <a:ext cx="25707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Current Structure: 2 Teams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1300" y="5740400"/>
            <a:ext cx="621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2: Primarily HTML5/Mobile Development</a:t>
            </a:r>
          </a:p>
        </p:txBody>
      </p:sp>
      <p:pic>
        <p:nvPicPr>
          <p:cNvPr id="7" name="Picture 6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3" r="70920"/>
          <a:stretch/>
        </p:blipFill>
        <p:spPr>
          <a:xfrm>
            <a:off x="1397000" y="1225489"/>
            <a:ext cx="1308100" cy="5438241"/>
          </a:xfrm>
          <a:prstGeom prst="rect">
            <a:avLst/>
          </a:prstGeom>
        </p:spPr>
      </p:pic>
      <p:pic>
        <p:nvPicPr>
          <p:cNvPr id="6" name="Picture 5" descr="org.png"/>
          <p:cNvPicPr>
            <a:picLocks noChangeAspect="1"/>
          </p:cNvPicPr>
          <p:nvPr/>
        </p:nvPicPr>
        <p:blipFill rotWithShape="1"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7" t="26019" b="48994"/>
          <a:stretch/>
        </p:blipFill>
        <p:spPr>
          <a:xfrm>
            <a:off x="2705100" y="2667000"/>
            <a:ext cx="1240572" cy="13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33" b="73748"/>
          <a:stretch/>
        </p:blipFill>
        <p:spPr>
          <a:xfrm>
            <a:off x="134337" y="1252061"/>
            <a:ext cx="7599963" cy="1427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7" y="228600"/>
            <a:ext cx="858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Expanding the Group: Leadership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6" name="Picture 5" descr="org.png"/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21"/>
          <a:stretch/>
        </p:blipFill>
        <p:spPr>
          <a:xfrm>
            <a:off x="134337" y="1252060"/>
            <a:ext cx="2570763" cy="5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8"/>
          <a:stretch/>
        </p:blipFill>
        <p:spPr>
          <a:xfrm>
            <a:off x="134337" y="1252060"/>
            <a:ext cx="76507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6" y="228600"/>
            <a:ext cx="889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Expanding the Group: Designers/Engineers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7" name="Picture 6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3174" r="56985"/>
          <a:stretch/>
        </p:blipFill>
        <p:spPr>
          <a:xfrm>
            <a:off x="2755900" y="1968500"/>
            <a:ext cx="1181100" cy="4721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25900" y="5740400"/>
            <a:ext cx="491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3: Social</a:t>
            </a:r>
          </a:p>
        </p:txBody>
      </p:sp>
    </p:spTree>
    <p:extLst>
      <p:ext uri="{BB962C8B-B14F-4D97-AF65-F5344CB8AC3E}">
        <p14:creationId xmlns:p14="http://schemas.microsoft.com/office/powerpoint/2010/main" val="314855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8"/>
          <a:stretch/>
        </p:blipFill>
        <p:spPr>
          <a:xfrm>
            <a:off x="134337" y="1252060"/>
            <a:ext cx="76507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6" y="228600"/>
            <a:ext cx="889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Expanding the Group: Designers/Engineers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7" name="Picture 6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58" t="13174" r="41758"/>
          <a:stretch/>
        </p:blipFill>
        <p:spPr>
          <a:xfrm>
            <a:off x="3949700" y="1968500"/>
            <a:ext cx="1333500" cy="4721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3200" y="57404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4: HTML Email</a:t>
            </a:r>
          </a:p>
        </p:txBody>
      </p:sp>
    </p:spTree>
    <p:extLst>
      <p:ext uri="{BB962C8B-B14F-4D97-AF65-F5344CB8AC3E}">
        <p14:creationId xmlns:p14="http://schemas.microsoft.com/office/powerpoint/2010/main" val="109389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8"/>
          <a:stretch/>
        </p:blipFill>
        <p:spPr>
          <a:xfrm>
            <a:off x="134337" y="1252060"/>
            <a:ext cx="76507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6" y="228600"/>
            <a:ext cx="889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Expanding the Group: Designers/Engineers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7" name="Picture 6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5" t="13174" r="27248"/>
          <a:stretch/>
        </p:blipFill>
        <p:spPr>
          <a:xfrm>
            <a:off x="5257800" y="1968500"/>
            <a:ext cx="1308100" cy="4721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137" y="5740400"/>
            <a:ext cx="554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5: Motion Design</a:t>
            </a:r>
          </a:p>
        </p:txBody>
      </p:sp>
    </p:spTree>
    <p:extLst>
      <p:ext uri="{BB962C8B-B14F-4D97-AF65-F5344CB8AC3E}">
        <p14:creationId xmlns:p14="http://schemas.microsoft.com/office/powerpoint/2010/main" val="169986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rg.png"/>
          <p:cNvPicPr>
            <a:picLocks noChangeAspect="1"/>
          </p:cNvPicPr>
          <p:nvPr/>
        </p:nvPicPr>
        <p:blipFill rotWithShape="1"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8"/>
          <a:stretch/>
        </p:blipFill>
        <p:spPr>
          <a:xfrm>
            <a:off x="134337" y="1252060"/>
            <a:ext cx="7650763" cy="5438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36" y="228600"/>
            <a:ext cx="8895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273748"/>
                </a:solidFill>
                <a:latin typeface="Segoe Pro"/>
                <a:cs typeface="Segoe Pro"/>
              </a:rPr>
              <a:t>Expanding the Group: Designers/Engineers</a:t>
            </a:r>
            <a:endParaRPr lang="en-US" sz="3600" dirty="0">
              <a:solidFill>
                <a:srgbClr val="273748"/>
              </a:solidFill>
              <a:latin typeface="Segoe Pro"/>
              <a:cs typeface="Segoe Pro"/>
            </a:endParaRPr>
          </a:p>
        </p:txBody>
      </p:sp>
      <p:pic>
        <p:nvPicPr>
          <p:cNvPr id="7" name="Picture 6" descr="or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65" t="13174" r="13457"/>
          <a:stretch/>
        </p:blipFill>
        <p:spPr>
          <a:xfrm>
            <a:off x="6540500" y="1968500"/>
            <a:ext cx="1244600" cy="47218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5137" y="5740400"/>
            <a:ext cx="554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Team 6: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41468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149</Words>
  <Application>Microsoft Macintosh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Gillas</dc:creator>
  <cp:lastModifiedBy>Garrett Gillas</cp:lastModifiedBy>
  <cp:revision>6</cp:revision>
  <dcterms:created xsi:type="dcterms:W3CDTF">2014-02-25T00:17:55Z</dcterms:created>
  <dcterms:modified xsi:type="dcterms:W3CDTF">2014-02-25T01:43:28Z</dcterms:modified>
</cp:coreProperties>
</file>