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7"/>
  </p:notesMasterIdLst>
  <p:sldIdLst>
    <p:sldId id="256" r:id="rId2"/>
    <p:sldId id="261" r:id="rId3"/>
    <p:sldId id="263" r:id="rId4"/>
    <p:sldId id="262" r:id="rId5"/>
    <p:sldId id="264" r:id="rId6"/>
    <p:sldId id="265" r:id="rId7"/>
    <p:sldId id="259" r:id="rId8"/>
    <p:sldId id="257" r:id="rId9"/>
    <p:sldId id="266" r:id="rId10"/>
    <p:sldId id="267" r:id="rId11"/>
    <p:sldId id="260" r:id="rId12"/>
    <p:sldId id="268" r:id="rId13"/>
    <p:sldId id="269" r:id="rId14"/>
    <p:sldId id="270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63BEA-27D5-4166-A73D-96AA85686035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0EDDE-43ED-47D9-9868-B4FE42F4A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40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3817720-5DC5-4C2B-8DC9-2D25398444E9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39827D5-4CE4-47AE-916C-F78C70C23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2C2D-7E33-4C44-A051-726332C5747A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27D5-4CE4-47AE-916C-F78C70C23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CA1F-1310-4434-BE4B-B87C42C5468A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27D5-4CE4-47AE-916C-F78C70C23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66AFE-8C8C-4591-85BD-C07B11F2F872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27D5-4CE4-47AE-916C-F78C70C23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B47763F-FA84-40DC-A199-B365192B263F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39827D5-4CE4-47AE-916C-F78C70C23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CB94-88A4-4121-A85C-15E3082F9674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27D5-4CE4-47AE-916C-F78C70C23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52E6-16B4-4CF0-B088-A4A438E51ED3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27D5-4CE4-47AE-916C-F78C70C23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8E6E-FBCC-4E37-BDC6-E6DEB23D7B06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27D5-4CE4-47AE-916C-F78C70C23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7F2E-700B-44AF-BF2F-BD05D13C8BEF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27D5-4CE4-47AE-916C-F78C70C23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9343-8EB1-44C4-9DB3-215A535B81CB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27D5-4CE4-47AE-916C-F78C70C23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BA76-FED1-4F5A-8694-3DC850B6DF63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27D5-4CE4-47AE-916C-F78C70C23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9E8A66-9962-4C50-A0FA-381F96BC44D1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39827D5-4CE4-47AE-916C-F78C70C23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Ethics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404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vs. Morality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27D5-4CE4-47AE-916C-F78C70C23FC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better way to parse the difference between morality and ethics is to say </a:t>
            </a:r>
            <a:r>
              <a:rPr lang="en-US" sz="2000" dirty="0" smtClean="0"/>
              <a:t>that: </a:t>
            </a:r>
          </a:p>
          <a:p>
            <a:pPr lvl="1"/>
            <a:r>
              <a:rPr lang="en-US" sz="1700" dirty="0"/>
              <a:t>M</a:t>
            </a:r>
            <a:r>
              <a:rPr lang="en-US" sz="1700" dirty="0" smtClean="0"/>
              <a:t>orality </a:t>
            </a:r>
            <a:r>
              <a:rPr lang="en-US" sz="1700" dirty="0"/>
              <a:t>is the common, everyday evaluation of whether a behavior is socially </a:t>
            </a:r>
            <a:r>
              <a:rPr lang="en-US" sz="1700" dirty="0" smtClean="0"/>
              <a:t>acceptable.  </a:t>
            </a:r>
          </a:p>
          <a:p>
            <a:pPr lvl="1"/>
            <a:r>
              <a:rPr lang="en-US" sz="1700" dirty="0" smtClean="0"/>
              <a:t>Ethics </a:t>
            </a:r>
            <a:r>
              <a:rPr lang="en-US" sz="1700" dirty="0"/>
              <a:t>is the critical reflection on personal and social morality. </a:t>
            </a:r>
            <a:endParaRPr lang="en-US" sz="1700" dirty="0" smtClean="0"/>
          </a:p>
          <a:p>
            <a:endParaRPr lang="en-US" sz="2000" dirty="0"/>
          </a:p>
          <a:p>
            <a:r>
              <a:rPr lang="en-US" sz="2000" dirty="0" smtClean="0"/>
              <a:t>Groups </a:t>
            </a:r>
            <a:r>
              <a:rPr lang="en-US" sz="2000" dirty="0"/>
              <a:t>and societies have moral expectations just as individuals have moral judgments.</a:t>
            </a:r>
          </a:p>
          <a:p>
            <a:endParaRPr lang="en-US" sz="2000" dirty="0"/>
          </a:p>
          <a:p>
            <a:r>
              <a:rPr lang="en-US" sz="2000" dirty="0" smtClean="0"/>
              <a:t>Equating </a:t>
            </a:r>
            <a:r>
              <a:rPr lang="en-US" sz="2000" dirty="0"/>
              <a:t>morality with the individual and ethics with society makes it impossible to see that some social arrangements are immoral and that groups as a whole can be morally wrong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i="1" dirty="0" smtClean="0"/>
              <a:t>Perhaps this is intentional?  If so, why might that be?</a:t>
            </a:r>
            <a:endParaRPr lang="en-US" sz="20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25" y="2331762"/>
            <a:ext cx="4041775" cy="2705651"/>
          </a:xfrm>
        </p:spPr>
      </p:pic>
    </p:spTree>
    <p:extLst>
      <p:ext uri="{BB962C8B-B14F-4D97-AF65-F5344CB8AC3E}">
        <p14:creationId xmlns:p14="http://schemas.microsoft.com/office/powerpoint/2010/main" val="5941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27D5-4CE4-47AE-916C-F78C70C23FC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Hence</a:t>
            </a:r>
            <a:r>
              <a:rPr lang="en-US" sz="2400" dirty="0"/>
              <a:t>, </a:t>
            </a:r>
            <a:r>
              <a:rPr lang="en-US" sz="2400" dirty="0" smtClean="0"/>
              <a:t>the study of ethics is about </a:t>
            </a:r>
            <a:r>
              <a:rPr lang="en-US" sz="2400" dirty="0"/>
              <a:t>the philosophical process of answering </a:t>
            </a:r>
            <a:r>
              <a:rPr lang="en-US" sz="2400" dirty="0" smtClean="0"/>
              <a:t>‘Given </a:t>
            </a:r>
            <a:r>
              <a:rPr lang="en-US" sz="2400" dirty="0"/>
              <a:t>what we know, what should we do</a:t>
            </a:r>
            <a:r>
              <a:rPr lang="en-US" sz="2400" dirty="0" smtClean="0"/>
              <a:t>?’</a:t>
            </a:r>
          </a:p>
          <a:p>
            <a:endParaRPr lang="en-US" sz="2400" dirty="0"/>
          </a:p>
          <a:p>
            <a:r>
              <a:rPr lang="en-US" sz="2400" i="1" dirty="0" smtClean="0"/>
              <a:t>Morality</a:t>
            </a:r>
            <a:r>
              <a:rPr lang="en-US" sz="2400" dirty="0" smtClean="0"/>
              <a:t>, Aristotle’s “good character</a:t>
            </a:r>
            <a:r>
              <a:rPr lang="en-US" sz="2400" dirty="0" smtClean="0"/>
              <a:t>” (</a:t>
            </a:r>
            <a:r>
              <a:rPr lang="en-US" sz="2400" i="1" dirty="0" err="1"/>
              <a:t>ēthikē</a:t>
            </a:r>
            <a:r>
              <a:rPr lang="en-US" sz="2400" i="1" dirty="0"/>
              <a:t> </a:t>
            </a:r>
            <a:r>
              <a:rPr lang="en-US" sz="2400" i="1" dirty="0" err="1" smtClean="0"/>
              <a:t>aretē</a:t>
            </a:r>
            <a:r>
              <a:rPr lang="en-US" sz="2400" dirty="0" smtClean="0"/>
              <a:t>), is </a:t>
            </a:r>
            <a:r>
              <a:rPr lang="en-US" sz="2400" dirty="0"/>
              <a:t>the answer.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3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27D5-4CE4-47AE-916C-F78C70C23FC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An ethical man follows, while a moral man acts.”</a:t>
            </a:r>
          </a:p>
          <a:p>
            <a:endParaRPr lang="en-US" dirty="0"/>
          </a:p>
          <a:p>
            <a:r>
              <a:rPr lang="en-US" dirty="0" smtClean="0"/>
              <a:t>“</a:t>
            </a:r>
            <a:r>
              <a:rPr lang="en-US" dirty="0"/>
              <a:t>The difference from a moral man and an ethical man: </a:t>
            </a:r>
            <a:r>
              <a:rPr lang="en-US" dirty="0" smtClean="0"/>
              <a:t> an </a:t>
            </a:r>
            <a:r>
              <a:rPr lang="en-US" dirty="0"/>
              <a:t>ethical man knows it is wrong to cheat on his </a:t>
            </a:r>
            <a:r>
              <a:rPr lang="en-US" dirty="0" smtClean="0"/>
              <a:t>wife; however, </a:t>
            </a:r>
            <a:r>
              <a:rPr lang="en-US" dirty="0"/>
              <a:t>a moral man wouldn't</a:t>
            </a:r>
            <a:r>
              <a:rPr lang="en-US" dirty="0" smtClean="0"/>
              <a:t>.”</a:t>
            </a:r>
          </a:p>
          <a:p>
            <a:endParaRPr lang="en-US" dirty="0"/>
          </a:p>
          <a:p>
            <a:r>
              <a:rPr lang="en-US" sz="2800" i="1" dirty="0"/>
              <a:t>Knowing</a:t>
            </a:r>
            <a:r>
              <a:rPr lang="en-US" sz="2800" dirty="0"/>
              <a:t> ≠ </a:t>
            </a:r>
            <a:r>
              <a:rPr lang="en-US" sz="2800" i="1" dirty="0"/>
              <a:t>doing.</a:t>
            </a:r>
          </a:p>
          <a:p>
            <a:r>
              <a:rPr lang="en-US" sz="2800" i="1" dirty="0"/>
              <a:t>Knowing</a:t>
            </a:r>
            <a:r>
              <a:rPr lang="en-US" sz="2800" dirty="0"/>
              <a:t> ≠ </a:t>
            </a:r>
            <a:r>
              <a:rPr lang="en-US" sz="2800" i="1" dirty="0"/>
              <a:t>being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27D5-4CE4-47AE-916C-F78C70C23FC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Ethics </a:t>
            </a:r>
            <a:r>
              <a:rPr lang="en-US" dirty="0"/>
              <a:t>is a philosophical inquiry. </a:t>
            </a:r>
            <a:r>
              <a:rPr lang="en-US" dirty="0" smtClean="0"/>
              <a:t> Morality </a:t>
            </a:r>
            <a:r>
              <a:rPr lang="en-US" dirty="0"/>
              <a:t>is a human characteristic.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commonality is that ethics is a study of that human characteristic. </a:t>
            </a:r>
            <a:r>
              <a:rPr lang="en-US" dirty="0" smtClean="0"/>
              <a:t> All </a:t>
            </a:r>
            <a:r>
              <a:rPr lang="en-US" dirty="0"/>
              <a:t>humans live by some kind of code that determines right action. </a:t>
            </a:r>
            <a:r>
              <a:rPr lang="en-US" dirty="0" smtClean="0"/>
              <a:t> Without </a:t>
            </a:r>
            <a:r>
              <a:rPr lang="en-US" dirty="0"/>
              <a:t>such </a:t>
            </a:r>
            <a:r>
              <a:rPr lang="en-US" dirty="0" smtClean="0"/>
              <a:t>a code</a:t>
            </a:r>
            <a:r>
              <a:rPr lang="en-US" dirty="0"/>
              <a:t>, decision would be impossible. </a:t>
            </a:r>
            <a:r>
              <a:rPr lang="en-US" dirty="0" smtClean="0"/>
              <a:t> Therefore, </a:t>
            </a:r>
            <a:r>
              <a:rPr lang="en-US" dirty="0"/>
              <a:t>morality has existed </a:t>
            </a:r>
            <a:r>
              <a:rPr lang="en-US" dirty="0" smtClean="0"/>
              <a:t>since the dawn of man.  </a:t>
            </a:r>
            <a:r>
              <a:rPr lang="en-US" dirty="0"/>
              <a:t>Ethics—the </a:t>
            </a:r>
            <a:r>
              <a:rPr lang="en-US" dirty="0" smtClean="0"/>
              <a:t>philosophical </a:t>
            </a:r>
            <a:r>
              <a:rPr lang="en-US" dirty="0" smtClean="0"/>
              <a:t>inquiry—</a:t>
            </a:r>
            <a:r>
              <a:rPr lang="en-US" dirty="0" smtClean="0"/>
              <a:t>began </a:t>
            </a:r>
            <a:r>
              <a:rPr lang="en-US" dirty="0"/>
              <a:t>with Aristotle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5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27D5-4CE4-47AE-916C-F78C70C23FC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9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Gospel of Jesus Christ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27D5-4CE4-47AE-916C-F78C70C23FC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Light of Christ</a:t>
            </a:r>
          </a:p>
          <a:p>
            <a:endParaRPr lang="en-US" dirty="0" smtClean="0"/>
          </a:p>
          <a:p>
            <a:r>
              <a:rPr lang="en-US" dirty="0" smtClean="0"/>
              <a:t>Holy Ghost &amp; </a:t>
            </a:r>
            <a:r>
              <a:rPr lang="en-US" dirty="0"/>
              <a:t>P</a:t>
            </a:r>
            <a:r>
              <a:rPr lang="en-US" dirty="0" smtClean="0"/>
              <a:t>ersonal Revelation</a:t>
            </a:r>
          </a:p>
          <a:p>
            <a:endParaRPr lang="en-US" dirty="0" smtClean="0"/>
          </a:p>
          <a:p>
            <a:r>
              <a:rPr lang="en-US" dirty="0" smtClean="0"/>
              <a:t>Prophets</a:t>
            </a:r>
          </a:p>
          <a:p>
            <a:endParaRPr lang="en-US" dirty="0" smtClean="0"/>
          </a:p>
          <a:p>
            <a:r>
              <a:rPr lang="en-US" dirty="0" smtClean="0"/>
              <a:t>Scriptures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6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27D5-4CE4-47AE-916C-F78C70C23FC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Aristotle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384 – 322 </a:t>
            </a:r>
            <a:r>
              <a:rPr lang="en-US" dirty="0" smtClean="0"/>
              <a:t>BC, Classical Greece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Student of Plato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Tutor of Alexander the Great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Considered the father of modern ethics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572" y="1216025"/>
            <a:ext cx="3689280" cy="4937125"/>
          </a:xfrm>
        </p:spPr>
      </p:pic>
    </p:spTree>
    <p:extLst>
      <p:ext uri="{BB962C8B-B14F-4D97-AF65-F5344CB8AC3E}">
        <p14:creationId xmlns:p14="http://schemas.microsoft.com/office/powerpoint/2010/main" val="110784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27D5-4CE4-47AE-916C-F78C70C23FC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sz="2400" dirty="0" smtClean="0"/>
              <a:t>Considered </a:t>
            </a:r>
            <a:r>
              <a:rPr lang="en-US" sz="2400" dirty="0"/>
              <a:t>ethics to be a practical rather than </a:t>
            </a:r>
            <a:r>
              <a:rPr lang="en-US" sz="2400" dirty="0" smtClean="0"/>
              <a:t>a theoretical study.</a:t>
            </a:r>
          </a:p>
          <a:p>
            <a:endParaRPr lang="en-US" sz="2400" dirty="0" smtClean="0"/>
          </a:p>
          <a:p>
            <a:r>
              <a:rPr lang="en-US" sz="2400" dirty="0" smtClean="0"/>
              <a:t>The aim </a:t>
            </a:r>
            <a:r>
              <a:rPr lang="en-US" sz="2400" dirty="0" smtClean="0"/>
              <a:t>being:  </a:t>
            </a:r>
            <a:r>
              <a:rPr lang="en-US" sz="2400" i="1" dirty="0" smtClean="0"/>
              <a:t>becoming </a:t>
            </a:r>
            <a:r>
              <a:rPr lang="en-US" sz="2400" i="1" dirty="0"/>
              <a:t>good </a:t>
            </a:r>
            <a:r>
              <a:rPr lang="en-US" sz="2400" dirty="0"/>
              <a:t>and </a:t>
            </a:r>
            <a:r>
              <a:rPr lang="en-US" sz="2400" i="1" dirty="0"/>
              <a:t>doing good </a:t>
            </a:r>
            <a:r>
              <a:rPr lang="en-US" sz="2400" dirty="0"/>
              <a:t>rather than </a:t>
            </a:r>
            <a:r>
              <a:rPr lang="en-US" sz="2400" dirty="0" smtClean="0"/>
              <a:t>merely </a:t>
            </a:r>
            <a:r>
              <a:rPr lang="en-US" sz="2400" i="1" dirty="0" smtClean="0"/>
              <a:t>knowing</a:t>
            </a:r>
            <a:r>
              <a:rPr lang="en-US" sz="2400" dirty="0" smtClean="0"/>
              <a:t> </a:t>
            </a:r>
            <a:r>
              <a:rPr lang="en-US" sz="2400" dirty="0"/>
              <a:t>for its own sake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i="1" dirty="0" smtClean="0"/>
              <a:t>Knowing</a:t>
            </a:r>
            <a:r>
              <a:rPr lang="en-US" sz="2400" dirty="0" smtClean="0"/>
              <a:t> ≠ </a:t>
            </a:r>
            <a:r>
              <a:rPr lang="en-US" sz="2400" i="1" dirty="0" smtClean="0"/>
              <a:t>doing.</a:t>
            </a:r>
          </a:p>
          <a:p>
            <a:r>
              <a:rPr lang="en-US" sz="2400" i="1" dirty="0"/>
              <a:t>Knowing</a:t>
            </a:r>
            <a:r>
              <a:rPr lang="en-US" sz="2400" dirty="0"/>
              <a:t> ≠ </a:t>
            </a:r>
            <a:r>
              <a:rPr lang="en-US" sz="2400" i="1" dirty="0" smtClean="0"/>
              <a:t>being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572" y="1216025"/>
            <a:ext cx="3689280" cy="4937125"/>
          </a:xfrm>
        </p:spPr>
      </p:pic>
    </p:spTree>
    <p:extLst>
      <p:ext uri="{BB962C8B-B14F-4D97-AF65-F5344CB8AC3E}">
        <p14:creationId xmlns:p14="http://schemas.microsoft.com/office/powerpoint/2010/main" val="37535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27D5-4CE4-47AE-916C-F78C70C23FC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Identified the “optimum </a:t>
            </a:r>
            <a:r>
              <a:rPr lang="en-US" dirty="0"/>
              <a:t>activity of the </a:t>
            </a:r>
            <a:r>
              <a:rPr lang="en-US" dirty="0" smtClean="0"/>
              <a:t>soul” </a:t>
            </a:r>
            <a:r>
              <a:rPr lang="en-US" dirty="0"/>
              <a:t>as the aim of all human deliberate </a:t>
            </a:r>
            <a:r>
              <a:rPr lang="en-US" dirty="0" smtClean="0"/>
              <a:t>action (</a:t>
            </a:r>
            <a:r>
              <a:rPr lang="en-US" i="1" dirty="0" err="1" smtClean="0"/>
              <a:t>eudaimonia</a:t>
            </a:r>
            <a:r>
              <a:rPr lang="en-US" dirty="0"/>
              <a:t>, generally translated as </a:t>
            </a:r>
            <a:r>
              <a:rPr lang="en-US" dirty="0" smtClean="0"/>
              <a:t>“happiness” </a:t>
            </a:r>
            <a:r>
              <a:rPr lang="en-US" dirty="0"/>
              <a:t>or sometimes </a:t>
            </a:r>
            <a:r>
              <a:rPr lang="en-US" dirty="0" smtClean="0"/>
              <a:t>“well </a:t>
            </a:r>
            <a:r>
              <a:rPr lang="en-US" dirty="0" smtClean="0"/>
              <a:t>being”) </a:t>
            </a:r>
            <a:endParaRPr lang="en-US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572" y="1216025"/>
            <a:ext cx="3689280" cy="4937125"/>
          </a:xfrm>
        </p:spPr>
      </p:pic>
    </p:spTree>
    <p:extLst>
      <p:ext uri="{BB962C8B-B14F-4D97-AF65-F5344CB8AC3E}">
        <p14:creationId xmlns:p14="http://schemas.microsoft.com/office/powerpoint/2010/main" val="309947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27D5-4CE4-47AE-916C-F78C70C23FC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sz="2400" dirty="0" smtClean="0"/>
              <a:t>To have the potential of ever being happy in this way necessarily requires a good character (</a:t>
            </a:r>
            <a:r>
              <a:rPr lang="en-US" sz="2400" i="1" dirty="0" err="1" smtClean="0"/>
              <a:t>ēthikē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aretē</a:t>
            </a:r>
            <a:r>
              <a:rPr lang="en-US" sz="2400" dirty="0" smtClean="0"/>
              <a:t>), often translated as </a:t>
            </a:r>
            <a:r>
              <a:rPr lang="en-US" sz="2400" dirty="0" smtClean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moral</a:t>
            </a:r>
            <a:r>
              <a:rPr lang="en-US" sz="2400" dirty="0" smtClean="0"/>
              <a:t> (or </a:t>
            </a:r>
            <a:r>
              <a:rPr lang="en-US" sz="2400" dirty="0" smtClean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ethical</a:t>
            </a:r>
            <a:r>
              <a:rPr lang="en-US" sz="2400" dirty="0" smtClean="0"/>
              <a:t>) virtue (or excellence</a:t>
            </a:r>
            <a:r>
              <a:rPr lang="en-US" sz="2400" dirty="0" smtClean="0"/>
              <a:t>).</a:t>
            </a:r>
          </a:p>
          <a:p>
            <a:endParaRPr lang="en-US" sz="2400" dirty="0"/>
          </a:p>
          <a:p>
            <a:r>
              <a:rPr lang="en-US" sz="2400" dirty="0" smtClean="0"/>
              <a:t>moral virtue</a:t>
            </a:r>
          </a:p>
          <a:p>
            <a:r>
              <a:rPr lang="en-US" sz="2400" dirty="0" smtClean="0"/>
              <a:t>ethical excellence</a:t>
            </a:r>
          </a:p>
          <a:p>
            <a:r>
              <a:rPr lang="en-US" sz="2400" i="1" dirty="0" err="1" smtClean="0"/>
              <a:t>ēthikē</a:t>
            </a:r>
            <a:r>
              <a:rPr lang="en-US" sz="2400" i="1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</a:t>
            </a:r>
            <a:r>
              <a:rPr lang="en-US" sz="2400" i="1" dirty="0" smtClean="0">
                <a:sym typeface="Symbol" panose="05050102010706020507" pitchFamily="18" charset="2"/>
              </a:rPr>
              <a:t> ethics</a:t>
            </a:r>
            <a:endParaRPr lang="en-US" sz="2400" i="1" dirty="0">
              <a:sym typeface="Symbol" panose="05050102010706020507" pitchFamily="18" charset="2"/>
            </a:endParaRPr>
          </a:p>
          <a:p>
            <a:pPr lvl="1"/>
            <a:r>
              <a:rPr lang="en-US" sz="1300" dirty="0" smtClean="0"/>
              <a:t>Etymology:  Ethics - From </a:t>
            </a:r>
            <a:r>
              <a:rPr lang="en-US" sz="1300" dirty="0"/>
              <a:t>Old French </a:t>
            </a:r>
            <a:r>
              <a:rPr lang="en-US" sz="1300" i="1" dirty="0" err="1"/>
              <a:t>ethique</a:t>
            </a:r>
            <a:r>
              <a:rPr lang="en-US" sz="1300" dirty="0"/>
              <a:t>, from Late Latin </a:t>
            </a:r>
            <a:r>
              <a:rPr lang="en-US" sz="1300" i="1" dirty="0" err="1"/>
              <a:t>ethica</a:t>
            </a:r>
            <a:r>
              <a:rPr lang="en-US" sz="1300" dirty="0"/>
              <a:t>, from Ancient Greek </a:t>
            </a:r>
            <a:r>
              <a:rPr lang="el-GR" sz="1300" i="1" dirty="0"/>
              <a:t>ἠθική</a:t>
            </a:r>
            <a:r>
              <a:rPr lang="el-GR" sz="1300" dirty="0"/>
              <a:t> (</a:t>
            </a:r>
            <a:r>
              <a:rPr lang="en-US" sz="1300" dirty="0" err="1" smtClean="0"/>
              <a:t>ēthik</a:t>
            </a:r>
            <a:r>
              <a:rPr lang="en-US" sz="1300" dirty="0" err="1"/>
              <a:t>ē</a:t>
            </a:r>
            <a:r>
              <a:rPr lang="en-US" sz="1300" dirty="0" smtClean="0"/>
              <a:t>), </a:t>
            </a:r>
            <a:r>
              <a:rPr lang="en-US" sz="1300" dirty="0"/>
              <a:t>from </a:t>
            </a:r>
            <a:r>
              <a:rPr lang="el-GR" sz="1300" i="1" dirty="0"/>
              <a:t>ἠθικός</a:t>
            </a:r>
            <a:r>
              <a:rPr lang="el-GR" sz="1300" dirty="0"/>
              <a:t> (</a:t>
            </a:r>
            <a:r>
              <a:rPr lang="en-US" sz="1300" dirty="0" err="1"/>
              <a:t>ēthikos</a:t>
            </a:r>
            <a:r>
              <a:rPr lang="en-US" sz="1300" dirty="0"/>
              <a:t>, “of or for morals, moral, expressing character”), from </a:t>
            </a:r>
            <a:r>
              <a:rPr lang="el-GR" sz="1300" i="1" dirty="0"/>
              <a:t>ἦθος</a:t>
            </a:r>
            <a:r>
              <a:rPr lang="el-GR" sz="1300" dirty="0"/>
              <a:t> (</a:t>
            </a:r>
            <a:r>
              <a:rPr lang="en-US" sz="1300" dirty="0" err="1"/>
              <a:t>ēthos</a:t>
            </a:r>
            <a:r>
              <a:rPr lang="en-US" sz="1300" dirty="0"/>
              <a:t>, “character, moral nature”).</a:t>
            </a:r>
            <a:endParaRPr lang="en-US" sz="13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572" y="1216025"/>
            <a:ext cx="3689280" cy="4937125"/>
          </a:xfrm>
        </p:spPr>
      </p:pic>
    </p:spTree>
    <p:extLst>
      <p:ext uri="{BB962C8B-B14F-4D97-AF65-F5344CB8AC3E}">
        <p14:creationId xmlns:p14="http://schemas.microsoft.com/office/powerpoint/2010/main" val="31336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27D5-4CE4-47AE-916C-F78C70C23FC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sz="2400" dirty="0" smtClean="0"/>
              <a:t>Taught </a:t>
            </a:r>
            <a:r>
              <a:rPr lang="en-US" sz="2400" dirty="0"/>
              <a:t>that to achieve a virtuous and potentially happy character requires a first stage of having the fortune to be habituated </a:t>
            </a:r>
            <a:r>
              <a:rPr lang="en-US" sz="2400" dirty="0" smtClean="0"/>
              <a:t>by teachers </a:t>
            </a:r>
            <a:r>
              <a:rPr lang="en-US" sz="2400" dirty="0"/>
              <a:t>and experience, leading to a later stage in which one consciously chooses to do the best things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The disposition to “act excellently” is developed by a person partly as a result of upbringing and partly as a result of his/her own habit of action (conscious choice).</a:t>
            </a:r>
            <a:endParaRPr lang="en-US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572" y="1216025"/>
            <a:ext cx="3689280" cy="4937125"/>
          </a:xfrm>
        </p:spPr>
      </p:pic>
    </p:spTree>
    <p:extLst>
      <p:ext uri="{BB962C8B-B14F-4D97-AF65-F5344CB8AC3E}">
        <p14:creationId xmlns:p14="http://schemas.microsoft.com/office/powerpoint/2010/main" val="425670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27D5-4CE4-47AE-916C-F78C70C23FC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main three questions posed by philosophy </a:t>
            </a:r>
            <a:r>
              <a:rPr lang="en-US" sz="2200" dirty="0" smtClean="0"/>
              <a:t>are:</a:t>
            </a:r>
          </a:p>
          <a:p>
            <a:pPr marL="788670" lvl="1" indent="-514350">
              <a:buFont typeface="+mj-lt"/>
              <a:buAutoNum type="arabicPeriod"/>
            </a:pPr>
            <a:endParaRPr lang="en-US" dirty="0"/>
          </a:p>
          <a:p>
            <a:pPr marL="788670" lvl="1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reality? </a:t>
            </a:r>
            <a:endParaRPr lang="en-US" dirty="0" smtClean="0"/>
          </a:p>
          <a:p>
            <a:pPr marL="788670" lvl="1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endParaRPr lang="en-US" dirty="0" smtClean="0"/>
          </a:p>
          <a:p>
            <a:pPr marL="788670" lvl="1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do we know what we know? </a:t>
            </a:r>
            <a:endParaRPr lang="en-US" dirty="0" smtClean="0"/>
          </a:p>
          <a:p>
            <a:pPr marL="788670" lvl="1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endParaRPr lang="en-US" dirty="0" smtClean="0"/>
          </a:p>
          <a:p>
            <a:pPr marL="788670" lvl="1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Given </a:t>
            </a:r>
            <a:r>
              <a:rPr lang="en-US" dirty="0"/>
              <a:t>what we know, what should we do?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200" dirty="0"/>
              <a:t>These questions correlate to </a:t>
            </a:r>
            <a:r>
              <a:rPr lang="en-US" sz="2200" dirty="0" smtClean="0"/>
              <a:t>three </a:t>
            </a:r>
            <a:r>
              <a:rPr lang="en-US" sz="2200" dirty="0"/>
              <a:t>branches of </a:t>
            </a:r>
            <a:r>
              <a:rPr lang="en-US" sz="2200" dirty="0" smtClean="0"/>
              <a:t>philosophy: </a:t>
            </a:r>
          </a:p>
          <a:p>
            <a:endParaRPr lang="en-US" dirty="0" smtClean="0"/>
          </a:p>
          <a:p>
            <a:pPr marL="788670" lvl="1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Metaphysics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sz="2300" dirty="0" smtClean="0"/>
          </a:p>
          <a:p>
            <a:pPr marL="788670" lvl="1" indent="-514350">
              <a:spcBef>
                <a:spcPts val="600"/>
              </a:spcBef>
              <a:buFont typeface="+mj-lt"/>
              <a:buAutoNum type="arabicPeriod" startAt="2"/>
            </a:pPr>
            <a:r>
              <a:rPr lang="en-US" dirty="0"/>
              <a:t>Epistemology </a:t>
            </a:r>
            <a:endParaRPr lang="en-US" dirty="0" smtClean="0"/>
          </a:p>
          <a:p>
            <a:pPr marL="788670" lvl="1" indent="-514350">
              <a:spcBef>
                <a:spcPts val="600"/>
              </a:spcBef>
              <a:buFont typeface="+mj-lt"/>
              <a:buAutoNum type="arabicPeriod" startAt="2"/>
            </a:pP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sz="2300" dirty="0" smtClean="0"/>
          </a:p>
          <a:p>
            <a:pPr marL="788670" lvl="1" indent="-514350">
              <a:spcBef>
                <a:spcPts val="600"/>
              </a:spcBef>
              <a:buFont typeface="+mj-lt"/>
              <a:buAutoNum type="arabicPeriod" startAt="3"/>
            </a:pPr>
            <a:r>
              <a:rPr lang="en-US" dirty="0"/>
              <a:t>Ethics</a:t>
            </a:r>
          </a:p>
          <a:p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4572000" y="1143000"/>
            <a:ext cx="60198" cy="52133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57200" y="5105400"/>
            <a:ext cx="8305800" cy="838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8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Ethics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Morality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27D5-4CE4-47AE-916C-F78C70C23FC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moral </a:t>
            </a:r>
            <a:r>
              <a:rPr lang="en-US" sz="2000" dirty="0"/>
              <a:t>principles that govern a person's or </a:t>
            </a:r>
            <a:r>
              <a:rPr lang="en-US" sz="20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group's behavior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systematizing</a:t>
            </a:r>
            <a:r>
              <a:rPr lang="en-US" sz="2000" dirty="0"/>
              <a:t>, defending, and recommending </a:t>
            </a:r>
            <a:r>
              <a:rPr lang="en-US" sz="20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concepts of right and wrong conduct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 smtClean="0"/>
              <a:t>a </a:t>
            </a:r>
            <a:r>
              <a:rPr lang="en-US" sz="2000" dirty="0"/>
              <a:t>system of principles concerning right and wrong </a:t>
            </a:r>
            <a:r>
              <a:rPr lang="en-US" sz="20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behavior </a:t>
            </a:r>
            <a:r>
              <a:rPr lang="en-US" sz="2000" dirty="0"/>
              <a:t>that is accepted by a particular </a:t>
            </a:r>
            <a:r>
              <a:rPr lang="en-US" sz="20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group </a:t>
            </a:r>
            <a:r>
              <a:rPr lang="en-US" sz="2000" dirty="0"/>
              <a:t>of people</a:t>
            </a:r>
          </a:p>
          <a:p>
            <a:endParaRPr lang="en-US" sz="2000" dirty="0" smtClean="0"/>
          </a:p>
          <a:p>
            <a:r>
              <a:rPr lang="en-US" sz="2000" dirty="0" smtClean="0"/>
              <a:t>conformity </a:t>
            </a:r>
            <a:r>
              <a:rPr lang="en-US" sz="2000" dirty="0"/>
              <a:t>to </a:t>
            </a:r>
            <a:r>
              <a:rPr lang="en-US" sz="20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ideals of right human conduct</a:t>
            </a:r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0" y="1143000"/>
            <a:ext cx="60198" cy="52133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41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Ethics vs. Morality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27D5-4CE4-47AE-916C-F78C70C23FC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Is there a difference?</a:t>
            </a:r>
          </a:p>
          <a:p>
            <a:endParaRPr lang="en-US" dirty="0"/>
          </a:p>
          <a:p>
            <a:r>
              <a:rPr lang="en-US" dirty="0"/>
              <a:t>The distinction that is frequently used in </a:t>
            </a:r>
            <a:r>
              <a:rPr lang="en-US" dirty="0" smtClean="0"/>
              <a:t>modern philosophical </a:t>
            </a:r>
            <a:r>
              <a:rPr lang="en-US" dirty="0"/>
              <a:t>circles is that </a:t>
            </a:r>
            <a:r>
              <a:rPr lang="en-US" i="1" dirty="0"/>
              <a:t>morality</a:t>
            </a:r>
            <a:r>
              <a:rPr lang="en-US" dirty="0"/>
              <a:t> is a claimed objective and divinely inspired position from a transcendent source, whereas </a:t>
            </a:r>
            <a:r>
              <a:rPr lang="en-US" i="1" dirty="0"/>
              <a:t>ethics</a:t>
            </a:r>
            <a:r>
              <a:rPr lang="en-US" dirty="0"/>
              <a:t> is immanent in human practice and responsive to the contingencies and vicissitudes of living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 other words, </a:t>
            </a:r>
            <a:endParaRPr lang="en-US" dirty="0" smtClean="0"/>
          </a:p>
          <a:p>
            <a:pPr lvl="1"/>
            <a:r>
              <a:rPr lang="en-US" i="1" dirty="0" smtClean="0"/>
              <a:t>morality</a:t>
            </a:r>
            <a:r>
              <a:rPr lang="en-US" dirty="0" smtClean="0"/>
              <a:t> </a:t>
            </a:r>
            <a:r>
              <a:rPr lang="en-US" dirty="0" smtClean="0"/>
              <a:t>is considered to be religious and immutable in </a:t>
            </a:r>
            <a:r>
              <a:rPr lang="en-US" dirty="0" smtClean="0"/>
              <a:t>nature (though not necessarily agreed upon </a:t>
            </a:r>
            <a:r>
              <a:rPr lang="en-US" dirty="0"/>
              <a:t>by </a:t>
            </a:r>
            <a:r>
              <a:rPr lang="en-US" dirty="0" smtClean="0"/>
              <a:t>all—not everyone has the same religious beliefs), </a:t>
            </a:r>
            <a:r>
              <a:rPr lang="en-US" dirty="0" smtClean="0"/>
              <a:t>and </a:t>
            </a:r>
            <a:endParaRPr lang="en-US" dirty="0" smtClean="0"/>
          </a:p>
          <a:p>
            <a:pPr lvl="1"/>
            <a:r>
              <a:rPr lang="en-US" i="1" dirty="0" smtClean="0"/>
              <a:t>ethics</a:t>
            </a:r>
            <a:r>
              <a:rPr lang="en-US" dirty="0" smtClean="0"/>
              <a:t> </a:t>
            </a:r>
            <a:r>
              <a:rPr lang="en-US" dirty="0" smtClean="0"/>
              <a:t>is considered to be secular and </a:t>
            </a:r>
            <a:r>
              <a:rPr lang="en-US" i="1" dirty="0" smtClean="0"/>
              <a:t>situational </a:t>
            </a:r>
            <a:r>
              <a:rPr lang="en-US" dirty="0" smtClean="0"/>
              <a:t>in </a:t>
            </a:r>
            <a:r>
              <a:rPr lang="en-US" dirty="0" smtClean="0"/>
              <a:t>nature (therefore, everyone should accept it).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is clearly a modern distinction that did not originate with Aristotle.  In fact, Aristotle would not have agreed with that distinction</a:t>
            </a:r>
            <a:r>
              <a:rPr lang="en-US" dirty="0" smtClean="0"/>
              <a:t>.  For Aristotle, </a:t>
            </a:r>
            <a:r>
              <a:rPr lang="en-US" i="1" dirty="0" smtClean="0"/>
              <a:t>ethics</a:t>
            </a:r>
            <a:r>
              <a:rPr lang="en-US" dirty="0" smtClean="0"/>
              <a:t> and </a:t>
            </a:r>
            <a:r>
              <a:rPr lang="en-US" i="1" dirty="0" smtClean="0"/>
              <a:t>morality</a:t>
            </a:r>
            <a:r>
              <a:rPr lang="en-US" dirty="0" smtClean="0"/>
              <a:t> were one and the same.</a:t>
            </a: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Why has this distinction arisen?  Does it say something about the state of our modern society?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103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533</TotalTime>
  <Words>802</Words>
  <Application>Microsoft Office PowerPoint</Application>
  <PresentationFormat>On-screen Show (4:3)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Bookman Old Style</vt:lpstr>
      <vt:lpstr>Calibri</vt:lpstr>
      <vt:lpstr>Gill Sans MT</vt:lpstr>
      <vt:lpstr>Symbol</vt:lpstr>
      <vt:lpstr>Wingdings</vt:lpstr>
      <vt:lpstr>Wingdings 3</vt:lpstr>
      <vt:lpstr>Origin</vt:lpstr>
      <vt:lpstr>Ethics</vt:lpstr>
      <vt:lpstr>Foundation</vt:lpstr>
      <vt:lpstr>Foundation</vt:lpstr>
      <vt:lpstr>Foundation</vt:lpstr>
      <vt:lpstr>Foundation</vt:lpstr>
      <vt:lpstr>Foundation</vt:lpstr>
      <vt:lpstr>Foundation</vt:lpstr>
      <vt:lpstr>Definition</vt:lpstr>
      <vt:lpstr> Ethics vs. Morality</vt:lpstr>
      <vt:lpstr>Ethics vs. Morality</vt:lpstr>
      <vt:lpstr>Conclusion</vt:lpstr>
      <vt:lpstr>Reflection</vt:lpstr>
      <vt:lpstr>Reflection</vt:lpstr>
      <vt:lpstr>PowerPoint Presentation</vt:lpstr>
      <vt:lpstr>Gospel of Jesus Christ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WORKSHOP I:  Smallish Blog Posts</dc:title>
  <dc:creator>Kayla Cardon</dc:creator>
  <cp:lastModifiedBy>Duane Dougal</cp:lastModifiedBy>
  <cp:revision>55</cp:revision>
  <dcterms:created xsi:type="dcterms:W3CDTF">2013-05-20T20:32:43Z</dcterms:created>
  <dcterms:modified xsi:type="dcterms:W3CDTF">2015-09-08T04:09:57Z</dcterms:modified>
</cp:coreProperties>
</file>